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6"/>
  </p:notesMasterIdLst>
  <p:handoutMasterIdLst>
    <p:handoutMasterId r:id="rId27"/>
  </p:handoutMasterIdLst>
  <p:sldIdLst>
    <p:sldId id="310" r:id="rId6"/>
    <p:sldId id="276" r:id="rId7"/>
    <p:sldId id="319" r:id="rId8"/>
    <p:sldId id="311" r:id="rId9"/>
    <p:sldId id="312" r:id="rId10"/>
    <p:sldId id="329" r:id="rId11"/>
    <p:sldId id="330" r:id="rId12"/>
    <p:sldId id="332" r:id="rId13"/>
    <p:sldId id="321" r:id="rId14"/>
    <p:sldId id="322" r:id="rId15"/>
    <p:sldId id="323" r:id="rId16"/>
    <p:sldId id="320" r:id="rId17"/>
    <p:sldId id="328" r:id="rId18"/>
    <p:sldId id="327" r:id="rId19"/>
    <p:sldId id="334" r:id="rId20"/>
    <p:sldId id="335" r:id="rId21"/>
    <p:sldId id="336" r:id="rId22"/>
    <p:sldId id="324" r:id="rId23"/>
    <p:sldId id="326" r:id="rId24"/>
    <p:sldId id="333" r:id="rId2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B7FF"/>
    <a:srgbClr val="005176"/>
    <a:srgbClr val="7FC241"/>
    <a:srgbClr val="00B5AE"/>
    <a:srgbClr val="007CB4"/>
    <a:srgbClr val="ABFFFB"/>
    <a:srgbClr val="C4D82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Μεσαίο στυλ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Μεσαίο στυλ 2 - Έμφαση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Μεσαίο στυλ 2 - Έμφαση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Μεσαίο στυλ 2 - Έμφασ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46" autoAdjust="0"/>
    <p:restoredTop sz="93792" autoAdjust="0"/>
  </p:normalViewPr>
  <p:slideViewPr>
    <p:cSldViewPr>
      <p:cViewPr>
        <p:scale>
          <a:sx n="82" d="100"/>
          <a:sy n="82" d="100"/>
        </p:scale>
        <p:origin x="-760" y="4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00"/>
    </p:cViewPr>
  </p:sorterViewPr>
  <p:notesViewPr>
    <p:cSldViewPr>
      <p:cViewPr varScale="1">
        <p:scale>
          <a:sx n="67" d="100"/>
          <a:sy n="67" d="100"/>
        </p:scale>
        <p:origin x="-3168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027005540864574"/>
          <c:y val="0.17662075404958757"/>
          <c:w val="0.17001855831007281"/>
          <c:h val="0.6467584919008247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Χρηματοδότηση κλινικών μελετών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77D-4DD4-AAE4-D782508098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77D-4DD4-AAE4-D7825080988A}"/>
              </c:ext>
            </c:extLst>
          </c:dPt>
          <c:dLbls>
            <c:dLbl>
              <c:idx val="0"/>
              <c:layout>
                <c:manualLayout>
                  <c:x val="9.9903046846269272E-2"/>
                  <c:y val="0.103746557779072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77D-4DD4-AAE4-D7825080988A}"/>
                </c:ext>
              </c:extLst>
            </c:dLbl>
            <c:dLbl>
              <c:idx val="1"/>
              <c:layout>
                <c:manualLayout>
                  <c:x val="-8.7415165990485669E-2"/>
                  <c:y val="-4.149862311162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77D-4DD4-AAE4-D782508098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Φαρμακευτική</c:v>
                </c:pt>
                <c:pt idx="1">
                  <c:v>Μη εμπορικοί χορηγοί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0.61</c:v>
                </c:pt>
                <c:pt idx="1">
                  <c:v>0.39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7D-4DD4-AAE4-D782508098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22063216780474734"/>
          <c:w val="0.55463079137765914"/>
          <c:h val="0.569109503266382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4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# Studies</c:v>
                </c:pt>
              </c:strCache>
            </c:strRef>
          </c:tx>
          <c:spPr>
            <a:solidFill>
              <a:srgbClr val="6DC0FF"/>
            </a:solidFill>
            <a:ln>
              <a:noFill/>
            </a:ln>
            <a:effectLst/>
            <a:sp3d/>
          </c:spPr>
          <c:invertIfNegative val="0"/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1666666666666666E-3"/>
                  <c:y val="4.79185430046280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DC-40F2-8860-AA72E5567377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Sheet1!$B$3:$B$36</c:f>
              <c:strCache>
                <c:ptCount val="34"/>
                <c:pt idx="0">
                  <c:v>France</c:v>
                </c:pt>
                <c:pt idx="1">
                  <c:v>Germany</c:v>
                </c:pt>
                <c:pt idx="2">
                  <c:v>United Kingdom</c:v>
                </c:pt>
                <c:pt idx="3">
                  <c:v>Spain</c:v>
                </c:pt>
                <c:pt idx="4">
                  <c:v>Italy</c:v>
                </c:pt>
                <c:pt idx="5">
                  <c:v>Belgium</c:v>
                </c:pt>
                <c:pt idx="6">
                  <c:v>Netherlands</c:v>
                </c:pt>
                <c:pt idx="7">
                  <c:v>Denmark</c:v>
                </c:pt>
                <c:pt idx="8">
                  <c:v>Switzerland</c:v>
                </c:pt>
                <c:pt idx="9">
                  <c:v>Poland</c:v>
                </c:pt>
                <c:pt idx="10">
                  <c:v>Sweden</c:v>
                </c:pt>
                <c:pt idx="11">
                  <c:v>Austria</c:v>
                </c:pt>
                <c:pt idx="12">
                  <c:v>Hungary</c:v>
                </c:pt>
                <c:pt idx="13">
                  <c:v>Norway</c:v>
                </c:pt>
                <c:pt idx="14">
                  <c:v>Finland</c:v>
                </c:pt>
                <c:pt idx="15">
                  <c:v>Greece</c:v>
                </c:pt>
                <c:pt idx="16">
                  <c:v>Romania</c:v>
                </c:pt>
                <c:pt idx="17">
                  <c:v>Portugal</c:v>
                </c:pt>
                <c:pt idx="18">
                  <c:v>Bulgaria</c:v>
                </c:pt>
                <c:pt idx="19">
                  <c:v>Ireland</c:v>
                </c:pt>
                <c:pt idx="20">
                  <c:v>Slovakia</c:v>
                </c:pt>
                <c:pt idx="21">
                  <c:v>Czech Republic</c:v>
                </c:pt>
                <c:pt idx="22">
                  <c:v>Serbia</c:v>
                </c:pt>
                <c:pt idx="23">
                  <c:v>Croatia</c:v>
                </c:pt>
                <c:pt idx="24">
                  <c:v>Lithuania</c:v>
                </c:pt>
                <c:pt idx="25">
                  <c:v>Estonia</c:v>
                </c:pt>
                <c:pt idx="26">
                  <c:v>Latvia</c:v>
                </c:pt>
                <c:pt idx="27">
                  <c:v>Slovenia</c:v>
                </c:pt>
                <c:pt idx="28">
                  <c:v>Bosnia and Herzegovina</c:v>
                </c:pt>
                <c:pt idx="29">
                  <c:v>Iceland</c:v>
                </c:pt>
                <c:pt idx="30">
                  <c:v>Luxembourg</c:v>
                </c:pt>
                <c:pt idx="31">
                  <c:v>North Macedonia</c:v>
                </c:pt>
                <c:pt idx="32">
                  <c:v>Albania</c:v>
                </c:pt>
                <c:pt idx="33">
                  <c:v>Montenegro</c:v>
                </c:pt>
              </c:strCache>
            </c:strRef>
          </c:cat>
          <c:val>
            <c:numRef>
              <c:f>Sheet1!$C$3:$C$36</c:f>
              <c:numCache>
                <c:formatCode>#,##0</c:formatCode>
                <c:ptCount val="34"/>
                <c:pt idx="0">
                  <c:v>28360</c:v>
                </c:pt>
                <c:pt idx="1">
                  <c:v>21382</c:v>
                </c:pt>
                <c:pt idx="2">
                  <c:v>20155</c:v>
                </c:pt>
                <c:pt idx="3">
                  <c:v>15500</c:v>
                </c:pt>
                <c:pt idx="4">
                  <c:v>15315</c:v>
                </c:pt>
                <c:pt idx="5">
                  <c:v>10840</c:v>
                </c:pt>
                <c:pt idx="6">
                  <c:v>10304</c:v>
                </c:pt>
                <c:pt idx="7">
                  <c:v>9038</c:v>
                </c:pt>
                <c:pt idx="8">
                  <c:v>7562</c:v>
                </c:pt>
                <c:pt idx="9">
                  <c:v>7457</c:v>
                </c:pt>
                <c:pt idx="10">
                  <c:v>6786</c:v>
                </c:pt>
                <c:pt idx="11">
                  <c:v>5723</c:v>
                </c:pt>
                <c:pt idx="12">
                  <c:v>4333</c:v>
                </c:pt>
                <c:pt idx="13">
                  <c:v>4283</c:v>
                </c:pt>
                <c:pt idx="14">
                  <c:v>3353</c:v>
                </c:pt>
                <c:pt idx="15">
                  <c:v>3297</c:v>
                </c:pt>
                <c:pt idx="16">
                  <c:v>2601</c:v>
                </c:pt>
                <c:pt idx="17">
                  <c:v>2315</c:v>
                </c:pt>
                <c:pt idx="18">
                  <c:v>2161</c:v>
                </c:pt>
                <c:pt idx="19">
                  <c:v>1840</c:v>
                </c:pt>
                <c:pt idx="20">
                  <c:v>1815</c:v>
                </c:pt>
                <c:pt idx="21">
                  <c:v>1661</c:v>
                </c:pt>
                <c:pt idx="22">
                  <c:v>1241</c:v>
                </c:pt>
                <c:pt idx="23">
                  <c:v>1155</c:v>
                </c:pt>
                <c:pt idx="24">
                  <c:v>1073</c:v>
                </c:pt>
                <c:pt idx="25">
                  <c:v>986</c:v>
                </c:pt>
                <c:pt idx="26">
                  <c:v>926</c:v>
                </c:pt>
                <c:pt idx="27">
                  <c:v>811</c:v>
                </c:pt>
                <c:pt idx="28">
                  <c:v>220</c:v>
                </c:pt>
                <c:pt idx="29">
                  <c:v>180</c:v>
                </c:pt>
                <c:pt idx="30">
                  <c:v>130</c:v>
                </c:pt>
                <c:pt idx="31">
                  <c:v>92</c:v>
                </c:pt>
                <c:pt idx="32">
                  <c:v>43</c:v>
                </c:pt>
                <c:pt idx="33">
                  <c:v>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6AD-449D-BDFE-C402FEC3EE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0"/>
        <c:shape val="box"/>
        <c:axId val="215044096"/>
        <c:axId val="215045632"/>
        <c:axId val="0"/>
      </c:bar3DChart>
      <c:catAx>
        <c:axId val="21504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215045632"/>
        <c:crosses val="autoZero"/>
        <c:auto val="1"/>
        <c:lblAlgn val="ctr"/>
        <c:lblOffset val="100"/>
        <c:noMultiLvlLbl val="0"/>
      </c:catAx>
      <c:valAx>
        <c:axId val="215045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215044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4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670870859103692E-2"/>
          <c:y val="2.6897679109375242E-2"/>
          <c:w val="0.90304388353324994"/>
          <c:h val="0.74531665396664093"/>
        </c:manualLayout>
      </c:layout>
      <c:bar3D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100000">
                  <a:srgbClr val="5E9EFF">
                    <a:lumMod val="100000"/>
                  </a:srgb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2700000" scaled="1"/>
              <a:tileRect/>
            </a:gradFill>
          </c:spPr>
          <c:invertIfNegative val="0"/>
          <c:dLbls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="1" i="0" baseline="0">
                      <a:solidFill>
                        <a:srgbClr val="002060"/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baseline="0"/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Sheet1!$B$3:$B$28</c:f>
              <c:strCache>
                <c:ptCount val="26"/>
                <c:pt idx="0">
                  <c:v>Germany</c:v>
                </c:pt>
                <c:pt idx="1">
                  <c:v>Switzerland</c:v>
                </c:pt>
                <c:pt idx="2">
                  <c:v>United Kingdom</c:v>
                </c:pt>
                <c:pt idx="3">
                  <c:v>France</c:v>
                </c:pt>
                <c:pt idx="4">
                  <c:v>Belgium</c:v>
                </c:pt>
                <c:pt idx="5">
                  <c:v>Italy</c:v>
                </c:pt>
                <c:pt idx="6">
                  <c:v>Denmark</c:v>
                </c:pt>
                <c:pt idx="7">
                  <c:v>Spain</c:v>
                </c:pt>
                <c:pt idx="8">
                  <c:v>Sweden</c:v>
                </c:pt>
                <c:pt idx="9">
                  <c:v>Russia</c:v>
                </c:pt>
                <c:pt idx="10">
                  <c:v>Netherlands</c:v>
                </c:pt>
                <c:pt idx="11">
                  <c:v>Poland</c:v>
                </c:pt>
                <c:pt idx="12">
                  <c:v>Ireland</c:v>
                </c:pt>
                <c:pt idx="13">
                  <c:v>Austria</c:v>
                </c:pt>
                <c:pt idx="14">
                  <c:v>Hungary</c:v>
                </c:pt>
                <c:pt idx="15">
                  <c:v>Finland</c:v>
                </c:pt>
                <c:pt idx="16">
                  <c:v>Slovenia</c:v>
                </c:pt>
                <c:pt idx="17">
                  <c:v>Norway</c:v>
                </c:pt>
                <c:pt idx="18">
                  <c:v>Portugal</c:v>
                </c:pt>
                <c:pt idx="19">
                  <c:v>Turkey</c:v>
                </c:pt>
                <c:pt idx="20">
                  <c:v>Bulgaria</c:v>
                </c:pt>
                <c:pt idx="21">
                  <c:v>Cyprus</c:v>
                </c:pt>
                <c:pt idx="22">
                  <c:v>Romania</c:v>
                </c:pt>
                <c:pt idx="23">
                  <c:v>Greece</c:v>
                </c:pt>
                <c:pt idx="24">
                  <c:v>Croatia</c:v>
                </c:pt>
                <c:pt idx="25">
                  <c:v>Czech Republic</c:v>
                </c:pt>
              </c:strCache>
            </c:strRef>
          </c:cat>
          <c:val>
            <c:numRef>
              <c:f>Sheet1!$C$3:$C$28</c:f>
              <c:numCache>
                <c:formatCode>_-* #,##0\ _€_-;\-* #,##0\ _€_-;_-* "-"??\ _€_-;_-@_-</c:formatCode>
                <c:ptCount val="26"/>
                <c:pt idx="0">
                  <c:v>7815</c:v>
                </c:pt>
                <c:pt idx="1">
                  <c:v>6010</c:v>
                </c:pt>
                <c:pt idx="2">
                  <c:v>5045</c:v>
                </c:pt>
                <c:pt idx="3">
                  <c:v>4451</c:v>
                </c:pt>
                <c:pt idx="4">
                  <c:v>3570</c:v>
                </c:pt>
                <c:pt idx="5">
                  <c:v>1650</c:v>
                </c:pt>
                <c:pt idx="6">
                  <c:v>1629</c:v>
                </c:pt>
                <c:pt idx="7">
                  <c:v>1147</c:v>
                </c:pt>
                <c:pt idx="8">
                  <c:v>1104</c:v>
                </c:pt>
                <c:pt idx="9">
                  <c:v>944</c:v>
                </c:pt>
                <c:pt idx="10">
                  <c:v>642</c:v>
                </c:pt>
                <c:pt idx="11">
                  <c:v>356</c:v>
                </c:pt>
                <c:pt idx="12">
                  <c:v>305</c:v>
                </c:pt>
                <c:pt idx="13">
                  <c:v>278</c:v>
                </c:pt>
                <c:pt idx="14">
                  <c:v>242</c:v>
                </c:pt>
                <c:pt idx="15">
                  <c:v>216</c:v>
                </c:pt>
                <c:pt idx="16">
                  <c:v>180</c:v>
                </c:pt>
                <c:pt idx="17">
                  <c:v>126</c:v>
                </c:pt>
                <c:pt idx="18">
                  <c:v>116</c:v>
                </c:pt>
                <c:pt idx="19">
                  <c:v>103</c:v>
                </c:pt>
                <c:pt idx="20">
                  <c:v>91</c:v>
                </c:pt>
                <c:pt idx="21">
                  <c:v>85</c:v>
                </c:pt>
                <c:pt idx="22">
                  <c:v>80</c:v>
                </c:pt>
                <c:pt idx="23">
                  <c:v>51</c:v>
                </c:pt>
                <c:pt idx="24">
                  <c:v>40</c:v>
                </c:pt>
                <c:pt idx="25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0D-4983-B569-098369BF3C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8611456"/>
        <c:axId val="298612992"/>
        <c:axId val="0"/>
      </c:bar3DChart>
      <c:catAx>
        <c:axId val="298611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 b="1"/>
            </a:pPr>
            <a:endParaRPr lang="el-GR"/>
          </a:p>
        </c:txPr>
        <c:crossAx val="298612992"/>
        <c:crosses val="autoZero"/>
        <c:auto val="1"/>
        <c:lblAlgn val="ctr"/>
        <c:lblOffset val="100"/>
        <c:noMultiLvlLbl val="0"/>
      </c:catAx>
      <c:valAx>
        <c:axId val="298612992"/>
        <c:scaling>
          <c:orientation val="minMax"/>
        </c:scaling>
        <c:delete val="0"/>
        <c:axPos val="l"/>
        <c:majorGridlines/>
        <c:numFmt formatCode="_-* #,##0\ _€_-;\-* #,##0\ _€_-;_-* &quot;-&quot;??\ _€_-;_-@_-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l-GR"/>
          </a:p>
        </c:txPr>
        <c:crossAx val="2986114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[Chart in Microsoft PowerPoint]Sheet1!PivotTable1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delete val="1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Sheet1!$B$3:$B$4</c:f>
              <c:strCache>
                <c:ptCount val="1"/>
                <c:pt idx="0">
                  <c:v>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Sheet1!$A$5:$A$9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strCache>
            </c:strRef>
          </c:cat>
          <c:val>
            <c:numRef>
              <c:f>Sheet1!$B$5:$B$9</c:f>
              <c:numCache>
                <c:formatCode>General</c:formatCode>
                <c:ptCount val="4"/>
                <c:pt idx="1">
                  <c:v>4</c:v>
                </c:pt>
                <c:pt idx="2">
                  <c:v>13</c:v>
                </c:pt>
                <c:pt idx="3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D40-4DBE-A3DD-2F02C82F510B}"/>
            </c:ext>
          </c:extLst>
        </c:ser>
        <c:ser>
          <c:idx val="1"/>
          <c:order val="1"/>
          <c:tx>
            <c:strRef>
              <c:f>Sheet1!$C$3:$C$4</c:f>
              <c:strCache>
                <c:ptCount val="1"/>
                <c:pt idx="0">
                  <c:v>I/II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Sheet1!$A$5:$A$9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strCache>
            </c:strRef>
          </c:cat>
          <c:val>
            <c:numRef>
              <c:f>Sheet1!$C$5:$C$9</c:f>
              <c:numCache>
                <c:formatCode>General</c:formatCode>
                <c:ptCount val="4"/>
                <c:pt idx="1">
                  <c:v>3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D40-4DBE-A3DD-2F02C82F510B}"/>
            </c:ext>
          </c:extLst>
        </c:ser>
        <c:ser>
          <c:idx val="2"/>
          <c:order val="2"/>
          <c:tx>
            <c:strRef>
              <c:f>Sheet1!$D$3:$D$4</c:f>
              <c:strCache>
                <c:ptCount val="1"/>
                <c:pt idx="0">
                  <c:v>Ib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Sheet1!$A$5:$A$9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strCache>
            </c:strRef>
          </c:cat>
          <c:val>
            <c:numRef>
              <c:f>Sheet1!$D$5:$D$9</c:f>
              <c:numCache>
                <c:formatCode>General</c:formatCode>
                <c:ptCount val="4"/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D40-4DBE-A3DD-2F02C82F510B}"/>
            </c:ext>
          </c:extLst>
        </c:ser>
        <c:ser>
          <c:idx val="3"/>
          <c:order val="3"/>
          <c:tx>
            <c:strRef>
              <c:f>Sheet1!$E$3:$E$4</c:f>
              <c:strCache>
                <c:ptCount val="1"/>
                <c:pt idx="0">
                  <c:v>Ib‐II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Sheet1!$A$5:$A$9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strCache>
            </c:strRef>
          </c:cat>
          <c:val>
            <c:numRef>
              <c:f>Sheet1!$E$5:$E$9</c:f>
              <c:numCache>
                <c:formatCode>General</c:formatCode>
                <c:ptCount val="4"/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D40-4DBE-A3DD-2F02C82F510B}"/>
            </c:ext>
          </c:extLst>
        </c:ser>
        <c:ser>
          <c:idx val="4"/>
          <c:order val="4"/>
          <c:tx>
            <c:strRef>
              <c:f>Sheet1!$F$3:$F$4</c:f>
              <c:strCache>
                <c:ptCount val="1"/>
                <c:pt idx="0">
                  <c:v>I-FIRST IN HUMAN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Sheet1!$A$5:$A$9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strCache>
            </c:strRef>
          </c:cat>
          <c:val>
            <c:numRef>
              <c:f>Sheet1!$F$5:$F$9</c:f>
              <c:numCache>
                <c:formatCode>General</c:formatCode>
                <c:ptCount val="4"/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D40-4DBE-A3DD-2F02C82F510B}"/>
            </c:ext>
          </c:extLst>
        </c:ser>
        <c:ser>
          <c:idx val="5"/>
          <c:order val="5"/>
          <c:tx>
            <c:strRef>
              <c:f>Sheet1!$G$3:$G$4</c:f>
              <c:strCache>
                <c:ptCount val="1"/>
                <c:pt idx="0">
                  <c:v>II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Sheet1!$A$5:$A$9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strCache>
            </c:strRef>
          </c:cat>
          <c:val>
            <c:numRef>
              <c:f>Sheet1!$G$5:$G$9</c:f>
              <c:numCache>
                <c:formatCode>General</c:formatCode>
                <c:ptCount val="4"/>
                <c:pt idx="1">
                  <c:v>36</c:v>
                </c:pt>
                <c:pt idx="2">
                  <c:v>39</c:v>
                </c:pt>
                <c:pt idx="3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D40-4DBE-A3DD-2F02C82F510B}"/>
            </c:ext>
          </c:extLst>
        </c:ser>
        <c:ser>
          <c:idx val="6"/>
          <c:order val="6"/>
          <c:tx>
            <c:strRef>
              <c:f>Sheet1!$H$3:$H$4</c:f>
              <c:strCache>
                <c:ptCount val="1"/>
                <c:pt idx="0">
                  <c:v>II/III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Sheet1!$A$5:$A$9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strCache>
            </c:strRef>
          </c:cat>
          <c:val>
            <c:numRef>
              <c:f>Sheet1!$H$5:$H$9</c:f>
              <c:numCache>
                <c:formatCode>General</c:formatCode>
                <c:ptCount val="4"/>
                <c:pt idx="1">
                  <c:v>5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D40-4DBE-A3DD-2F02C82F510B}"/>
            </c:ext>
          </c:extLst>
        </c:ser>
        <c:ser>
          <c:idx val="7"/>
          <c:order val="7"/>
          <c:tx>
            <c:strRef>
              <c:f>Sheet1!$I$3:$I$4</c:f>
              <c:strCache>
                <c:ptCount val="1"/>
                <c:pt idx="0">
                  <c:v>IIa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Sheet1!$A$5:$A$9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strCache>
            </c:strRef>
          </c:cat>
          <c:val>
            <c:numRef>
              <c:f>Sheet1!$I$5:$I$9</c:f>
              <c:numCache>
                <c:formatCode>General</c:formatCode>
                <c:ptCount val="4"/>
                <c:pt idx="2">
                  <c:v>1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D40-4DBE-A3DD-2F02C82F510B}"/>
            </c:ext>
          </c:extLst>
        </c:ser>
        <c:ser>
          <c:idx val="8"/>
          <c:order val="8"/>
          <c:tx>
            <c:strRef>
              <c:f>Sheet1!$J$3:$J$4</c:f>
              <c:strCache>
                <c:ptCount val="1"/>
                <c:pt idx="0">
                  <c:v>IIb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Sheet1!$A$5:$A$9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strCache>
            </c:strRef>
          </c:cat>
          <c:val>
            <c:numRef>
              <c:f>Sheet1!$J$5:$J$9</c:f>
              <c:numCache>
                <c:formatCode>General</c:formatCode>
                <c:ptCount val="4"/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D40-4DBE-A3DD-2F02C82F510B}"/>
            </c:ext>
          </c:extLst>
        </c:ser>
        <c:ser>
          <c:idx val="9"/>
          <c:order val="9"/>
          <c:tx>
            <c:strRef>
              <c:f>Sheet1!$K$3:$K$4</c:f>
              <c:strCache>
                <c:ptCount val="1"/>
                <c:pt idx="0">
                  <c:v>III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Sheet1!$A$5:$A$9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strCache>
            </c:strRef>
          </c:cat>
          <c:val>
            <c:numRef>
              <c:f>Sheet1!$K$5:$K$9</c:f>
              <c:numCache>
                <c:formatCode>General</c:formatCode>
                <c:ptCount val="4"/>
                <c:pt idx="1">
                  <c:v>78</c:v>
                </c:pt>
                <c:pt idx="2">
                  <c:v>85</c:v>
                </c:pt>
                <c:pt idx="3">
                  <c:v>103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D40-4DBE-A3DD-2F02C82F510B}"/>
            </c:ext>
          </c:extLst>
        </c:ser>
        <c:ser>
          <c:idx val="10"/>
          <c:order val="10"/>
          <c:tx>
            <c:strRef>
              <c:f>Sheet1!$L$3:$L$4</c:f>
              <c:strCache>
                <c:ptCount val="1"/>
                <c:pt idx="0">
                  <c:v>IIIb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Sheet1!$A$5:$A$9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strCache>
            </c:strRef>
          </c:cat>
          <c:val>
            <c:numRef>
              <c:f>Sheet1!$L$5:$L$9</c:f>
              <c:numCache>
                <c:formatCode>General</c:formatCode>
                <c:ptCount val="4"/>
                <c:pt idx="1">
                  <c:v>2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D40-4DBE-A3DD-2F02C82F510B}"/>
            </c:ext>
          </c:extLst>
        </c:ser>
        <c:ser>
          <c:idx val="11"/>
          <c:order val="11"/>
          <c:tx>
            <c:strRef>
              <c:f>Sheet1!$M$3:$M$4</c:f>
              <c:strCache>
                <c:ptCount val="1"/>
                <c:pt idx="0">
                  <c:v>IV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Sheet1!$A$5:$A$9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strCache>
            </c:strRef>
          </c:cat>
          <c:val>
            <c:numRef>
              <c:f>Sheet1!$M$5:$M$9</c:f>
              <c:numCache>
                <c:formatCode>General</c:formatCode>
                <c:ptCount val="4"/>
                <c:pt idx="1">
                  <c:v>4</c:v>
                </c:pt>
                <c:pt idx="2">
                  <c:v>4</c:v>
                </c:pt>
                <c:pt idx="3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3D40-4DBE-A3DD-2F02C82F510B}"/>
            </c:ext>
          </c:extLst>
        </c:ser>
        <c:ser>
          <c:idx val="12"/>
          <c:order val="12"/>
          <c:tx>
            <c:strRef>
              <c:f>Sheet1!$N$3:$N$4</c:f>
              <c:strCache>
                <c:ptCount val="1"/>
                <c:pt idx="0">
                  <c:v>(blank)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Sheet1!$A$5:$A$9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strCache>
            </c:strRef>
          </c:cat>
          <c:val>
            <c:numRef>
              <c:f>Sheet1!$N$5:$N$9</c:f>
              <c:numCache>
                <c:formatCode>General</c:formatCode>
                <c:ptCount val="4"/>
                <c:pt idx="0">
                  <c:v>135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3D40-4DBE-A3DD-2F02C82F51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7529728"/>
        <c:axId val="217552000"/>
        <c:axId val="0"/>
      </c:bar3DChart>
      <c:catAx>
        <c:axId val="21752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217552000"/>
        <c:crosses val="autoZero"/>
        <c:auto val="1"/>
        <c:lblAlgn val="ctr"/>
        <c:lblOffset val="100"/>
        <c:noMultiLvlLbl val="0"/>
      </c:catAx>
      <c:valAx>
        <c:axId val="217552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217529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2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39F41A-91F0-4478-9EB4-3021CCC5257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D4D4F9D-EC21-41D9-8D87-7058AD488F5E}">
      <dgm:prSet phldrT="[Text]"/>
      <dgm:spPr/>
      <dgm:t>
        <a:bodyPr/>
        <a:lstStyle/>
        <a:p>
          <a:r>
            <a:rPr lang="el-GR" altLang="en-US"/>
            <a:t>Αξιοποίηση</a:t>
          </a:r>
          <a:r>
            <a:rPr lang="en-US" altLang="en-US"/>
            <a:t> RWE </a:t>
          </a:r>
          <a:r>
            <a:rPr lang="el-GR" altLang="en-US"/>
            <a:t>ως ευκαιρία για έρευνα και για την οικονομία - </a:t>
          </a:r>
          <a:r>
            <a:rPr lang="el-GR" altLang="en-US">
              <a:latin typeface="+mn-lt"/>
            </a:rPr>
            <a:t>Εθνικό Δίκτυο Αριστείας για έρευνα </a:t>
          </a:r>
          <a:r>
            <a:rPr lang="en-US" altLang="en-US">
              <a:latin typeface="+mn-lt"/>
            </a:rPr>
            <a:t> RWE </a:t>
          </a:r>
          <a:r>
            <a:rPr lang="el-GR" altLang="en-US">
              <a:latin typeface="+mn-lt"/>
            </a:rPr>
            <a:t>και δημιουργία Κέντρου</a:t>
          </a:r>
          <a:r>
            <a:rPr lang="en-US" altLang="en-US">
              <a:latin typeface="+mn-lt"/>
            </a:rPr>
            <a:t> RWE</a:t>
          </a:r>
          <a:endParaRPr lang="en-US" dirty="0"/>
        </a:p>
      </dgm:t>
    </dgm:pt>
    <dgm:pt modelId="{575C4EFE-6CB6-4802-BD35-0BF4B7E30852}" type="parTrans" cxnId="{8A4ED927-36D9-4FAA-AD4C-B91C3DEA3E5F}">
      <dgm:prSet/>
      <dgm:spPr/>
      <dgm:t>
        <a:bodyPr/>
        <a:lstStyle/>
        <a:p>
          <a:endParaRPr lang="en-US"/>
        </a:p>
      </dgm:t>
    </dgm:pt>
    <dgm:pt modelId="{7C5160AB-D891-4142-B471-8E457D648C46}" type="sibTrans" cxnId="{8A4ED927-36D9-4FAA-AD4C-B91C3DEA3E5F}">
      <dgm:prSet/>
      <dgm:spPr/>
      <dgm:t>
        <a:bodyPr/>
        <a:lstStyle/>
        <a:p>
          <a:endParaRPr lang="en-US"/>
        </a:p>
      </dgm:t>
    </dgm:pt>
    <dgm:pt modelId="{2D4C886C-7A55-418C-AE4E-2EF368359DDA}">
      <dgm:prSet phldrT="[Text]"/>
      <dgm:spPr/>
      <dgm:t>
        <a:bodyPr/>
        <a:lstStyle/>
        <a:p>
          <a:r>
            <a:rPr lang="el-GR" altLang="en-US" dirty="0">
              <a:latin typeface="+mn-lt"/>
            </a:rPr>
            <a:t>Οικονομικά κίνητρα για την διενέργεια </a:t>
          </a:r>
          <a:r>
            <a:rPr lang="el-GR" altLang="en-US" dirty="0">
              <a:ea typeface="Calibri" panose="020F0502020204030204" pitchFamily="34" charset="0"/>
              <a:cs typeface="Times New Roman" panose="02020603050405020304" pitchFamily="18" charset="0"/>
            </a:rPr>
            <a:t>κλινικών μελετών </a:t>
          </a:r>
          <a:r>
            <a:rPr lang="el-GR" altLang="en-US" dirty="0">
              <a:latin typeface="+mn-lt"/>
            </a:rPr>
            <a:t>σε Νοσοκομεία &amp; δημιουργία </a:t>
          </a:r>
          <a:r>
            <a:rPr lang="en-US" altLang="en-US" dirty="0">
              <a:latin typeface="+mn-lt"/>
            </a:rPr>
            <a:t>one – stop – shop </a:t>
          </a:r>
          <a:r>
            <a:rPr lang="el-GR" altLang="en-US" dirty="0">
              <a:latin typeface="+mn-lt"/>
            </a:rPr>
            <a:t>γραφείου </a:t>
          </a:r>
          <a:r>
            <a:rPr lang="el-GR" altLang="en-US" dirty="0">
              <a:ea typeface="Calibri" panose="020F0502020204030204" pitchFamily="34" charset="0"/>
              <a:cs typeface="Times New Roman" panose="02020603050405020304" pitchFamily="18" charset="0"/>
            </a:rPr>
            <a:t>κλινικών μελετών </a:t>
          </a:r>
          <a:r>
            <a:rPr lang="el-GR" altLang="en-US" dirty="0">
              <a:latin typeface="+mn-lt"/>
            </a:rPr>
            <a:t>σε κάθε Νοσοκομείο</a:t>
          </a:r>
          <a:endParaRPr lang="en-US" dirty="0"/>
        </a:p>
      </dgm:t>
    </dgm:pt>
    <dgm:pt modelId="{7959D536-A766-4338-A074-B3F9204E0B4F}" type="parTrans" cxnId="{568E6685-C76A-45AA-920D-3D3271DCB787}">
      <dgm:prSet/>
      <dgm:spPr/>
      <dgm:t>
        <a:bodyPr/>
        <a:lstStyle/>
        <a:p>
          <a:endParaRPr lang="en-US"/>
        </a:p>
      </dgm:t>
    </dgm:pt>
    <dgm:pt modelId="{A531A5DE-8C15-4025-B4FD-613905F4FBA7}" type="sibTrans" cxnId="{568E6685-C76A-45AA-920D-3D3271DCB787}">
      <dgm:prSet/>
      <dgm:spPr/>
      <dgm:t>
        <a:bodyPr/>
        <a:lstStyle/>
        <a:p>
          <a:endParaRPr lang="en-US"/>
        </a:p>
      </dgm:t>
    </dgm:pt>
    <dgm:pt modelId="{00BFC3FF-1529-48FD-BF2A-3B16E3298C8C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l-GR" altLang="en-US">
              <a:ea typeface="Calibri" panose="020F0502020204030204" pitchFamily="34" charset="0"/>
              <a:cs typeface="Times New Roman" panose="02020603050405020304" pitchFamily="18" charset="0"/>
            </a:rPr>
            <a:t>Καμπάνια προώθησης της Ελλάδας σαν χώρα διενέργειας κλινικών μελετών &amp; Καμπάνια προώθησης της σημασίας και του οφέλους των κλινικών μελετών για τους επαγγελματίες υγείας</a:t>
          </a:r>
          <a:endParaRPr lang="en-US" dirty="0"/>
        </a:p>
      </dgm:t>
    </dgm:pt>
    <dgm:pt modelId="{844A54E0-A527-4498-B816-534AC8661BEC}" type="parTrans" cxnId="{9D94A57B-1653-4B5D-8C18-A175ADCDB3D6}">
      <dgm:prSet/>
      <dgm:spPr/>
      <dgm:t>
        <a:bodyPr/>
        <a:lstStyle/>
        <a:p>
          <a:endParaRPr lang="en-US"/>
        </a:p>
      </dgm:t>
    </dgm:pt>
    <dgm:pt modelId="{BA34D8EC-B91C-44AC-8E88-B2ECB3702E92}" type="sibTrans" cxnId="{9D94A57B-1653-4B5D-8C18-A175ADCDB3D6}">
      <dgm:prSet/>
      <dgm:spPr/>
      <dgm:t>
        <a:bodyPr/>
        <a:lstStyle/>
        <a:p>
          <a:endParaRPr lang="en-US"/>
        </a:p>
      </dgm:t>
    </dgm:pt>
    <dgm:pt modelId="{2695D57D-A33C-4E47-A77D-138CE3A9EFDC}">
      <dgm:prSet phldrT="[Text]"/>
      <dgm:spPr/>
      <dgm:t>
        <a:bodyPr/>
        <a:lstStyle/>
        <a:p>
          <a:r>
            <a:rPr lang="el-GR" altLang="en-US">
              <a:latin typeface="+mn-lt"/>
            </a:rPr>
            <a:t>Εκπαίδευση Νοσοκομειακών Διοικητών</a:t>
          </a:r>
          <a:endParaRPr lang="en-US" dirty="0"/>
        </a:p>
      </dgm:t>
    </dgm:pt>
    <dgm:pt modelId="{3C94EA09-9BBB-4832-B83D-C6AF0C4077B4}" type="parTrans" cxnId="{147017AB-7ACC-47DF-83CA-AFEC5DEF346B}">
      <dgm:prSet/>
      <dgm:spPr/>
      <dgm:t>
        <a:bodyPr/>
        <a:lstStyle/>
        <a:p>
          <a:endParaRPr lang="en-US"/>
        </a:p>
      </dgm:t>
    </dgm:pt>
    <dgm:pt modelId="{75C5074A-1675-46E9-B8F8-E5C797A96758}" type="sibTrans" cxnId="{147017AB-7ACC-47DF-83CA-AFEC5DEF346B}">
      <dgm:prSet/>
      <dgm:spPr/>
      <dgm:t>
        <a:bodyPr/>
        <a:lstStyle/>
        <a:p>
          <a:endParaRPr lang="en-US"/>
        </a:p>
      </dgm:t>
    </dgm:pt>
    <dgm:pt modelId="{B86C0E7D-6390-4785-8FD3-1ED17BDB203D}">
      <dgm:prSet phldrT="[Text]"/>
      <dgm:spPr/>
      <dgm:t>
        <a:bodyPr/>
        <a:lstStyle/>
        <a:p>
          <a:r>
            <a:rPr lang="el-GR" altLang="en-US">
              <a:latin typeface="+mn-lt"/>
            </a:rPr>
            <a:t>Μόχλευση Ευρωπαϊκών κονδυλίων για βελτίωση υποδομών</a:t>
          </a:r>
          <a:endParaRPr lang="en-US" dirty="0"/>
        </a:p>
      </dgm:t>
    </dgm:pt>
    <dgm:pt modelId="{F804A31D-D88D-4BCE-997E-5CE8DC53C8E9}" type="parTrans" cxnId="{34228EF4-CA8E-4DAD-BDD8-5E596247023E}">
      <dgm:prSet/>
      <dgm:spPr/>
      <dgm:t>
        <a:bodyPr/>
        <a:lstStyle/>
        <a:p>
          <a:endParaRPr lang="en-US"/>
        </a:p>
      </dgm:t>
    </dgm:pt>
    <dgm:pt modelId="{D9595C83-8D79-4F66-9671-103181010FDB}" type="sibTrans" cxnId="{34228EF4-CA8E-4DAD-BDD8-5E596247023E}">
      <dgm:prSet/>
      <dgm:spPr/>
      <dgm:t>
        <a:bodyPr/>
        <a:lstStyle/>
        <a:p>
          <a:endParaRPr lang="en-US"/>
        </a:p>
      </dgm:t>
    </dgm:pt>
    <dgm:pt modelId="{2CC78BFE-67BC-4B3F-8EAD-87A1A83CBA24}" type="pres">
      <dgm:prSet presAssocID="{D639F41A-91F0-4478-9EB4-3021CCC5257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l-GR"/>
        </a:p>
      </dgm:t>
    </dgm:pt>
    <dgm:pt modelId="{A4750A1C-A5D4-4C7A-864C-7041F3175D5A}" type="pres">
      <dgm:prSet presAssocID="{D639F41A-91F0-4478-9EB4-3021CCC52571}" presName="Name1" presStyleCnt="0"/>
      <dgm:spPr/>
    </dgm:pt>
    <dgm:pt modelId="{55E0B1FD-D024-47FE-B9C6-33AAD66E0FAC}" type="pres">
      <dgm:prSet presAssocID="{D639F41A-91F0-4478-9EB4-3021CCC52571}" presName="cycle" presStyleCnt="0"/>
      <dgm:spPr/>
    </dgm:pt>
    <dgm:pt modelId="{93FFE0A7-DAAE-488C-8E7B-C2B7B2B11C14}" type="pres">
      <dgm:prSet presAssocID="{D639F41A-91F0-4478-9EB4-3021CCC52571}" presName="srcNode" presStyleLbl="node1" presStyleIdx="0" presStyleCnt="5"/>
      <dgm:spPr/>
    </dgm:pt>
    <dgm:pt modelId="{658512A8-956B-4EC5-8292-8F5261D3671B}" type="pres">
      <dgm:prSet presAssocID="{D639F41A-91F0-4478-9EB4-3021CCC52571}" presName="conn" presStyleLbl="parChTrans1D2" presStyleIdx="0" presStyleCnt="1"/>
      <dgm:spPr/>
      <dgm:t>
        <a:bodyPr/>
        <a:lstStyle/>
        <a:p>
          <a:endParaRPr lang="el-GR"/>
        </a:p>
      </dgm:t>
    </dgm:pt>
    <dgm:pt modelId="{B6544AC7-8D32-4675-9B01-F4150B34244A}" type="pres">
      <dgm:prSet presAssocID="{D639F41A-91F0-4478-9EB4-3021CCC52571}" presName="extraNode" presStyleLbl="node1" presStyleIdx="0" presStyleCnt="5"/>
      <dgm:spPr/>
    </dgm:pt>
    <dgm:pt modelId="{341CA00C-307F-4D26-86C2-500E63A6F10A}" type="pres">
      <dgm:prSet presAssocID="{D639F41A-91F0-4478-9EB4-3021CCC52571}" presName="dstNode" presStyleLbl="node1" presStyleIdx="0" presStyleCnt="5"/>
      <dgm:spPr/>
    </dgm:pt>
    <dgm:pt modelId="{95687DB7-14C7-4782-B1A1-40E11432E101}" type="pres">
      <dgm:prSet presAssocID="{2D4D4F9D-EC21-41D9-8D87-7058AD488F5E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3E49F3C-74C2-4F06-84D0-19CE07CFB957}" type="pres">
      <dgm:prSet presAssocID="{2D4D4F9D-EC21-41D9-8D87-7058AD488F5E}" presName="accent_1" presStyleCnt="0"/>
      <dgm:spPr/>
    </dgm:pt>
    <dgm:pt modelId="{A5536753-2F1E-4ED0-9B08-C75D3F5BA2A6}" type="pres">
      <dgm:prSet presAssocID="{2D4D4F9D-EC21-41D9-8D87-7058AD488F5E}" presName="accentRepeatNode" presStyleLbl="solidFgAcc1" presStyleIdx="0" presStyleCnt="5"/>
      <dgm:spPr/>
    </dgm:pt>
    <dgm:pt modelId="{24D1E0DB-4556-4A08-A24C-B5D09695B95E}" type="pres">
      <dgm:prSet presAssocID="{2D4C886C-7A55-418C-AE4E-2EF368359DD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F3C5B3B-C445-45FE-B252-C805837B89F5}" type="pres">
      <dgm:prSet presAssocID="{2D4C886C-7A55-418C-AE4E-2EF368359DDA}" presName="accent_2" presStyleCnt="0"/>
      <dgm:spPr/>
    </dgm:pt>
    <dgm:pt modelId="{6471F81C-252C-42D2-99BA-36BE1C399DDC}" type="pres">
      <dgm:prSet presAssocID="{2D4C886C-7A55-418C-AE4E-2EF368359DDA}" presName="accentRepeatNode" presStyleLbl="solidFgAcc1" presStyleIdx="1" presStyleCnt="5"/>
      <dgm:spPr/>
    </dgm:pt>
    <dgm:pt modelId="{9CD30AC5-9519-4F98-9873-989DE829AD9D}" type="pres">
      <dgm:prSet presAssocID="{2695D57D-A33C-4E47-A77D-138CE3A9EFD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53D529F-FD6A-4DC9-9009-2ABB8101586E}" type="pres">
      <dgm:prSet presAssocID="{2695D57D-A33C-4E47-A77D-138CE3A9EFDC}" presName="accent_3" presStyleCnt="0"/>
      <dgm:spPr/>
    </dgm:pt>
    <dgm:pt modelId="{31F4ABD2-FC44-4C6E-AABD-B21A10BF654D}" type="pres">
      <dgm:prSet presAssocID="{2695D57D-A33C-4E47-A77D-138CE3A9EFDC}" presName="accentRepeatNode" presStyleLbl="solidFgAcc1" presStyleIdx="2" presStyleCnt="5"/>
      <dgm:spPr/>
    </dgm:pt>
    <dgm:pt modelId="{EF6048B0-12EF-4A57-9611-9E4FDCAF2C53}" type="pres">
      <dgm:prSet presAssocID="{B86C0E7D-6390-4785-8FD3-1ED17BDB203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1F368D1-D051-4195-A8B9-A70D99E5D5E1}" type="pres">
      <dgm:prSet presAssocID="{B86C0E7D-6390-4785-8FD3-1ED17BDB203D}" presName="accent_4" presStyleCnt="0"/>
      <dgm:spPr/>
    </dgm:pt>
    <dgm:pt modelId="{B95EAAA0-36FA-4063-9A8A-3D61F9E474A6}" type="pres">
      <dgm:prSet presAssocID="{B86C0E7D-6390-4785-8FD3-1ED17BDB203D}" presName="accentRepeatNode" presStyleLbl="solidFgAcc1" presStyleIdx="3" presStyleCnt="5"/>
      <dgm:spPr/>
    </dgm:pt>
    <dgm:pt modelId="{289CCAB6-24A8-4784-8B6B-6D9843D2CF6B}" type="pres">
      <dgm:prSet presAssocID="{00BFC3FF-1529-48FD-BF2A-3B16E3298C8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DD819D0-411A-44B8-A5C2-7EC121B4F97A}" type="pres">
      <dgm:prSet presAssocID="{00BFC3FF-1529-48FD-BF2A-3B16E3298C8C}" presName="accent_5" presStyleCnt="0"/>
      <dgm:spPr/>
    </dgm:pt>
    <dgm:pt modelId="{453F5A98-F785-436E-98E2-19798F5E6E9F}" type="pres">
      <dgm:prSet presAssocID="{00BFC3FF-1529-48FD-BF2A-3B16E3298C8C}" presName="accentRepeatNode" presStyleLbl="solidFgAcc1" presStyleIdx="4" presStyleCnt="5"/>
      <dgm:spPr/>
    </dgm:pt>
  </dgm:ptLst>
  <dgm:cxnLst>
    <dgm:cxn modelId="{1DD0201A-9066-400E-AFBB-6490A095F8DF}" type="presOf" srcId="{7C5160AB-D891-4142-B471-8E457D648C46}" destId="{658512A8-956B-4EC5-8292-8F5261D3671B}" srcOrd="0" destOrd="0" presId="urn:microsoft.com/office/officeart/2008/layout/VerticalCurvedList"/>
    <dgm:cxn modelId="{65881E4B-AA96-4587-931F-741E32D19984}" type="presOf" srcId="{2D4D4F9D-EC21-41D9-8D87-7058AD488F5E}" destId="{95687DB7-14C7-4782-B1A1-40E11432E101}" srcOrd="0" destOrd="0" presId="urn:microsoft.com/office/officeart/2008/layout/VerticalCurvedList"/>
    <dgm:cxn modelId="{73110814-6555-43A0-AABB-AD5F4D8F0CB1}" type="presOf" srcId="{2D4C886C-7A55-418C-AE4E-2EF368359DDA}" destId="{24D1E0DB-4556-4A08-A24C-B5D09695B95E}" srcOrd="0" destOrd="0" presId="urn:microsoft.com/office/officeart/2008/layout/VerticalCurvedList"/>
    <dgm:cxn modelId="{79572F52-CEE1-4B15-BCAA-FB57335CEDD6}" type="presOf" srcId="{00BFC3FF-1529-48FD-BF2A-3B16E3298C8C}" destId="{289CCAB6-24A8-4784-8B6B-6D9843D2CF6B}" srcOrd="0" destOrd="0" presId="urn:microsoft.com/office/officeart/2008/layout/VerticalCurvedList"/>
    <dgm:cxn modelId="{8A4ED927-36D9-4FAA-AD4C-B91C3DEA3E5F}" srcId="{D639F41A-91F0-4478-9EB4-3021CCC52571}" destId="{2D4D4F9D-EC21-41D9-8D87-7058AD488F5E}" srcOrd="0" destOrd="0" parTransId="{575C4EFE-6CB6-4802-BD35-0BF4B7E30852}" sibTransId="{7C5160AB-D891-4142-B471-8E457D648C46}"/>
    <dgm:cxn modelId="{34228EF4-CA8E-4DAD-BDD8-5E596247023E}" srcId="{D639F41A-91F0-4478-9EB4-3021CCC52571}" destId="{B86C0E7D-6390-4785-8FD3-1ED17BDB203D}" srcOrd="3" destOrd="0" parTransId="{F804A31D-D88D-4BCE-997E-5CE8DC53C8E9}" sibTransId="{D9595C83-8D79-4F66-9671-103181010FDB}"/>
    <dgm:cxn modelId="{568E6685-C76A-45AA-920D-3D3271DCB787}" srcId="{D639F41A-91F0-4478-9EB4-3021CCC52571}" destId="{2D4C886C-7A55-418C-AE4E-2EF368359DDA}" srcOrd="1" destOrd="0" parTransId="{7959D536-A766-4338-A074-B3F9204E0B4F}" sibTransId="{A531A5DE-8C15-4025-B4FD-613905F4FBA7}"/>
    <dgm:cxn modelId="{147017AB-7ACC-47DF-83CA-AFEC5DEF346B}" srcId="{D639F41A-91F0-4478-9EB4-3021CCC52571}" destId="{2695D57D-A33C-4E47-A77D-138CE3A9EFDC}" srcOrd="2" destOrd="0" parTransId="{3C94EA09-9BBB-4832-B83D-C6AF0C4077B4}" sibTransId="{75C5074A-1675-46E9-B8F8-E5C797A96758}"/>
    <dgm:cxn modelId="{EFF4BAD9-4A57-4AE8-A09E-2028DBC61D3D}" type="presOf" srcId="{D639F41A-91F0-4478-9EB4-3021CCC52571}" destId="{2CC78BFE-67BC-4B3F-8EAD-87A1A83CBA24}" srcOrd="0" destOrd="0" presId="urn:microsoft.com/office/officeart/2008/layout/VerticalCurvedList"/>
    <dgm:cxn modelId="{4F67BBC1-3A18-4097-AB6F-5D9CD1ECB470}" type="presOf" srcId="{B86C0E7D-6390-4785-8FD3-1ED17BDB203D}" destId="{EF6048B0-12EF-4A57-9611-9E4FDCAF2C53}" srcOrd="0" destOrd="0" presId="urn:microsoft.com/office/officeart/2008/layout/VerticalCurvedList"/>
    <dgm:cxn modelId="{9D94A57B-1653-4B5D-8C18-A175ADCDB3D6}" srcId="{D639F41A-91F0-4478-9EB4-3021CCC52571}" destId="{00BFC3FF-1529-48FD-BF2A-3B16E3298C8C}" srcOrd="4" destOrd="0" parTransId="{844A54E0-A527-4498-B816-534AC8661BEC}" sibTransId="{BA34D8EC-B91C-44AC-8E88-B2ECB3702E92}"/>
    <dgm:cxn modelId="{694E3194-25A6-4427-BA89-65C06F394EB7}" type="presOf" srcId="{2695D57D-A33C-4E47-A77D-138CE3A9EFDC}" destId="{9CD30AC5-9519-4F98-9873-989DE829AD9D}" srcOrd="0" destOrd="0" presId="urn:microsoft.com/office/officeart/2008/layout/VerticalCurvedList"/>
    <dgm:cxn modelId="{F81A790F-8759-4A33-BD89-2AE33B03F371}" type="presParOf" srcId="{2CC78BFE-67BC-4B3F-8EAD-87A1A83CBA24}" destId="{A4750A1C-A5D4-4C7A-864C-7041F3175D5A}" srcOrd="0" destOrd="0" presId="urn:microsoft.com/office/officeart/2008/layout/VerticalCurvedList"/>
    <dgm:cxn modelId="{85E79AAE-B18C-44B2-857B-2BC5659DF7F3}" type="presParOf" srcId="{A4750A1C-A5D4-4C7A-864C-7041F3175D5A}" destId="{55E0B1FD-D024-47FE-B9C6-33AAD66E0FAC}" srcOrd="0" destOrd="0" presId="urn:microsoft.com/office/officeart/2008/layout/VerticalCurvedList"/>
    <dgm:cxn modelId="{D3AFA5A2-21FC-4D6F-8143-0586E942DB62}" type="presParOf" srcId="{55E0B1FD-D024-47FE-B9C6-33AAD66E0FAC}" destId="{93FFE0A7-DAAE-488C-8E7B-C2B7B2B11C14}" srcOrd="0" destOrd="0" presId="urn:microsoft.com/office/officeart/2008/layout/VerticalCurvedList"/>
    <dgm:cxn modelId="{57C20936-1C9E-4209-8694-311925385F8E}" type="presParOf" srcId="{55E0B1FD-D024-47FE-B9C6-33AAD66E0FAC}" destId="{658512A8-956B-4EC5-8292-8F5261D3671B}" srcOrd="1" destOrd="0" presId="urn:microsoft.com/office/officeart/2008/layout/VerticalCurvedList"/>
    <dgm:cxn modelId="{3253BC55-B2DB-4E0C-A84E-9E995E1EACC8}" type="presParOf" srcId="{55E0B1FD-D024-47FE-B9C6-33AAD66E0FAC}" destId="{B6544AC7-8D32-4675-9B01-F4150B34244A}" srcOrd="2" destOrd="0" presId="urn:microsoft.com/office/officeart/2008/layout/VerticalCurvedList"/>
    <dgm:cxn modelId="{08AFE724-2FF8-4FE0-87BC-676009B3429A}" type="presParOf" srcId="{55E0B1FD-D024-47FE-B9C6-33AAD66E0FAC}" destId="{341CA00C-307F-4D26-86C2-500E63A6F10A}" srcOrd="3" destOrd="0" presId="urn:microsoft.com/office/officeart/2008/layout/VerticalCurvedList"/>
    <dgm:cxn modelId="{6F7D15D5-C669-4F59-9539-E42CEE6125E8}" type="presParOf" srcId="{A4750A1C-A5D4-4C7A-864C-7041F3175D5A}" destId="{95687DB7-14C7-4782-B1A1-40E11432E101}" srcOrd="1" destOrd="0" presId="urn:microsoft.com/office/officeart/2008/layout/VerticalCurvedList"/>
    <dgm:cxn modelId="{7B5AAEA5-9223-4B62-B82B-01E9D1D3F2C7}" type="presParOf" srcId="{A4750A1C-A5D4-4C7A-864C-7041F3175D5A}" destId="{C3E49F3C-74C2-4F06-84D0-19CE07CFB957}" srcOrd="2" destOrd="0" presId="urn:microsoft.com/office/officeart/2008/layout/VerticalCurvedList"/>
    <dgm:cxn modelId="{57F577DC-2F8D-43BC-AA02-8DC4824ED2B7}" type="presParOf" srcId="{C3E49F3C-74C2-4F06-84D0-19CE07CFB957}" destId="{A5536753-2F1E-4ED0-9B08-C75D3F5BA2A6}" srcOrd="0" destOrd="0" presId="urn:microsoft.com/office/officeart/2008/layout/VerticalCurvedList"/>
    <dgm:cxn modelId="{D4F8F1CD-24F8-4221-814E-3A9263870EE6}" type="presParOf" srcId="{A4750A1C-A5D4-4C7A-864C-7041F3175D5A}" destId="{24D1E0DB-4556-4A08-A24C-B5D09695B95E}" srcOrd="3" destOrd="0" presId="urn:microsoft.com/office/officeart/2008/layout/VerticalCurvedList"/>
    <dgm:cxn modelId="{340CC428-93F6-4661-9233-8DC74E67D11D}" type="presParOf" srcId="{A4750A1C-A5D4-4C7A-864C-7041F3175D5A}" destId="{FF3C5B3B-C445-45FE-B252-C805837B89F5}" srcOrd="4" destOrd="0" presId="urn:microsoft.com/office/officeart/2008/layout/VerticalCurvedList"/>
    <dgm:cxn modelId="{D865D379-4ABB-4819-AAE2-074279537BC8}" type="presParOf" srcId="{FF3C5B3B-C445-45FE-B252-C805837B89F5}" destId="{6471F81C-252C-42D2-99BA-36BE1C399DDC}" srcOrd="0" destOrd="0" presId="urn:microsoft.com/office/officeart/2008/layout/VerticalCurvedList"/>
    <dgm:cxn modelId="{5FAECEB8-9900-41A4-A387-32C830E25848}" type="presParOf" srcId="{A4750A1C-A5D4-4C7A-864C-7041F3175D5A}" destId="{9CD30AC5-9519-4F98-9873-989DE829AD9D}" srcOrd="5" destOrd="0" presId="urn:microsoft.com/office/officeart/2008/layout/VerticalCurvedList"/>
    <dgm:cxn modelId="{8B943E9D-9C61-49A7-B983-6D0F6E588C5E}" type="presParOf" srcId="{A4750A1C-A5D4-4C7A-864C-7041F3175D5A}" destId="{053D529F-FD6A-4DC9-9009-2ABB8101586E}" srcOrd="6" destOrd="0" presId="urn:microsoft.com/office/officeart/2008/layout/VerticalCurvedList"/>
    <dgm:cxn modelId="{7198398D-0D0A-400C-ADCB-EB923C25FC06}" type="presParOf" srcId="{053D529F-FD6A-4DC9-9009-2ABB8101586E}" destId="{31F4ABD2-FC44-4C6E-AABD-B21A10BF654D}" srcOrd="0" destOrd="0" presId="urn:microsoft.com/office/officeart/2008/layout/VerticalCurvedList"/>
    <dgm:cxn modelId="{4A19DAB9-4F63-4A9B-ACFA-288E5E62BA86}" type="presParOf" srcId="{A4750A1C-A5D4-4C7A-864C-7041F3175D5A}" destId="{EF6048B0-12EF-4A57-9611-9E4FDCAF2C53}" srcOrd="7" destOrd="0" presId="urn:microsoft.com/office/officeart/2008/layout/VerticalCurvedList"/>
    <dgm:cxn modelId="{9F1F2349-5F41-4F27-99F5-2999245AECA3}" type="presParOf" srcId="{A4750A1C-A5D4-4C7A-864C-7041F3175D5A}" destId="{71F368D1-D051-4195-A8B9-A70D99E5D5E1}" srcOrd="8" destOrd="0" presId="urn:microsoft.com/office/officeart/2008/layout/VerticalCurvedList"/>
    <dgm:cxn modelId="{FB9C77EB-3D6E-4E61-8BD3-1895B66B4D32}" type="presParOf" srcId="{71F368D1-D051-4195-A8B9-A70D99E5D5E1}" destId="{B95EAAA0-36FA-4063-9A8A-3D61F9E474A6}" srcOrd="0" destOrd="0" presId="urn:microsoft.com/office/officeart/2008/layout/VerticalCurvedList"/>
    <dgm:cxn modelId="{C590A068-DB4F-428A-AFB1-96994A592F97}" type="presParOf" srcId="{A4750A1C-A5D4-4C7A-864C-7041F3175D5A}" destId="{289CCAB6-24A8-4784-8B6B-6D9843D2CF6B}" srcOrd="9" destOrd="0" presId="urn:microsoft.com/office/officeart/2008/layout/VerticalCurvedList"/>
    <dgm:cxn modelId="{729A70C7-E3BC-4B92-BAFA-FA7E2C046CB7}" type="presParOf" srcId="{A4750A1C-A5D4-4C7A-864C-7041F3175D5A}" destId="{BDD819D0-411A-44B8-A5C2-7EC121B4F97A}" srcOrd="10" destOrd="0" presId="urn:microsoft.com/office/officeart/2008/layout/VerticalCurvedList"/>
    <dgm:cxn modelId="{6848D099-15AF-4F91-8E5F-134990394758}" type="presParOf" srcId="{BDD819D0-411A-44B8-A5C2-7EC121B4F97A}" destId="{453F5A98-F785-436E-98E2-19798F5E6E9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7B4C7A-F3BF-4E94-B840-B46C8DACC18C}" type="doc">
      <dgm:prSet loTypeId="urn:microsoft.com/office/officeart/2005/8/layout/gear1" loCatId="cycle" qsTypeId="urn:microsoft.com/office/officeart/2005/8/quickstyle/3d5" qsCatId="3D" csTypeId="urn:microsoft.com/office/officeart/2005/8/colors/colorful5" csCatId="colorful" phldr="1"/>
      <dgm:spPr/>
    </dgm:pt>
    <dgm:pt modelId="{796A3B9F-8897-4A81-91D6-E228A9485314}">
      <dgm:prSet phldrT="[Text]" custT="1"/>
      <dgm:spPr/>
      <dgm:t>
        <a:bodyPr/>
        <a:lstStyle/>
        <a:p>
          <a:r>
            <a:rPr lang="el-GR" sz="1800" dirty="0"/>
            <a:t>Επενδύσεις</a:t>
          </a:r>
          <a:endParaRPr lang="en-US" sz="1800" dirty="0"/>
        </a:p>
      </dgm:t>
    </dgm:pt>
    <dgm:pt modelId="{8F550154-F036-4F29-9BE0-13622EB6C7DF}" type="parTrans" cxnId="{D2FCD8E0-3D6C-46C6-B414-F047147E4A54}">
      <dgm:prSet/>
      <dgm:spPr/>
      <dgm:t>
        <a:bodyPr/>
        <a:lstStyle/>
        <a:p>
          <a:endParaRPr lang="en-US"/>
        </a:p>
      </dgm:t>
    </dgm:pt>
    <dgm:pt modelId="{36F2E29F-9B84-416A-A98D-CE8E61ADC9F2}" type="sibTrans" cxnId="{D2FCD8E0-3D6C-46C6-B414-F047147E4A54}">
      <dgm:prSet/>
      <dgm:spPr/>
      <dgm:t>
        <a:bodyPr/>
        <a:lstStyle/>
        <a:p>
          <a:endParaRPr lang="en-US"/>
        </a:p>
      </dgm:t>
    </dgm:pt>
    <dgm:pt modelId="{F6BBEFEA-ED2A-439D-ADBE-B5E1B5CCDBD0}">
      <dgm:prSet phldrT="[Text]" custT="1"/>
      <dgm:spPr/>
      <dgm:t>
        <a:bodyPr/>
        <a:lstStyle/>
        <a:p>
          <a:r>
            <a:rPr lang="en-US" sz="1400" dirty="0"/>
            <a:t>Clawback</a:t>
          </a:r>
          <a:endParaRPr lang="en-US" sz="900" dirty="0"/>
        </a:p>
      </dgm:t>
    </dgm:pt>
    <dgm:pt modelId="{C2D82F3C-8365-473F-B606-1EC2D782D7EE}" type="parTrans" cxnId="{D0F5E971-78DF-4DAF-9FA5-C5F8B7B45226}">
      <dgm:prSet/>
      <dgm:spPr/>
      <dgm:t>
        <a:bodyPr/>
        <a:lstStyle/>
        <a:p>
          <a:endParaRPr lang="en-US"/>
        </a:p>
      </dgm:t>
    </dgm:pt>
    <dgm:pt modelId="{572C6F32-148D-4940-B591-EFA02028A527}" type="sibTrans" cxnId="{D0F5E971-78DF-4DAF-9FA5-C5F8B7B45226}">
      <dgm:prSet/>
      <dgm:spPr/>
      <dgm:t>
        <a:bodyPr/>
        <a:lstStyle/>
        <a:p>
          <a:endParaRPr lang="en-US"/>
        </a:p>
      </dgm:t>
    </dgm:pt>
    <dgm:pt modelId="{9376BE65-BBD7-4F4E-B34E-1DA183B40391}" type="pres">
      <dgm:prSet presAssocID="{4C7B4C7A-F3BF-4E94-B840-B46C8DACC18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AB59610-B4D8-4050-A55D-39812255539B}" type="pres">
      <dgm:prSet presAssocID="{796A3B9F-8897-4A81-91D6-E228A9485314}" presName="gear1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8DB0248-5A5A-4D79-8018-B6A24B581D2E}" type="pres">
      <dgm:prSet presAssocID="{796A3B9F-8897-4A81-91D6-E228A9485314}" presName="gear1srcNode" presStyleLbl="node1" presStyleIdx="0" presStyleCnt="2"/>
      <dgm:spPr/>
      <dgm:t>
        <a:bodyPr/>
        <a:lstStyle/>
        <a:p>
          <a:endParaRPr lang="el-GR"/>
        </a:p>
      </dgm:t>
    </dgm:pt>
    <dgm:pt modelId="{8F8F9A48-D9AC-4012-83ED-DE69AB8E6208}" type="pres">
      <dgm:prSet presAssocID="{796A3B9F-8897-4A81-91D6-E228A9485314}" presName="gear1dstNode" presStyleLbl="node1" presStyleIdx="0" presStyleCnt="2"/>
      <dgm:spPr/>
      <dgm:t>
        <a:bodyPr/>
        <a:lstStyle/>
        <a:p>
          <a:endParaRPr lang="el-GR"/>
        </a:p>
      </dgm:t>
    </dgm:pt>
    <dgm:pt modelId="{5B9F65A8-4905-46B7-85AE-2B9BADFAD883}" type="pres">
      <dgm:prSet presAssocID="{F6BBEFEA-ED2A-439D-ADBE-B5E1B5CCDBD0}" presName="gear2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88FE936-CF55-4B3D-B9FE-7C6F1F924599}" type="pres">
      <dgm:prSet presAssocID="{F6BBEFEA-ED2A-439D-ADBE-B5E1B5CCDBD0}" presName="gear2srcNode" presStyleLbl="node1" presStyleIdx="1" presStyleCnt="2"/>
      <dgm:spPr/>
      <dgm:t>
        <a:bodyPr/>
        <a:lstStyle/>
        <a:p>
          <a:endParaRPr lang="el-GR"/>
        </a:p>
      </dgm:t>
    </dgm:pt>
    <dgm:pt modelId="{B6D1DBF6-081F-4C08-A6B6-399905DC600B}" type="pres">
      <dgm:prSet presAssocID="{F6BBEFEA-ED2A-439D-ADBE-B5E1B5CCDBD0}" presName="gear2dstNode" presStyleLbl="node1" presStyleIdx="1" presStyleCnt="2"/>
      <dgm:spPr/>
      <dgm:t>
        <a:bodyPr/>
        <a:lstStyle/>
        <a:p>
          <a:endParaRPr lang="el-GR"/>
        </a:p>
      </dgm:t>
    </dgm:pt>
    <dgm:pt modelId="{F4DAF61A-C8EA-41C8-8916-470EF2B544DD}" type="pres">
      <dgm:prSet presAssocID="{36F2E29F-9B84-416A-A98D-CE8E61ADC9F2}" presName="connector1" presStyleLbl="sibTrans2D1" presStyleIdx="0" presStyleCnt="2"/>
      <dgm:spPr/>
      <dgm:t>
        <a:bodyPr/>
        <a:lstStyle/>
        <a:p>
          <a:endParaRPr lang="el-GR"/>
        </a:p>
      </dgm:t>
    </dgm:pt>
    <dgm:pt modelId="{8720705E-BF53-4CA0-AEF4-722DA2097066}" type="pres">
      <dgm:prSet presAssocID="{572C6F32-148D-4940-B591-EFA02028A527}" presName="connector2" presStyleLbl="sibTrans2D1" presStyleIdx="1" presStyleCnt="2"/>
      <dgm:spPr/>
      <dgm:t>
        <a:bodyPr/>
        <a:lstStyle/>
        <a:p>
          <a:endParaRPr lang="el-GR"/>
        </a:p>
      </dgm:t>
    </dgm:pt>
  </dgm:ptLst>
  <dgm:cxnLst>
    <dgm:cxn modelId="{2D7E10E8-CC72-4ABC-B1FA-1C5917CF4595}" type="presOf" srcId="{F6BBEFEA-ED2A-439D-ADBE-B5E1B5CCDBD0}" destId="{B6D1DBF6-081F-4C08-A6B6-399905DC600B}" srcOrd="2" destOrd="0" presId="urn:microsoft.com/office/officeart/2005/8/layout/gear1"/>
    <dgm:cxn modelId="{7A228DB2-4BB8-4809-9258-6258B55C6300}" type="presOf" srcId="{572C6F32-148D-4940-B591-EFA02028A527}" destId="{8720705E-BF53-4CA0-AEF4-722DA2097066}" srcOrd="0" destOrd="0" presId="urn:microsoft.com/office/officeart/2005/8/layout/gear1"/>
    <dgm:cxn modelId="{7EA0383D-1D24-4A0E-A3EB-71C35016C509}" type="presOf" srcId="{796A3B9F-8897-4A81-91D6-E228A9485314}" destId="{FAB59610-B4D8-4050-A55D-39812255539B}" srcOrd="0" destOrd="0" presId="urn:microsoft.com/office/officeart/2005/8/layout/gear1"/>
    <dgm:cxn modelId="{A977944A-3799-4878-8C2E-143AF4420B85}" type="presOf" srcId="{F6BBEFEA-ED2A-439D-ADBE-B5E1B5CCDBD0}" destId="{5B9F65A8-4905-46B7-85AE-2B9BADFAD883}" srcOrd="0" destOrd="0" presId="urn:microsoft.com/office/officeart/2005/8/layout/gear1"/>
    <dgm:cxn modelId="{D2FCD8E0-3D6C-46C6-B414-F047147E4A54}" srcId="{4C7B4C7A-F3BF-4E94-B840-B46C8DACC18C}" destId="{796A3B9F-8897-4A81-91D6-E228A9485314}" srcOrd="0" destOrd="0" parTransId="{8F550154-F036-4F29-9BE0-13622EB6C7DF}" sibTransId="{36F2E29F-9B84-416A-A98D-CE8E61ADC9F2}"/>
    <dgm:cxn modelId="{EC1F9746-9FFB-41BA-8078-892392AEF359}" type="presOf" srcId="{796A3B9F-8897-4A81-91D6-E228A9485314}" destId="{8F8F9A48-D9AC-4012-83ED-DE69AB8E6208}" srcOrd="2" destOrd="0" presId="urn:microsoft.com/office/officeart/2005/8/layout/gear1"/>
    <dgm:cxn modelId="{67D65A83-44E0-46D5-AC9E-2986740DC34D}" type="presOf" srcId="{36F2E29F-9B84-416A-A98D-CE8E61ADC9F2}" destId="{F4DAF61A-C8EA-41C8-8916-470EF2B544DD}" srcOrd="0" destOrd="0" presId="urn:microsoft.com/office/officeart/2005/8/layout/gear1"/>
    <dgm:cxn modelId="{4DF1DD50-DE00-49A3-99B4-766DFE11532F}" type="presOf" srcId="{F6BBEFEA-ED2A-439D-ADBE-B5E1B5CCDBD0}" destId="{B88FE936-CF55-4B3D-B9FE-7C6F1F924599}" srcOrd="1" destOrd="0" presId="urn:microsoft.com/office/officeart/2005/8/layout/gear1"/>
    <dgm:cxn modelId="{D0F5E971-78DF-4DAF-9FA5-C5F8B7B45226}" srcId="{4C7B4C7A-F3BF-4E94-B840-B46C8DACC18C}" destId="{F6BBEFEA-ED2A-439D-ADBE-B5E1B5CCDBD0}" srcOrd="1" destOrd="0" parTransId="{C2D82F3C-8365-473F-B606-1EC2D782D7EE}" sibTransId="{572C6F32-148D-4940-B591-EFA02028A527}"/>
    <dgm:cxn modelId="{4173FE08-5476-493A-B0E4-BBD4DD369BED}" type="presOf" srcId="{796A3B9F-8897-4A81-91D6-E228A9485314}" destId="{B8DB0248-5A5A-4D79-8018-B6A24B581D2E}" srcOrd="1" destOrd="0" presId="urn:microsoft.com/office/officeart/2005/8/layout/gear1"/>
    <dgm:cxn modelId="{6CCFFF1D-7AED-47A4-84C4-4E861B2AF571}" type="presOf" srcId="{4C7B4C7A-F3BF-4E94-B840-B46C8DACC18C}" destId="{9376BE65-BBD7-4F4E-B34E-1DA183B40391}" srcOrd="0" destOrd="0" presId="urn:microsoft.com/office/officeart/2005/8/layout/gear1"/>
    <dgm:cxn modelId="{B56D6309-6ADC-40A3-8124-1EF93675F0F5}" type="presParOf" srcId="{9376BE65-BBD7-4F4E-B34E-1DA183B40391}" destId="{FAB59610-B4D8-4050-A55D-39812255539B}" srcOrd="0" destOrd="0" presId="urn:microsoft.com/office/officeart/2005/8/layout/gear1"/>
    <dgm:cxn modelId="{FD0A9AF1-6B57-4AEC-8C3B-5117036B3B78}" type="presParOf" srcId="{9376BE65-BBD7-4F4E-B34E-1DA183B40391}" destId="{B8DB0248-5A5A-4D79-8018-B6A24B581D2E}" srcOrd="1" destOrd="0" presId="urn:microsoft.com/office/officeart/2005/8/layout/gear1"/>
    <dgm:cxn modelId="{14843B0C-210E-49B4-AAAA-C4CD04943AB4}" type="presParOf" srcId="{9376BE65-BBD7-4F4E-B34E-1DA183B40391}" destId="{8F8F9A48-D9AC-4012-83ED-DE69AB8E6208}" srcOrd="2" destOrd="0" presId="urn:microsoft.com/office/officeart/2005/8/layout/gear1"/>
    <dgm:cxn modelId="{37697245-7F37-4261-A193-24458447499D}" type="presParOf" srcId="{9376BE65-BBD7-4F4E-B34E-1DA183B40391}" destId="{5B9F65A8-4905-46B7-85AE-2B9BADFAD883}" srcOrd="3" destOrd="0" presId="urn:microsoft.com/office/officeart/2005/8/layout/gear1"/>
    <dgm:cxn modelId="{19ACDB4B-5672-4822-8FE2-CA804DC0A352}" type="presParOf" srcId="{9376BE65-BBD7-4F4E-B34E-1DA183B40391}" destId="{B88FE936-CF55-4B3D-B9FE-7C6F1F924599}" srcOrd="4" destOrd="0" presId="urn:microsoft.com/office/officeart/2005/8/layout/gear1"/>
    <dgm:cxn modelId="{1FE7B9C0-B44D-43FE-A242-DA064B0D0690}" type="presParOf" srcId="{9376BE65-BBD7-4F4E-B34E-1DA183B40391}" destId="{B6D1DBF6-081F-4C08-A6B6-399905DC600B}" srcOrd="5" destOrd="0" presId="urn:microsoft.com/office/officeart/2005/8/layout/gear1"/>
    <dgm:cxn modelId="{65BB046B-1A5F-4934-BA42-B0BDE37FE2E2}" type="presParOf" srcId="{9376BE65-BBD7-4F4E-B34E-1DA183B40391}" destId="{F4DAF61A-C8EA-41C8-8916-470EF2B544DD}" srcOrd="6" destOrd="0" presId="urn:microsoft.com/office/officeart/2005/8/layout/gear1"/>
    <dgm:cxn modelId="{89C6AE4D-6A0D-492E-9894-D78CD7C3DB1F}" type="presParOf" srcId="{9376BE65-BBD7-4F4E-B34E-1DA183B40391}" destId="{8720705E-BF53-4CA0-AEF4-722DA2097066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8512A8-956B-4EC5-8292-8F5261D3671B}">
      <dsp:nvSpPr>
        <dsp:cNvPr id="0" name=""/>
        <dsp:cNvSpPr/>
      </dsp:nvSpPr>
      <dsp:spPr>
        <a:xfrm>
          <a:off x="-5121654" y="-784574"/>
          <a:ext cx="6099232" cy="6099232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687DB7-14C7-4782-B1A1-40E11432E101}">
      <dsp:nvSpPr>
        <dsp:cNvPr id="0" name=""/>
        <dsp:cNvSpPr/>
      </dsp:nvSpPr>
      <dsp:spPr>
        <a:xfrm>
          <a:off x="427607" y="283039"/>
          <a:ext cx="8078796" cy="5664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613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altLang="en-US" sz="1500" kern="1200"/>
            <a:t>Αξιοποίηση</a:t>
          </a:r>
          <a:r>
            <a:rPr lang="en-US" altLang="en-US" sz="1500" kern="1200"/>
            <a:t> RWE </a:t>
          </a:r>
          <a:r>
            <a:rPr lang="el-GR" altLang="en-US" sz="1500" kern="1200"/>
            <a:t>ως ευκαιρία για έρευνα και για την οικονομία - </a:t>
          </a:r>
          <a:r>
            <a:rPr lang="el-GR" altLang="en-US" sz="1500" kern="1200">
              <a:latin typeface="+mn-lt"/>
            </a:rPr>
            <a:t>Εθνικό Δίκτυο Αριστείας για έρευνα </a:t>
          </a:r>
          <a:r>
            <a:rPr lang="en-US" altLang="en-US" sz="1500" kern="1200">
              <a:latin typeface="+mn-lt"/>
            </a:rPr>
            <a:t> RWE </a:t>
          </a:r>
          <a:r>
            <a:rPr lang="el-GR" altLang="en-US" sz="1500" kern="1200">
              <a:latin typeface="+mn-lt"/>
            </a:rPr>
            <a:t>και δημιουργία Κέντρου</a:t>
          </a:r>
          <a:r>
            <a:rPr lang="en-US" altLang="en-US" sz="1500" kern="1200">
              <a:latin typeface="+mn-lt"/>
            </a:rPr>
            <a:t> RWE</a:t>
          </a:r>
          <a:endParaRPr lang="en-US" sz="1500" kern="1200" dirty="0"/>
        </a:p>
      </dsp:txBody>
      <dsp:txXfrm>
        <a:off x="427607" y="283039"/>
        <a:ext cx="8078796" cy="566441"/>
      </dsp:txXfrm>
    </dsp:sp>
    <dsp:sp modelId="{A5536753-2F1E-4ED0-9B08-C75D3F5BA2A6}">
      <dsp:nvSpPr>
        <dsp:cNvPr id="0" name=""/>
        <dsp:cNvSpPr/>
      </dsp:nvSpPr>
      <dsp:spPr>
        <a:xfrm>
          <a:off x="73581" y="212234"/>
          <a:ext cx="708052" cy="7080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1E0DB-4556-4A08-A24C-B5D09695B95E}">
      <dsp:nvSpPr>
        <dsp:cNvPr id="0" name=""/>
        <dsp:cNvSpPr/>
      </dsp:nvSpPr>
      <dsp:spPr>
        <a:xfrm>
          <a:off x="833502" y="1132430"/>
          <a:ext cx="7672901" cy="566441"/>
        </a:xfrm>
        <a:prstGeom prst="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613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altLang="en-US" sz="1500" kern="1200" dirty="0">
              <a:latin typeface="+mn-lt"/>
            </a:rPr>
            <a:t>Οικονομικά κίνητρα για την διενέργεια </a:t>
          </a:r>
          <a:r>
            <a:rPr lang="el-GR" altLang="en-US" sz="1500" kern="1200" dirty="0">
              <a:ea typeface="Calibri" panose="020F0502020204030204" pitchFamily="34" charset="0"/>
              <a:cs typeface="Times New Roman" panose="02020603050405020304" pitchFamily="18" charset="0"/>
            </a:rPr>
            <a:t>κλινικών μελετών </a:t>
          </a:r>
          <a:r>
            <a:rPr lang="el-GR" altLang="en-US" sz="1500" kern="1200" dirty="0">
              <a:latin typeface="+mn-lt"/>
            </a:rPr>
            <a:t>σε Νοσοκομεία &amp; δημιουργία </a:t>
          </a:r>
          <a:r>
            <a:rPr lang="en-US" altLang="en-US" sz="1500" kern="1200" dirty="0">
              <a:latin typeface="+mn-lt"/>
            </a:rPr>
            <a:t>one – stop – shop </a:t>
          </a:r>
          <a:r>
            <a:rPr lang="el-GR" altLang="en-US" sz="1500" kern="1200" dirty="0">
              <a:latin typeface="+mn-lt"/>
            </a:rPr>
            <a:t>γραφείου </a:t>
          </a:r>
          <a:r>
            <a:rPr lang="el-GR" altLang="en-US" sz="1500" kern="1200" dirty="0">
              <a:ea typeface="Calibri" panose="020F0502020204030204" pitchFamily="34" charset="0"/>
              <a:cs typeface="Times New Roman" panose="02020603050405020304" pitchFamily="18" charset="0"/>
            </a:rPr>
            <a:t>κλινικών μελετών </a:t>
          </a:r>
          <a:r>
            <a:rPr lang="el-GR" altLang="en-US" sz="1500" kern="1200" dirty="0">
              <a:latin typeface="+mn-lt"/>
            </a:rPr>
            <a:t>σε κάθε Νοσοκομείο</a:t>
          </a:r>
          <a:endParaRPr lang="en-US" sz="1500" kern="1200" dirty="0"/>
        </a:p>
      </dsp:txBody>
      <dsp:txXfrm>
        <a:off x="833502" y="1132430"/>
        <a:ext cx="7672901" cy="566441"/>
      </dsp:txXfrm>
    </dsp:sp>
    <dsp:sp modelId="{6471F81C-252C-42D2-99BA-36BE1C399DDC}">
      <dsp:nvSpPr>
        <dsp:cNvPr id="0" name=""/>
        <dsp:cNvSpPr/>
      </dsp:nvSpPr>
      <dsp:spPr>
        <a:xfrm>
          <a:off x="479476" y="1061625"/>
          <a:ext cx="708052" cy="7080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D30AC5-9519-4F98-9873-989DE829AD9D}">
      <dsp:nvSpPr>
        <dsp:cNvPr id="0" name=""/>
        <dsp:cNvSpPr/>
      </dsp:nvSpPr>
      <dsp:spPr>
        <a:xfrm>
          <a:off x="958080" y="1981821"/>
          <a:ext cx="7548324" cy="566441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613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altLang="en-US" sz="1500" kern="1200">
              <a:latin typeface="+mn-lt"/>
            </a:rPr>
            <a:t>Εκπαίδευση Νοσοκομειακών Διοικητών</a:t>
          </a:r>
          <a:endParaRPr lang="en-US" sz="1500" kern="1200" dirty="0"/>
        </a:p>
      </dsp:txBody>
      <dsp:txXfrm>
        <a:off x="958080" y="1981821"/>
        <a:ext cx="7548324" cy="566441"/>
      </dsp:txXfrm>
    </dsp:sp>
    <dsp:sp modelId="{31F4ABD2-FC44-4C6E-AABD-B21A10BF654D}">
      <dsp:nvSpPr>
        <dsp:cNvPr id="0" name=""/>
        <dsp:cNvSpPr/>
      </dsp:nvSpPr>
      <dsp:spPr>
        <a:xfrm>
          <a:off x="604053" y="1911015"/>
          <a:ext cx="708052" cy="7080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6048B0-12EF-4A57-9611-9E4FDCAF2C53}">
      <dsp:nvSpPr>
        <dsp:cNvPr id="0" name=""/>
        <dsp:cNvSpPr/>
      </dsp:nvSpPr>
      <dsp:spPr>
        <a:xfrm>
          <a:off x="833502" y="2831211"/>
          <a:ext cx="7672901" cy="566441"/>
        </a:xfrm>
        <a:prstGeom prst="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613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altLang="en-US" sz="1500" kern="1200">
              <a:latin typeface="+mn-lt"/>
            </a:rPr>
            <a:t>Μόχλευση Ευρωπαϊκών κονδυλίων για βελτίωση υποδομών</a:t>
          </a:r>
          <a:endParaRPr lang="en-US" sz="1500" kern="1200" dirty="0"/>
        </a:p>
      </dsp:txBody>
      <dsp:txXfrm>
        <a:off x="833502" y="2831211"/>
        <a:ext cx="7672901" cy="566441"/>
      </dsp:txXfrm>
    </dsp:sp>
    <dsp:sp modelId="{B95EAAA0-36FA-4063-9A8A-3D61F9E474A6}">
      <dsp:nvSpPr>
        <dsp:cNvPr id="0" name=""/>
        <dsp:cNvSpPr/>
      </dsp:nvSpPr>
      <dsp:spPr>
        <a:xfrm>
          <a:off x="479476" y="2760406"/>
          <a:ext cx="708052" cy="7080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9CCAB6-24A8-4784-8B6B-6D9843D2CF6B}">
      <dsp:nvSpPr>
        <dsp:cNvPr id="0" name=""/>
        <dsp:cNvSpPr/>
      </dsp:nvSpPr>
      <dsp:spPr>
        <a:xfrm>
          <a:off x="427607" y="3680602"/>
          <a:ext cx="8078796" cy="566441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613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el-GR" altLang="en-US" sz="1500" kern="1200">
              <a:ea typeface="Calibri" panose="020F0502020204030204" pitchFamily="34" charset="0"/>
              <a:cs typeface="Times New Roman" panose="02020603050405020304" pitchFamily="18" charset="0"/>
            </a:rPr>
            <a:t>Καμπάνια προώθησης της Ελλάδας σαν χώρα διενέργειας κλινικών μελετών &amp; Καμπάνια προώθησης της σημασίας και του οφέλους των κλινικών μελετών για τους επαγγελματίες υγείας</a:t>
          </a:r>
          <a:endParaRPr lang="en-US" sz="1500" kern="1200" dirty="0"/>
        </a:p>
      </dsp:txBody>
      <dsp:txXfrm>
        <a:off x="427607" y="3680602"/>
        <a:ext cx="8078796" cy="566441"/>
      </dsp:txXfrm>
    </dsp:sp>
    <dsp:sp modelId="{453F5A98-F785-436E-98E2-19798F5E6E9F}">
      <dsp:nvSpPr>
        <dsp:cNvPr id="0" name=""/>
        <dsp:cNvSpPr/>
      </dsp:nvSpPr>
      <dsp:spPr>
        <a:xfrm>
          <a:off x="73581" y="3609797"/>
          <a:ext cx="708052" cy="7080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B59610-B4D8-4050-A55D-39812255539B}">
      <dsp:nvSpPr>
        <dsp:cNvPr id="0" name=""/>
        <dsp:cNvSpPr/>
      </dsp:nvSpPr>
      <dsp:spPr>
        <a:xfrm>
          <a:off x="2246193" y="1340972"/>
          <a:ext cx="2107241" cy="2107241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/>
            <a:t>Επενδύσεις</a:t>
          </a:r>
          <a:endParaRPr lang="en-US" sz="1800" kern="1200" dirty="0"/>
        </a:p>
      </dsp:txBody>
      <dsp:txXfrm>
        <a:off x="2669842" y="1834583"/>
        <a:ext cx="1259943" cy="1083166"/>
      </dsp:txXfrm>
    </dsp:sp>
    <dsp:sp modelId="{5B9F65A8-4905-46B7-85AE-2B9BADFAD883}">
      <dsp:nvSpPr>
        <dsp:cNvPr id="0" name=""/>
        <dsp:cNvSpPr/>
      </dsp:nvSpPr>
      <dsp:spPr>
        <a:xfrm>
          <a:off x="1020161" y="842896"/>
          <a:ext cx="1532539" cy="1532539"/>
        </a:xfrm>
        <a:prstGeom prst="gear6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Clawback</a:t>
          </a:r>
          <a:endParaRPr lang="en-US" sz="900" kern="1200" dirty="0"/>
        </a:p>
      </dsp:txBody>
      <dsp:txXfrm>
        <a:off x="1405982" y="1231049"/>
        <a:ext cx="760897" cy="756233"/>
      </dsp:txXfrm>
    </dsp:sp>
    <dsp:sp modelId="{F4DAF61A-C8EA-41C8-8916-470EF2B544DD}">
      <dsp:nvSpPr>
        <dsp:cNvPr id="0" name=""/>
        <dsp:cNvSpPr/>
      </dsp:nvSpPr>
      <dsp:spPr>
        <a:xfrm>
          <a:off x="2333631" y="987389"/>
          <a:ext cx="2591907" cy="2591907"/>
        </a:xfrm>
        <a:prstGeom prst="circularArrow">
          <a:avLst>
            <a:gd name="adj1" fmla="val 4878"/>
            <a:gd name="adj2" fmla="val 312630"/>
            <a:gd name="adj3" fmla="val 3114455"/>
            <a:gd name="adj4" fmla="val 15260137"/>
            <a:gd name="adj5" fmla="val 569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20705E-BF53-4CA0-AEF4-722DA2097066}">
      <dsp:nvSpPr>
        <dsp:cNvPr id="0" name=""/>
        <dsp:cNvSpPr/>
      </dsp:nvSpPr>
      <dsp:spPr>
        <a:xfrm>
          <a:off x="748751" y="505361"/>
          <a:ext cx="1959735" cy="195973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0.29919</cdr:x>
      <cdr:y>0.26205</cdr:y>
    </cdr:from>
    <cdr:to>
      <cdr:x>0.87847</cdr:x>
      <cdr:y>0.33025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67A60F82-2AFB-4C11-8288-5F2BBB2EA76D}"/>
            </a:ext>
          </a:extLst>
        </cdr:cNvPr>
        <cdr:cNvSpPr txBox="1"/>
      </cdr:nvSpPr>
      <cdr:spPr>
        <a:xfrm xmlns:a="http://schemas.openxmlformats.org/drawingml/2006/main">
          <a:off x="3647728" y="1389023"/>
          <a:ext cx="7062606" cy="361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l-GR" sz="14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8938D-9D7C-4D92-84D9-79D90A23A16F}" type="datetimeFigureOut">
              <a:rPr lang="el-GR" smtClean="0"/>
              <a:t>25/6/2021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D7AF1-95EF-4B48-8AE4-CA87324306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8418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16EB4-57A8-4065-8A8A-C5EAB7A72965}" type="datetimeFigureOut">
              <a:rPr lang="el-GR" smtClean="0"/>
              <a:t>25/6/2021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C94BD-7C8C-4150-BF6E-8EA1086ACE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624270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C94BD-7C8C-4150-BF6E-8EA1086ACE1A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0185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3DBAAF-98FA-4F00-9FAD-822FB2945A3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77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3DBAAF-98FA-4F00-9FAD-822FB2945A3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90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https://www.eof.gr/web/guest/ct-list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3DBAAF-98FA-4F00-9FAD-822FB2945A3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20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C94BD-7C8C-4150-BF6E-8EA1086ACE1A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0326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C94BD-7C8C-4150-BF6E-8EA1086ACE1A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4386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C94BD-7C8C-4150-BF6E-8EA1086ACE1A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2732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C94BD-7C8C-4150-BF6E-8EA1086ACE1A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9464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C94BD-7C8C-4150-BF6E-8EA1086ACE1A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963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C94BD-7C8C-4150-BF6E-8EA1086ACE1A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6249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C94BD-7C8C-4150-BF6E-8EA1086ACE1A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0127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C94BD-7C8C-4150-BF6E-8EA1086ACE1A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7608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C94BD-7C8C-4150-BF6E-8EA1086ACE1A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1371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C94BD-7C8C-4150-BF6E-8EA1086ACE1A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0906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DFDC-7F28-4021-AA14-81A4C9729573}" type="datetimeFigureOut">
              <a:rPr lang="el-GR" smtClean="0"/>
              <a:t>25/6/2021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7F801-9325-4A1A-BED9-188F101C6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286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DFDC-7F28-4021-AA14-81A4C9729573}" type="datetimeFigureOut">
              <a:rPr lang="el-GR" smtClean="0"/>
              <a:t>25/6/2021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7F801-9325-4A1A-BED9-188F101C6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8800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DFDC-7F28-4021-AA14-81A4C9729573}" type="datetimeFigureOut">
              <a:rPr lang="el-GR" smtClean="0"/>
              <a:t>25/6/2021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7F801-9325-4A1A-BED9-188F101C6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9231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32751" y="6500813"/>
            <a:ext cx="654051" cy="277812"/>
          </a:xfrm>
        </p:spPr>
        <p:txBody>
          <a:bodyPr/>
          <a:lstStyle>
            <a:lvl1pPr>
              <a:defRPr sz="800" b="0" i="1" baseline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6D6BDD6-856F-4359-82A5-7340512AE4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25344"/>
            <a:ext cx="2895600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95000"/>
              </a:lnSpc>
              <a:defRPr sz="800">
                <a:latin typeface="Arial" charset="0"/>
              </a:defRPr>
            </a:lvl1pPr>
          </a:lstStyle>
          <a:p>
            <a:pPr>
              <a:defRPr/>
            </a:pPr>
            <a:r>
              <a:rPr lang="el-GR"/>
              <a:t>JH_Θερινή Ογκολογική Συνάντηση 2021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F2A70883-79CC-4112-A9FF-89B37963178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05526" y="6516688"/>
            <a:ext cx="2895600" cy="22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dirty="0"/>
              <a:t>16Mar2021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30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DFDC-7F28-4021-AA14-81A4C9729573}" type="datetimeFigureOut">
              <a:rPr lang="el-GR" smtClean="0"/>
              <a:t>25/6/2021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7F801-9325-4A1A-BED9-188F101C6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630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DFDC-7F28-4021-AA14-81A4C9729573}" type="datetimeFigureOut">
              <a:rPr lang="el-GR" smtClean="0"/>
              <a:t>25/6/2021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7F801-9325-4A1A-BED9-188F101C6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8572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DFDC-7F28-4021-AA14-81A4C9729573}" type="datetimeFigureOut">
              <a:rPr lang="el-GR" smtClean="0"/>
              <a:t>25/6/2021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7F801-9325-4A1A-BED9-188F101C6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2405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DFDC-7F28-4021-AA14-81A4C9729573}" type="datetimeFigureOut">
              <a:rPr lang="el-GR" smtClean="0"/>
              <a:t>25/6/2021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7F801-9325-4A1A-BED9-188F101C6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93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DFDC-7F28-4021-AA14-81A4C9729573}" type="datetimeFigureOut">
              <a:rPr lang="el-GR" smtClean="0"/>
              <a:t>25/6/2021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7F801-9325-4A1A-BED9-188F101C6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0660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DFDC-7F28-4021-AA14-81A4C9729573}" type="datetimeFigureOut">
              <a:rPr lang="el-GR" smtClean="0"/>
              <a:t>25/6/2021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7F801-9325-4A1A-BED9-188F101C6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663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DFDC-7F28-4021-AA14-81A4C9729573}" type="datetimeFigureOut">
              <a:rPr lang="el-GR" smtClean="0"/>
              <a:t>25/6/2021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7F801-9325-4A1A-BED9-188F101C6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1250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DFDC-7F28-4021-AA14-81A4C9729573}" type="datetimeFigureOut">
              <a:rPr lang="el-GR" smtClean="0"/>
              <a:t>25/6/2021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7F801-9325-4A1A-BED9-188F101C6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5438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EDFDC-7F28-4021-AA14-81A4C9729573}" type="datetimeFigureOut">
              <a:rPr lang="el-GR" smtClean="0"/>
              <a:t>25/6/2021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7F801-9325-4A1A-BED9-188F101C6DF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892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2.deloitte.com/content/dam/insights/us/articles/22934_intelligent-clinical-trials/DI_Intelligent-clinical-trials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www2.deloitte.com/content/dam/insights/us/articles/22934_intelligent-clinical-trials/DI_Intelligent-clinical-trials.pdf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sfee.gr/wp-content/uploads/2020/07/efpia_pharmafigures_2020_web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eof.gr/web/guest/ct-list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ma.europa.eu/" TargetMode="External"/><Relationship Id="rId3" Type="http://schemas.openxmlformats.org/officeDocument/2006/relationships/chart" Target="../charts/chart1.xm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www.efpia.eu/about-medicines/development-of-medicines/regulations-safety-supply/clinical-trials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fpia.eu/about-medicines/development-of-medicines/regulations-safety-supply/clinical-trials/" TargetMode="External"/><Relationship Id="rId4" Type="http://schemas.openxmlformats.org/officeDocument/2006/relationships/hyperlink" Target="http://www.ema.europa.e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www2.deloitte.com/us/en/pages/life-sciences-and-health-care/articles/digital-clinical-trial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EBC8E7-BFA6-432F-92CC-95E40FB115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6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0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09"/>
          <a:stretch/>
        </p:blipFill>
        <p:spPr>
          <a:xfrm>
            <a:off x="4576" y="-1"/>
            <a:ext cx="9139946" cy="5733257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CE338EDE-0532-4817-8090-3C42B84E6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68760"/>
            <a:ext cx="8352928" cy="1728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4400" b="1" dirty="0" smtClean="0"/>
              <a:t>Κλινικές Μελέτες:</a:t>
            </a:r>
          </a:p>
          <a:p>
            <a:pPr marL="0" indent="0" algn="ctr">
              <a:buNone/>
            </a:pPr>
            <a:r>
              <a:rPr lang="el-GR" sz="4400" b="1" dirty="0" smtClean="0"/>
              <a:t>Επενδύοντας στο μέλλον!</a:t>
            </a:r>
            <a:endParaRPr lang="en-US" sz="4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D04DD6-93C3-42B7-97A6-A02B7E13150E}"/>
              </a:ext>
            </a:extLst>
          </p:cNvPr>
          <p:cNvSpPr txBox="1"/>
          <p:nvPr/>
        </p:nvSpPr>
        <p:spPr>
          <a:xfrm>
            <a:off x="1835696" y="3356992"/>
            <a:ext cx="71234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000" b="1" dirty="0"/>
              <a:t>Δημήτριος Κ. Φιλίππου, </a:t>
            </a:r>
            <a:r>
              <a:rPr lang="en-US" sz="2000" b="1" dirty="0"/>
              <a:t>MD, PhD</a:t>
            </a:r>
          </a:p>
          <a:p>
            <a:pPr algn="r"/>
            <a:r>
              <a:rPr lang="el-GR" sz="1600" i="1" dirty="0"/>
              <a:t>Επικ. Καθηγητής Ιατρικής Σχολής ΕΚΠΑ</a:t>
            </a:r>
          </a:p>
          <a:p>
            <a:pPr algn="r"/>
            <a:r>
              <a:rPr lang="el-GR" sz="1600" i="1" dirty="0"/>
              <a:t>Πρόεδρος ΕΟΦ</a:t>
            </a:r>
            <a:r>
              <a:rPr lang="en-US" sz="1600" i="1" dirty="0"/>
              <a:t>, </a:t>
            </a:r>
            <a:r>
              <a:rPr lang="el-GR" sz="1600" i="1" dirty="0"/>
              <a:t>Πρόεδρος Επιτροπής Διαπραγμάτευσης Τιμών Φαρμάκων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" y="4797152"/>
            <a:ext cx="9139424" cy="243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02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1E070D4-B181-4B54-A27E-8E3043DC38B8}"/>
              </a:ext>
            </a:extLst>
          </p:cNvPr>
          <p:cNvSpPr/>
          <p:nvPr/>
        </p:nvSpPr>
        <p:spPr>
          <a:xfrm>
            <a:off x="0" y="0"/>
            <a:ext cx="9144000" cy="8282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D896C433-5833-42A3-A4C6-88AE2C407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l-GR" sz="2000" dirty="0"/>
              <a:t>Οι «παραδοσιακές» κλινικές μελέτες παραμένουν ως η πλέον αποδεκτή μέθοδος για την διασφάλιση της ασφάλειας &amp; αποτελεσματικότητας καινοτόμων θεραπειών. </a:t>
            </a:r>
          </a:p>
          <a:p>
            <a:pPr marL="0" indent="0" algn="just">
              <a:buNone/>
            </a:pPr>
            <a:endParaRPr lang="el-GR" sz="2000" dirty="0"/>
          </a:p>
          <a:p>
            <a:pPr algn="just"/>
            <a:r>
              <a:rPr lang="el-GR" sz="2000" dirty="0"/>
              <a:t>Δεν λαμβάνουν όμως υπ’ όψιν όμως ζητήματα όπως η μη βέλτιστη επιλογή ασθενών και η διατήρηση απρόσκοπτης συμμετοχής τους στις κλινικές μελέτες.</a:t>
            </a:r>
          </a:p>
          <a:p>
            <a:pPr marL="0" indent="0" algn="just">
              <a:buNone/>
            </a:pPr>
            <a:endParaRPr lang="el-GR" sz="2000" dirty="0"/>
          </a:p>
          <a:p>
            <a:pPr algn="just"/>
            <a:r>
              <a:rPr lang="el-GR" sz="2000" dirty="0"/>
              <a:t>Η ΑΙ (</a:t>
            </a:r>
            <a:r>
              <a:rPr lang="en-US" sz="2000" dirty="0"/>
              <a:t>Artificial Intelligence) </a:t>
            </a:r>
            <a:r>
              <a:rPr lang="el-GR" sz="2000" dirty="0"/>
              <a:t>μπορεί να βελτιστοποιήσει</a:t>
            </a:r>
            <a:r>
              <a:rPr lang="en-US" sz="2000" dirty="0"/>
              <a:t>:</a:t>
            </a:r>
          </a:p>
          <a:p>
            <a:pPr lvl="1" algn="just"/>
            <a:r>
              <a:rPr lang="el-GR" sz="1600" dirty="0"/>
              <a:t>τον χρόνο διεκπεραίωσης μίας κλινικής δοκιμής και</a:t>
            </a:r>
            <a:endParaRPr lang="en-US" sz="1600" dirty="0"/>
          </a:p>
          <a:p>
            <a:pPr lvl="1" algn="just"/>
            <a:r>
              <a:rPr lang="el-GR" sz="1600" dirty="0"/>
              <a:t>το κόστος και βάρος που αυτή επιφέρει για την κλινική ανάπτυξη στο σύνολό της.</a:t>
            </a:r>
          </a:p>
          <a:p>
            <a:pPr lvl="1" algn="just"/>
            <a:endParaRPr lang="el-GR" sz="1600" dirty="0"/>
          </a:p>
          <a:p>
            <a:pPr algn="just"/>
            <a:r>
              <a:rPr lang="el-GR" sz="2000" dirty="0"/>
              <a:t>Οδεύοντας προς ένα μέλλον εξατομικευμένων θεραπειών, η χρήση της </a:t>
            </a:r>
            <a:r>
              <a:rPr lang="en-US" sz="2000" dirty="0"/>
              <a:t>AI</a:t>
            </a:r>
            <a:r>
              <a:rPr lang="el-GR" sz="2000" dirty="0"/>
              <a:t>, των </a:t>
            </a:r>
            <a:r>
              <a:rPr lang="en-US" sz="2000" dirty="0"/>
              <a:t>RW</a:t>
            </a:r>
            <a:r>
              <a:rPr lang="el-GR" sz="2000" dirty="0"/>
              <a:t>Ε, της ιατρικής γνώσης &amp; εμπειρίας και των δυνατοτήτων που προσφέρει η ψηφιακή εποχή μπορούν να</a:t>
            </a:r>
            <a:r>
              <a:rPr lang="en-US" sz="2000" dirty="0"/>
              <a:t>:</a:t>
            </a:r>
          </a:p>
          <a:p>
            <a:pPr lvl="1" algn="just"/>
            <a:r>
              <a:rPr lang="el-GR" sz="1600" dirty="0"/>
              <a:t>διαμορφώσουν την παραγωγικότητα των κλινικών δοκιμών του μέλλοντος το κόστος </a:t>
            </a:r>
            <a:endParaRPr lang="en-US" sz="1600" dirty="0"/>
          </a:p>
          <a:p>
            <a:pPr lvl="1" algn="just"/>
            <a:r>
              <a:rPr lang="el-GR" sz="1600" dirty="0"/>
              <a:t>βελτιώσουν την εμπειρία του ασθενή και τους χρόνους λήψης αποφάσεων</a:t>
            </a:r>
            <a:r>
              <a:rPr lang="en-US" sz="1600" dirty="0"/>
              <a:t>.</a:t>
            </a:r>
            <a:endParaRPr lang="el-GR" sz="16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05FD252-B03F-4505-BB81-7C2D71C3FD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3" b="22783"/>
          <a:stretch/>
        </p:blipFill>
        <p:spPr>
          <a:xfrm>
            <a:off x="-4808" y="-3148"/>
            <a:ext cx="9148808" cy="828288"/>
          </a:xfrm>
          <a:prstGeom prst="rect">
            <a:avLst/>
          </a:prstGeom>
        </p:spPr>
      </p:pic>
      <p:sp>
        <p:nvSpPr>
          <p:cNvPr id="24" name="Title 12">
            <a:extLst>
              <a:ext uri="{FF2B5EF4-FFF2-40B4-BE49-F238E27FC236}">
                <a16:creationId xmlns:a16="http://schemas.microsoft.com/office/drawing/2014/main" xmlns="" id="{BDA3E142-00B2-4EFA-A80E-B61F3528F5CE}"/>
              </a:ext>
            </a:extLst>
          </p:cNvPr>
          <p:cNvSpPr txBox="1">
            <a:spLocks/>
          </p:cNvSpPr>
          <p:nvPr/>
        </p:nvSpPr>
        <p:spPr>
          <a:xfrm>
            <a:off x="395536" y="875788"/>
            <a:ext cx="8291264" cy="589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sz="2800" b="1" dirty="0"/>
              <a:t>«Ευφυείς» κλινικές μελέτες μέσω ΑΙ</a:t>
            </a:r>
            <a:endParaRPr lang="en-US" sz="2800" b="1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xmlns="" id="{ABABC55C-450F-46DE-9373-9345C733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295515"/>
            <a:ext cx="4536504" cy="301837"/>
          </a:xfrm>
        </p:spPr>
        <p:txBody>
          <a:bodyPr/>
          <a:lstStyle/>
          <a:p>
            <a:pPr algn="l"/>
            <a:r>
              <a:rPr lang="en-US" dirty="0"/>
              <a:t>Source: </a:t>
            </a:r>
            <a:r>
              <a:rPr lang="it-IT" dirty="0">
                <a:hlinkClick r:id="rId4"/>
              </a:rPr>
              <a:t>DI_Intelligent-clinical-trials.pdf (deloitte.com)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44587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1E070D4-B181-4B54-A27E-8E3043DC38B8}"/>
              </a:ext>
            </a:extLst>
          </p:cNvPr>
          <p:cNvSpPr/>
          <p:nvPr/>
        </p:nvSpPr>
        <p:spPr>
          <a:xfrm>
            <a:off x="0" y="0"/>
            <a:ext cx="9144000" cy="8282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05FD252-B03F-4505-BB81-7C2D71C3FD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3" b="22783"/>
          <a:stretch/>
        </p:blipFill>
        <p:spPr>
          <a:xfrm>
            <a:off x="-4808" y="-3148"/>
            <a:ext cx="9148808" cy="828288"/>
          </a:xfrm>
          <a:prstGeom prst="rect">
            <a:avLst/>
          </a:prstGeom>
        </p:spPr>
      </p:pic>
      <p:sp>
        <p:nvSpPr>
          <p:cNvPr id="24" name="Title 12">
            <a:extLst>
              <a:ext uri="{FF2B5EF4-FFF2-40B4-BE49-F238E27FC236}">
                <a16:creationId xmlns:a16="http://schemas.microsoft.com/office/drawing/2014/main" xmlns="" id="{BDA3E142-00B2-4EFA-A80E-B61F3528F5CE}"/>
              </a:ext>
            </a:extLst>
          </p:cNvPr>
          <p:cNvSpPr txBox="1">
            <a:spLocks/>
          </p:cNvSpPr>
          <p:nvPr/>
        </p:nvSpPr>
        <p:spPr>
          <a:xfrm>
            <a:off x="395536" y="875788"/>
            <a:ext cx="8291264" cy="589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sz="2800" b="1" dirty="0"/>
              <a:t>Τα οφέλη και το ταξίδι του ασθενή σε μία </a:t>
            </a:r>
            <a:r>
              <a:rPr lang="en-US" sz="2800" b="1" dirty="0"/>
              <a:t>AI</a:t>
            </a:r>
            <a:r>
              <a:rPr lang="el-GR" sz="2800" b="1" dirty="0"/>
              <a:t>-</a:t>
            </a:r>
            <a:r>
              <a:rPr lang="en-US" sz="2800" b="1" dirty="0"/>
              <a:t>based</a:t>
            </a:r>
            <a:r>
              <a:rPr lang="el-GR" sz="2800" b="1" dirty="0"/>
              <a:t> κλινική μελέτη</a:t>
            </a:r>
            <a:endParaRPr lang="en-US" sz="2800" b="1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xmlns="" id="{ABABC55C-450F-46DE-9373-9345C733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295515"/>
            <a:ext cx="4536504" cy="301837"/>
          </a:xfrm>
        </p:spPr>
        <p:txBody>
          <a:bodyPr/>
          <a:lstStyle/>
          <a:p>
            <a:pPr algn="l"/>
            <a:r>
              <a:rPr lang="en-US" dirty="0"/>
              <a:t>Source: </a:t>
            </a:r>
            <a:r>
              <a:rPr lang="it-IT" dirty="0">
                <a:hlinkClick r:id="rId4"/>
              </a:rPr>
              <a:t>DI_Intelligent-clinical-trials.pdf (deloitte.com)</a:t>
            </a:r>
            <a:endParaRPr lang="el-GR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5C258ED-DC76-47AB-AE65-78F207E85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528" y="1658284"/>
            <a:ext cx="4536504" cy="5199784"/>
          </a:xfrm>
          <a:prstGeom prst="rect">
            <a:avLst/>
          </a:prstGeom>
        </p:spPr>
      </p:pic>
      <p:sp>
        <p:nvSpPr>
          <p:cNvPr id="8" name="Content Placeholder 10">
            <a:extLst>
              <a:ext uri="{FF2B5EF4-FFF2-40B4-BE49-F238E27FC236}">
                <a16:creationId xmlns:a16="http://schemas.microsoft.com/office/drawing/2014/main" xmlns="" id="{2FBE5017-982B-45D0-8989-A7A6B9BF9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29" y="1716368"/>
            <a:ext cx="3970784" cy="4997152"/>
          </a:xfrm>
        </p:spPr>
        <p:txBody>
          <a:bodyPr>
            <a:normAutofit/>
          </a:bodyPr>
          <a:lstStyle/>
          <a:p>
            <a:r>
              <a:rPr lang="el-GR" sz="2000" dirty="0"/>
              <a:t>Ο </a:t>
            </a:r>
            <a:r>
              <a:rPr lang="en-US" sz="2000" dirty="0"/>
              <a:t>FDA </a:t>
            </a:r>
            <a:r>
              <a:rPr lang="el-GR" sz="2000" dirty="0"/>
              <a:t>έχει ήδη αναπτύξει </a:t>
            </a:r>
            <a:r>
              <a:rPr lang="en-US" sz="2000" dirty="0"/>
              <a:t>guidance </a:t>
            </a:r>
            <a:r>
              <a:rPr lang="el-GR" sz="2000" dirty="0"/>
              <a:t>για το πώς η ΑΙ μπορεί να βοηθήσει με την ανάπτυξη μελλοντικών κλινικών δοκιμών</a:t>
            </a:r>
            <a:r>
              <a:rPr lang="en-US" sz="2000" dirty="0"/>
              <a:t>:</a:t>
            </a:r>
          </a:p>
          <a:p>
            <a:pPr lvl="1"/>
            <a:r>
              <a:rPr lang="el-GR" sz="1600" b="1" dirty="0"/>
              <a:t>μειώνοντας την ετερογένεια </a:t>
            </a:r>
            <a:r>
              <a:rPr lang="el-GR" sz="1600" dirty="0"/>
              <a:t>των ασθενών που συμμετέχουν με χρήση </a:t>
            </a:r>
            <a:r>
              <a:rPr lang="el-GR" sz="1600" b="1" dirty="0"/>
              <a:t>βιοδεικτών</a:t>
            </a:r>
          </a:p>
          <a:p>
            <a:pPr lvl="1"/>
            <a:endParaRPr lang="el-GR" sz="1000" b="1" dirty="0"/>
          </a:p>
          <a:p>
            <a:pPr lvl="1"/>
            <a:r>
              <a:rPr lang="el-GR" sz="1600" dirty="0"/>
              <a:t>εμπλουτίζοντας το </a:t>
            </a:r>
            <a:r>
              <a:rPr lang="el-GR" sz="1600" b="1" dirty="0"/>
              <a:t>προγνωστικό </a:t>
            </a:r>
            <a:r>
              <a:rPr lang="el-GR" sz="1600" dirty="0"/>
              <a:t>τμήμα, επιλέγοντας ασθενείς που μπορούν να έχουν μετρήσιμα κλινικά τελικά σημεία</a:t>
            </a:r>
          </a:p>
          <a:p>
            <a:pPr lvl="1"/>
            <a:endParaRPr lang="el-GR" sz="1000" dirty="0"/>
          </a:p>
          <a:p>
            <a:pPr lvl="1"/>
            <a:r>
              <a:rPr lang="el-GR" sz="1600" dirty="0"/>
              <a:t>εμπλουτίζοντας το </a:t>
            </a:r>
            <a:r>
              <a:rPr lang="el-GR" sz="1600" b="1" dirty="0"/>
              <a:t>προβλεπτικό</a:t>
            </a:r>
            <a:r>
              <a:rPr lang="el-GR" sz="1600" dirty="0"/>
              <a:t> τμήμα, επιλέγοντας ασθενείς που είναι πιθανότερο να ανταποκριθούν στην υπό έρευνα θεραπεία</a:t>
            </a:r>
          </a:p>
          <a:p>
            <a:pPr marL="457200" lvl="1" indent="0">
              <a:buNone/>
            </a:pP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656783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2">
            <a:extLst>
              <a:ext uri="{FF2B5EF4-FFF2-40B4-BE49-F238E27FC236}">
                <a16:creationId xmlns:a16="http://schemas.microsoft.com/office/drawing/2014/main" xmlns="" id="{6BCEB1AC-D30E-40FD-87B8-5B527259A841}"/>
              </a:ext>
            </a:extLst>
          </p:cNvPr>
          <p:cNvSpPr txBox="1">
            <a:spLocks/>
          </p:cNvSpPr>
          <p:nvPr/>
        </p:nvSpPr>
        <p:spPr>
          <a:xfrm>
            <a:off x="395536" y="863912"/>
            <a:ext cx="8103768" cy="77820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sz="2800" b="1" dirty="0"/>
              <a:t>Η σημασία του </a:t>
            </a:r>
            <a:r>
              <a:rPr lang="en-US" sz="2800" b="1" dirty="0"/>
              <a:t>R&amp;D </a:t>
            </a:r>
            <a:r>
              <a:rPr lang="el-GR" sz="2800" b="1" dirty="0"/>
              <a:t>για την ευρωπαϊκή οικονομία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31F636F-4E55-4D44-A839-CEBF61F556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3" b="22783"/>
          <a:stretch/>
        </p:blipFill>
        <p:spPr>
          <a:xfrm>
            <a:off x="-4808" y="-3148"/>
            <a:ext cx="9148808" cy="828288"/>
          </a:xfrm>
          <a:prstGeom prst="rect">
            <a:avLst/>
          </a:prstGeom>
        </p:spPr>
      </p:pic>
      <p:sp>
        <p:nvSpPr>
          <p:cNvPr id="19" name="Footer Placeholder 10">
            <a:extLst>
              <a:ext uri="{FF2B5EF4-FFF2-40B4-BE49-F238E27FC236}">
                <a16:creationId xmlns:a16="http://schemas.microsoft.com/office/drawing/2014/main" xmlns="" id="{6C9EA8CD-4EA2-4B72-996D-0BF2C5D4E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295515"/>
            <a:ext cx="4536504" cy="301837"/>
          </a:xfrm>
        </p:spPr>
        <p:txBody>
          <a:bodyPr/>
          <a:lstStyle/>
          <a:p>
            <a:pPr algn="l"/>
            <a:r>
              <a:rPr lang="en-US" dirty="0"/>
              <a:t>Source: </a:t>
            </a:r>
            <a:r>
              <a:rPr lang="en-US" dirty="0">
                <a:hlinkClick r:id="rId4"/>
              </a:rPr>
              <a:t>efpia_pharmafigures_2020_web.pdf (sfee.gr)</a:t>
            </a:r>
            <a:endParaRPr lang="el-GR" dirty="0"/>
          </a:p>
        </p:txBody>
      </p:sp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xmlns="" id="{C9C3DB05-68A3-45CE-B293-845FB8F3CD12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507288" cy="47561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000" dirty="0"/>
              <a:t>Το φάρμακο αποτελεί «κλειδί» για την λειτουργία της Ευρωπαϊκής οικονομίας, συμβάλλοντας στην παραγωγή, την προσφορά θέσεων εργασίας και την στήριξη της έρευνας &amp; ανάπτυξης</a:t>
            </a:r>
            <a:r>
              <a:rPr lang="en-US" sz="2000" dirty="0"/>
              <a:t> (R&amp;D)</a:t>
            </a:r>
            <a:r>
              <a:rPr lang="el-GR" sz="2000" dirty="0"/>
              <a:t> μέσω κλινικών δοκιμών</a:t>
            </a:r>
          </a:p>
          <a:p>
            <a:pPr lvl="1"/>
            <a:r>
              <a:rPr lang="el-GR" sz="1600" dirty="0"/>
              <a:t>2018</a:t>
            </a:r>
            <a:r>
              <a:rPr lang="en-US" sz="1600" dirty="0"/>
              <a:t>: </a:t>
            </a:r>
            <a:r>
              <a:rPr lang="el-GR" sz="1600" dirty="0"/>
              <a:t>επένδυση 36,3 εκ. € σε </a:t>
            </a:r>
            <a:r>
              <a:rPr lang="en-US" sz="1600" dirty="0"/>
              <a:t>R&amp;D, </a:t>
            </a:r>
            <a:r>
              <a:rPr lang="el-GR" sz="1600" dirty="0"/>
              <a:t>με χαμηλότερο ρυθμό ανάπτυξης σε σχέση με τις ΗΠΑ</a:t>
            </a:r>
          </a:p>
          <a:p>
            <a:endParaRPr lang="el-GR" sz="2000" dirty="0"/>
          </a:p>
          <a:p>
            <a:endParaRPr lang="en-US" sz="2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685F113-35C7-4AED-B7F4-404C32CCE103}"/>
              </a:ext>
            </a:extLst>
          </p:cNvPr>
          <p:cNvGrpSpPr/>
          <p:nvPr/>
        </p:nvGrpSpPr>
        <p:grpSpPr>
          <a:xfrm>
            <a:off x="179512" y="2914122"/>
            <a:ext cx="5184576" cy="2233581"/>
            <a:chOff x="1128712" y="2738437"/>
            <a:chExt cx="6886575" cy="290715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E6CEF171-FC02-4854-B0DA-735CBC76D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8712" y="2738437"/>
              <a:ext cx="6886575" cy="1381125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4945C605-C6AA-4D98-80AB-0A1BB72A5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5294" y="4059001"/>
              <a:ext cx="6839993" cy="12573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B8C1F03-FAF0-44C7-AAAB-3D42F69B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7789" y="5359844"/>
              <a:ext cx="2295525" cy="28575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361D6BB-8519-489A-A76F-765FB32258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2793" y="5025394"/>
            <a:ext cx="5395367" cy="176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10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1F636F-4E55-4D44-A839-CEBF61F556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3" b="22783"/>
          <a:stretch/>
        </p:blipFill>
        <p:spPr>
          <a:xfrm>
            <a:off x="-4808" y="-3148"/>
            <a:ext cx="9148808" cy="828288"/>
          </a:xfrm>
          <a:prstGeom prst="rect">
            <a:avLst/>
          </a:prstGeom>
        </p:spPr>
      </p:pic>
      <p:sp>
        <p:nvSpPr>
          <p:cNvPr id="3" name="Title 12">
            <a:extLst>
              <a:ext uri="{FF2B5EF4-FFF2-40B4-BE49-F238E27FC236}">
                <a16:creationId xmlns:a16="http://schemas.microsoft.com/office/drawing/2014/main" xmlns="" id="{6BCEB1AC-D30E-40FD-87B8-5B527259A841}"/>
              </a:ext>
            </a:extLst>
          </p:cNvPr>
          <p:cNvSpPr txBox="1">
            <a:spLocks/>
          </p:cNvSpPr>
          <p:nvPr/>
        </p:nvSpPr>
        <p:spPr>
          <a:xfrm>
            <a:off x="395536" y="863912"/>
            <a:ext cx="8103768" cy="77820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sz="2800" b="1" dirty="0"/>
              <a:t>Η ανάπτυξη ενός νέου φαρμάκου σε αριθμούς…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251520" y="2615208"/>
            <a:ext cx="40604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1600" dirty="0"/>
          </a:p>
          <a:p>
            <a:r>
              <a:rPr lang="el-GR" sz="1600" b="1" dirty="0"/>
              <a:t>Για την ανάπτυξη ενός νέου φαρμάκου </a:t>
            </a:r>
            <a:r>
              <a:rPr lang="el-GR" sz="1600" b="1" dirty="0" smtClean="0"/>
              <a:t>απαιτούνται</a:t>
            </a:r>
            <a:r>
              <a:rPr lang="en-US" sz="1600" b="1" dirty="0" smtClean="0"/>
              <a:t> </a:t>
            </a:r>
          </a:p>
          <a:p>
            <a:endParaRPr lang="en-US" sz="1600" b="1" dirty="0"/>
          </a:p>
          <a:p>
            <a:r>
              <a:rPr lang="el-GR" sz="1600" b="1" u="sng" dirty="0" smtClean="0"/>
              <a:t>12 </a:t>
            </a:r>
            <a:r>
              <a:rPr lang="el-GR" sz="1600" b="1" u="sng" dirty="0"/>
              <a:t>– 13 χρόνια (κατά μέσο όρο) </a:t>
            </a:r>
            <a:endParaRPr lang="en-US" sz="16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r>
              <a:rPr lang="en-US" sz="1600" i="1" dirty="0" smtClean="0"/>
              <a:t>Source</a:t>
            </a:r>
            <a:r>
              <a:rPr lang="en-US" sz="1600" i="1" dirty="0"/>
              <a:t>: </a:t>
            </a:r>
            <a:r>
              <a:rPr lang="en-US" sz="1600" i="1" dirty="0" err="1"/>
              <a:t>DiMasi</a:t>
            </a:r>
            <a:r>
              <a:rPr lang="en-US" sz="1600" i="1" dirty="0"/>
              <a:t> et al, Journal of Health </a:t>
            </a:r>
            <a:endParaRPr lang="en-US" sz="1600" i="1" dirty="0" smtClean="0"/>
          </a:p>
          <a:p>
            <a:r>
              <a:rPr lang="en-US" sz="1600" i="1" dirty="0" smtClean="0"/>
              <a:t>Economics</a:t>
            </a:r>
            <a:r>
              <a:rPr lang="en-US" sz="1600" i="1" dirty="0"/>
              <a:t>, January 2016 </a:t>
            </a:r>
            <a:endParaRPr lang="en-US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21149" r="25517" b="11908"/>
          <a:stretch/>
        </p:blipFill>
        <p:spPr bwMode="auto">
          <a:xfrm>
            <a:off x="3988109" y="1642117"/>
            <a:ext cx="5155891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126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7FFC93-8019-4333-9C1B-2C6DC76D8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Η ανάγκη για περισσότερες κλινικές μελέτες</a:t>
            </a:r>
            <a:r>
              <a:rPr lang="en-US" sz="2800" b="1" dirty="0"/>
              <a:t> </a:t>
            </a:r>
            <a:r>
              <a:rPr lang="el-GR" sz="2800" b="1" dirty="0"/>
              <a:t>στην Ελλάδα </a:t>
            </a:r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6F71D-5063-41C2-828B-C46542A6F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68" y="1628800"/>
            <a:ext cx="7091684" cy="3991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3EF35E5-3C1B-4866-927B-E2A29BB82DCE}"/>
              </a:ext>
            </a:extLst>
          </p:cNvPr>
          <p:cNvSpPr/>
          <p:nvPr/>
        </p:nvSpPr>
        <p:spPr>
          <a:xfrm>
            <a:off x="323528" y="6398696"/>
            <a:ext cx="82912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https://sfee.gr/wp-content/uploads/2020/06/FF-2019.pdf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0668" y="5877272"/>
            <a:ext cx="8401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>
                <a:solidFill>
                  <a:srgbClr val="FF0000"/>
                </a:solidFill>
              </a:rPr>
              <a:t>Σε αριθμό είμαστε σε αποδεκτά επιπεδα – σε έσοδα στις τελευταίες θέσεις!!!</a:t>
            </a:r>
            <a:endParaRPr lang="el-G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26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66F4C2-691B-4290-AC55-22EA79A58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14" y="57150"/>
            <a:ext cx="8802978" cy="1143000"/>
          </a:xfrm>
        </p:spPr>
        <p:txBody>
          <a:bodyPr>
            <a:normAutofit fontScale="90000"/>
          </a:bodyPr>
          <a:lstStyle/>
          <a:p>
            <a:r>
              <a:rPr lang="en-US" sz="3800" b="1" kern="1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# </a:t>
            </a:r>
            <a:r>
              <a:rPr lang="el-GR" sz="3800" b="1" kern="1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κλινικών δοκιμών</a:t>
            </a:r>
            <a:r>
              <a:rPr lang="en-US" sz="3800" b="1" kern="1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, </a:t>
            </a:r>
            <a:r>
              <a:rPr lang="el-GR" sz="3800" b="1" kern="1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ολοκληρωμένων και εν εξελίξει</a:t>
            </a:r>
            <a:r>
              <a:rPr lang="en-US" sz="3800" b="1" kern="1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,</a:t>
            </a:r>
            <a:r>
              <a:rPr lang="el-GR" sz="3800" b="1" kern="1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 ανά Ευρωπαϊκή χώρα </a:t>
            </a:r>
            <a:r>
              <a:rPr lang="en-US" sz="3800" b="1" kern="1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(</a:t>
            </a:r>
            <a:r>
              <a:rPr lang="el-GR" sz="3800" b="1" kern="1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200</a:t>
            </a:r>
            <a:r>
              <a:rPr lang="en-US" sz="3800" b="1" kern="1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0</a:t>
            </a:r>
            <a:r>
              <a:rPr lang="el-GR" sz="3800" b="1" kern="1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 έως σήμερα</a:t>
            </a:r>
            <a:r>
              <a:rPr lang="en-US" sz="3800" b="1" kern="1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)</a:t>
            </a:r>
            <a:endParaRPr lang="el-GR" sz="3800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A280D7A9-D6FE-4A39-99B0-A490CF5C6E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7049472"/>
              </p:ext>
            </p:extLst>
          </p:nvPr>
        </p:nvGraphicFramePr>
        <p:xfrm>
          <a:off x="0" y="1200151"/>
          <a:ext cx="9144000" cy="5300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Down Arrow 22">
            <a:extLst>
              <a:ext uri="{FF2B5EF4-FFF2-40B4-BE49-F238E27FC236}">
                <a16:creationId xmlns:a16="http://schemas.microsoft.com/office/drawing/2014/main" xmlns="" id="{5040868E-0E7E-48E7-8E42-EC1245420889}"/>
              </a:ext>
            </a:extLst>
          </p:cNvPr>
          <p:cNvSpPr/>
          <p:nvPr/>
        </p:nvSpPr>
        <p:spPr>
          <a:xfrm>
            <a:off x="4272458" y="4019236"/>
            <a:ext cx="97972" cy="633901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Picture 2" descr="Αποτέλεσμα εικόνας για greece icon">
            <a:extLst>
              <a:ext uri="{FF2B5EF4-FFF2-40B4-BE49-F238E27FC236}">
                <a16:creationId xmlns:a16="http://schemas.microsoft.com/office/drawing/2014/main" xmlns="" id="{27CC9264-82FE-4FCA-A8C2-7E2030E89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40" y="3429001"/>
            <a:ext cx="540060" cy="54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D896F13-7874-422F-8C5D-161BE2DD71ED}"/>
              </a:ext>
            </a:extLst>
          </p:cNvPr>
          <p:cNvSpPr txBox="1"/>
          <p:nvPr/>
        </p:nvSpPr>
        <p:spPr>
          <a:xfrm>
            <a:off x="2195737" y="2708921"/>
            <a:ext cx="6821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800" b="1" dirty="0"/>
              <a:t>Η Ελλάδα βρίσκεται  στη 16</a:t>
            </a:r>
            <a:r>
              <a:rPr lang="el-GR" sz="1800" b="1" baseline="30000" dirty="0"/>
              <a:t>η</a:t>
            </a:r>
            <a:r>
              <a:rPr lang="el-GR" sz="1800" b="1" dirty="0"/>
              <a:t> θέση ανάμεσα σε 32 Ευρωπαϊκές χώρες</a:t>
            </a:r>
          </a:p>
          <a:p>
            <a:endParaRPr lang="el-G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C3E2DE1-0AE3-4E76-B53D-1FACD34E6A96}"/>
              </a:ext>
            </a:extLst>
          </p:cNvPr>
          <p:cNvSpPr txBox="1"/>
          <p:nvPr/>
        </p:nvSpPr>
        <p:spPr>
          <a:xfrm>
            <a:off x="-72516" y="2658092"/>
            <a:ext cx="369332" cy="134697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l-GR" sz="1200" b="1" dirty="0"/>
              <a:t># κλινικών δοκιμών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0917CFC-A52D-4FE1-B500-37FFD1314A41}"/>
              </a:ext>
            </a:extLst>
          </p:cNvPr>
          <p:cNvSpPr txBox="1"/>
          <p:nvPr/>
        </p:nvSpPr>
        <p:spPr>
          <a:xfrm>
            <a:off x="89502" y="6165304"/>
            <a:ext cx="2160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1" dirty="0" err="1">
                <a:solidFill>
                  <a:srgbClr val="808080"/>
                </a:solidFill>
                <a:effectLst/>
                <a:latin typeface="+mj-lt"/>
              </a:rPr>
              <a:t>Source:https</a:t>
            </a:r>
            <a:r>
              <a:rPr lang="en-US" sz="800" b="0" i="1" dirty="0">
                <a:solidFill>
                  <a:srgbClr val="808080"/>
                </a:solidFill>
                <a:effectLst/>
                <a:latin typeface="+mj-lt"/>
              </a:rPr>
              <a:t>://ClinicalTrials.gov, last visited 01June 2021</a:t>
            </a:r>
            <a:endParaRPr lang="el-GR" sz="800" i="1" dirty="0">
              <a:latin typeface="+mj-lt"/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xmlns="" id="{AF9253A8-D784-4144-B66E-B18B1AD3E9F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555776" y="6503858"/>
            <a:ext cx="5472608" cy="220662"/>
          </a:xfrm>
          <a:prstGeom prst="rect">
            <a:avLst/>
          </a:prstGeom>
        </p:spPr>
        <p:txBody>
          <a:bodyPr wrap="square" anchor="t">
            <a:normAutofit fontScale="47500" lnSpcReduction="20000"/>
          </a:bodyPr>
          <a:lstStyle/>
          <a:p>
            <a:pPr>
              <a:spcAft>
                <a:spcPts val="600"/>
              </a:spcAft>
              <a:defRPr/>
            </a:pPr>
            <a:r>
              <a:rPr lang="el-GR" dirty="0" smtClean="0"/>
              <a:t>Χρησιμοποιείται Με την αδεια του κ. Ι. Χονδρ’ελλη, πορουσίαση από την</a:t>
            </a:r>
            <a:r>
              <a:rPr lang="el-GR" dirty="0" smtClean="0"/>
              <a:t>JH_Θερινή </a:t>
            </a:r>
            <a:r>
              <a:rPr lang="el-GR" dirty="0"/>
              <a:t>Ογκολογική Συνάντηση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663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3653898" y="3212976"/>
            <a:ext cx="432048" cy="64807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69218"/>
            <a:ext cx="8793341" cy="1027535"/>
          </a:xfrm>
        </p:spPr>
        <p:txBody>
          <a:bodyPr>
            <a:normAutofit fontScale="90000"/>
          </a:bodyPr>
          <a:lstStyle/>
          <a:p>
            <a:r>
              <a:rPr lang="el-GR" sz="4000" b="1" kern="1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Ετήσια επένδυση σε κλινική έρευνα ανά Ευρωπαϊκή χώρα</a:t>
            </a:r>
            <a:r>
              <a:rPr lang="en-US" sz="4000" b="1" kern="1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…</a:t>
            </a:r>
            <a:endParaRPr lang="el-GR" sz="4000" b="1" kern="1200" dirty="0">
              <a:solidFill>
                <a:schemeClr val="tx2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162014" y="3609020"/>
            <a:ext cx="681794" cy="68407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53898" y="3212976"/>
            <a:ext cx="432048" cy="39604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329862" y="3609020"/>
            <a:ext cx="324036" cy="68407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653898" y="3429000"/>
            <a:ext cx="216024" cy="43204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382091" y="2636912"/>
            <a:ext cx="486054" cy="792088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382091" y="2636912"/>
            <a:ext cx="486054" cy="80758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9864710"/>
              </p:ext>
            </p:extLst>
          </p:nvPr>
        </p:nvGraphicFramePr>
        <p:xfrm>
          <a:off x="-18510" y="1196752"/>
          <a:ext cx="9063371" cy="5445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Rectangle 21"/>
          <p:cNvSpPr/>
          <p:nvPr/>
        </p:nvSpPr>
        <p:spPr>
          <a:xfrm>
            <a:off x="80628" y="6237892"/>
            <a:ext cx="590578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i="1" u="sng" dirty="0">
                <a:solidFill>
                  <a:srgbClr val="6E7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fr-FR" sz="800" i="1" dirty="0">
                <a:solidFill>
                  <a:srgbClr val="6E7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EFPIA: </a:t>
            </a:r>
            <a:r>
              <a:rPr lang="en-US" sz="800" i="1" dirty="0">
                <a:solidFill>
                  <a:srgbClr val="6E7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Pharmaceutical Industry in Figures</a:t>
            </a:r>
            <a:r>
              <a:rPr lang="el-GR" sz="800" i="1" dirty="0">
                <a:solidFill>
                  <a:srgbClr val="6E7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i="1" dirty="0">
                <a:solidFill>
                  <a:srgbClr val="6E7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Data 20</a:t>
            </a:r>
            <a:r>
              <a:rPr lang="el-GR" sz="800" i="1" dirty="0">
                <a:solidFill>
                  <a:srgbClr val="6E7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 </a:t>
            </a:r>
            <a:r>
              <a:rPr lang="fr-FR" sz="800" i="1" dirty="0" err="1">
                <a:solidFill>
                  <a:srgbClr val="6E7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PhRMA</a:t>
            </a:r>
            <a:r>
              <a:rPr lang="fr-FR" sz="800" i="1" dirty="0">
                <a:solidFill>
                  <a:srgbClr val="6E7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JPMA</a:t>
            </a:r>
            <a:r>
              <a:rPr lang="el-GR" sz="800" i="1" dirty="0">
                <a:solidFill>
                  <a:srgbClr val="6E7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i="1" dirty="0">
                <a:solidFill>
                  <a:srgbClr val="6E7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represent 2018 financial figures</a:t>
            </a:r>
            <a:r>
              <a:rPr lang="fr-FR" sz="800" i="1" dirty="0">
                <a:solidFill>
                  <a:srgbClr val="6E7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7984419" y="4451284"/>
            <a:ext cx="97972" cy="633901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4" name="Picture 2" descr="Αποτέλεσμα εικόνας για greece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354" y="3861049"/>
            <a:ext cx="540060" cy="54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0373" y="4023983"/>
            <a:ext cx="430887" cy="49468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l-GR" sz="1600" b="1" dirty="0"/>
              <a:t>Εκ. €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547664" y="1556792"/>
            <a:ext cx="7452828" cy="80758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75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795338" indent="-220663" algn="l" rtl="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252538" indent="-222250" algn="l" rtl="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709738" indent="-222250" algn="l" rtl="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2166938" indent="-222250" algn="l" rtl="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2624138" indent="-222250" algn="l" rtl="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3081338" indent="-222250" algn="l" rtl="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3538538" indent="-222250" algn="l" rtl="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l-GR" sz="2200" kern="0" dirty="0" smtClean="0"/>
              <a:t>&gt;</a:t>
            </a:r>
            <a:r>
              <a:rPr lang="el-GR" sz="2200" b="1" kern="0" dirty="0"/>
              <a:t>36 δισ. € </a:t>
            </a:r>
            <a:r>
              <a:rPr lang="el-GR" sz="2200" kern="0" dirty="0"/>
              <a:t>επενδύονται ετησίως </a:t>
            </a:r>
            <a:r>
              <a:rPr lang="el-GR" sz="2200" b="1" kern="0" dirty="0"/>
              <a:t>στην Ευρώπη </a:t>
            </a:r>
            <a:r>
              <a:rPr lang="el-GR" sz="2200" kern="0" dirty="0"/>
              <a:t>από τη φαρμακοβιομηχανία</a:t>
            </a:r>
            <a:endParaRPr lang="el-GR" sz="2000" kern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586BA5-951E-4C88-B33F-06658F9F0F49}"/>
              </a:ext>
            </a:extLst>
          </p:cNvPr>
          <p:cNvSpPr txBox="1"/>
          <p:nvPr/>
        </p:nvSpPr>
        <p:spPr>
          <a:xfrm>
            <a:off x="3530194" y="3327376"/>
            <a:ext cx="5593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l-GR" sz="2000" kern="0" dirty="0"/>
              <a:t>&gt;</a:t>
            </a:r>
            <a:r>
              <a:rPr lang="en-US" sz="2000" b="1" kern="0" dirty="0"/>
              <a:t>9</a:t>
            </a:r>
            <a:r>
              <a:rPr lang="el-GR" sz="2000" b="1" kern="0" dirty="0"/>
              <a:t>5 δισ. € </a:t>
            </a:r>
            <a:r>
              <a:rPr lang="el-GR" sz="2000" kern="0" dirty="0"/>
              <a:t>επενδύονται </a:t>
            </a:r>
            <a:r>
              <a:rPr lang="el-GR" sz="2000" b="1" kern="0" dirty="0"/>
              <a:t>διεθνώς</a:t>
            </a:r>
            <a:r>
              <a:rPr lang="el-GR" sz="2000" kern="0" dirty="0"/>
              <a:t> σε ετήσια βάση</a:t>
            </a:r>
            <a:endParaRPr lang="el-GR" sz="2000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xmlns="" id="{AF9253A8-D784-4144-B66E-B18B1AD3E9F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52708" y="6525344"/>
            <a:ext cx="5472608" cy="220662"/>
          </a:xfrm>
          <a:prstGeom prst="rect">
            <a:avLst/>
          </a:prstGeom>
        </p:spPr>
        <p:txBody>
          <a:bodyPr wrap="square" anchor="t">
            <a:normAutofit fontScale="47500" lnSpcReduction="20000"/>
          </a:bodyPr>
          <a:lstStyle/>
          <a:p>
            <a:pPr>
              <a:spcAft>
                <a:spcPts val="600"/>
              </a:spcAft>
              <a:defRPr/>
            </a:pPr>
            <a:r>
              <a:rPr lang="el-GR" dirty="0" smtClean="0"/>
              <a:t>Χρησιμοποιείται Με την αδεια του κ. Ι. Χονδρ’ελλη, πορουσίαση από την </a:t>
            </a:r>
            <a:r>
              <a:rPr lang="el-GR" dirty="0" smtClean="0"/>
              <a:t>Θερινή </a:t>
            </a:r>
            <a:r>
              <a:rPr lang="el-GR" dirty="0"/>
              <a:t>Ογκολογική Συνάντηση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522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FC8E0CC-22E4-4B35-BDF6-CBD8E194F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32751" y="6500813"/>
            <a:ext cx="654051" cy="27781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608C902F-0647-42D1-999A-9D86664EB2BB}" type="slidenum">
              <a:rPr lang="en-US" smtClean="0">
                <a:solidFill>
                  <a:srgbClr val="000000"/>
                </a:solidFill>
              </a:rPr>
              <a:pPr>
                <a:spcAft>
                  <a:spcPts val="600"/>
                </a:spcAft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xmlns="" id="{8C542F06-9F10-4A32-9493-2F90FD7F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14" y="57150"/>
            <a:ext cx="8694966" cy="1143000"/>
          </a:xfrm>
        </p:spPr>
        <p:txBody>
          <a:bodyPr>
            <a:normAutofit fontScale="90000"/>
          </a:bodyPr>
          <a:lstStyle/>
          <a:p>
            <a:r>
              <a:rPr lang="el-GR" sz="3800" b="1" kern="1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Αυξανόμενος # εγκρίσεων νέων κλινικών δοκιμών στην Ελλάδα </a:t>
            </a:r>
            <a:endParaRPr lang="en-US" sz="3800" b="1" kern="1200" dirty="0">
              <a:solidFill>
                <a:schemeClr val="tx2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F9253A8-D784-4144-B66E-B18B1AD3E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9632" y="6525344"/>
            <a:ext cx="5472608" cy="220662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l-GR" dirty="0" smtClean="0"/>
              <a:t>Χρησιμοποιείται Με την αδεια του κ. Ι. Χονδρ’ελλη, πορουσίαση από την </a:t>
            </a:r>
            <a:r>
              <a:rPr lang="el-GR" dirty="0" smtClean="0"/>
              <a:t>Θερινή </a:t>
            </a:r>
            <a:r>
              <a:rPr lang="el-GR" dirty="0"/>
              <a:t>Ογκολογική Συνάντηση 2021</a:t>
            </a:r>
            <a:endParaRPr lang="en-US" dirty="0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xmlns="" id="{802ECDA7-98B9-4599-A802-BE81660A080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28650" y="6520260"/>
            <a:ext cx="20574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l-GR"/>
              <a:t>12Jun2021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6DE9807D-0382-4F8D-B9A8-BB6E187622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840798"/>
              </p:ext>
            </p:extLst>
          </p:nvPr>
        </p:nvGraphicFramePr>
        <p:xfrm>
          <a:off x="197514" y="1052736"/>
          <a:ext cx="8748972" cy="5448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AE88064-8E11-4B83-A983-191881111DCE}"/>
              </a:ext>
            </a:extLst>
          </p:cNvPr>
          <p:cNvSpPr txBox="1"/>
          <p:nvPr/>
        </p:nvSpPr>
        <p:spPr>
          <a:xfrm>
            <a:off x="1601671" y="219557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135</a:t>
            </a:r>
            <a:endParaRPr lang="el-GR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1269F2F-108E-4B84-8E9C-115245C39829}"/>
              </a:ext>
            </a:extLst>
          </p:cNvPr>
          <p:cNvSpPr txBox="1"/>
          <p:nvPr/>
        </p:nvSpPr>
        <p:spPr>
          <a:xfrm>
            <a:off x="3280864" y="219557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134</a:t>
            </a:r>
            <a:endParaRPr lang="el-GR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5510797-0B4C-4F7F-88EF-CD4CAB710AAA}"/>
              </a:ext>
            </a:extLst>
          </p:cNvPr>
          <p:cNvSpPr txBox="1"/>
          <p:nvPr/>
        </p:nvSpPr>
        <p:spPr>
          <a:xfrm>
            <a:off x="4842031" y="169151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154</a:t>
            </a:r>
            <a:endParaRPr lang="el-GR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E959813-4ADB-440E-8D8F-71AAD6763C63}"/>
              </a:ext>
            </a:extLst>
          </p:cNvPr>
          <p:cNvSpPr txBox="1"/>
          <p:nvPr/>
        </p:nvSpPr>
        <p:spPr>
          <a:xfrm>
            <a:off x="6575230" y="119675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175</a:t>
            </a:r>
            <a:endParaRPr lang="el-GR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E3EE0C8-4E79-4C0F-91C6-53F93EA74337}"/>
              </a:ext>
            </a:extLst>
          </p:cNvPr>
          <p:cNvSpPr txBox="1"/>
          <p:nvPr/>
        </p:nvSpPr>
        <p:spPr>
          <a:xfrm>
            <a:off x="6516216" y="6237892"/>
            <a:ext cx="25922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/>
              <a:t>Source: </a:t>
            </a:r>
            <a:r>
              <a:rPr lang="el-GR" sz="800" i="1" dirty="0">
                <a:hlinkClick r:id="rId4"/>
              </a:rPr>
              <a:t>https://www.eof.gr/web/guest/ct-list</a:t>
            </a:r>
            <a:r>
              <a:rPr lang="en-US" sz="800" i="1" dirty="0"/>
              <a:t>  last assessed 01June2021</a:t>
            </a:r>
            <a:endParaRPr lang="el-GR" sz="800" i="1" dirty="0"/>
          </a:p>
        </p:txBody>
      </p:sp>
    </p:spTree>
    <p:extLst>
      <p:ext uri="{BB962C8B-B14F-4D97-AF65-F5344CB8AC3E}">
        <p14:creationId xmlns:p14="http://schemas.microsoft.com/office/powerpoint/2010/main" val="1393876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2">
            <a:extLst>
              <a:ext uri="{FF2B5EF4-FFF2-40B4-BE49-F238E27FC236}">
                <a16:creationId xmlns:a16="http://schemas.microsoft.com/office/drawing/2014/main" xmlns="" id="{6BCEB1AC-D30E-40FD-87B8-5B527259A841}"/>
              </a:ext>
            </a:extLst>
          </p:cNvPr>
          <p:cNvSpPr txBox="1">
            <a:spLocks/>
          </p:cNvSpPr>
          <p:nvPr/>
        </p:nvSpPr>
        <p:spPr>
          <a:xfrm>
            <a:off x="395536" y="863912"/>
            <a:ext cx="8748464" cy="77820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sz="2800" b="1" dirty="0"/>
              <a:t>Τα επόμενα βήματα για την κλινική έρευνα στην Ελλάδα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31F636F-4E55-4D44-A839-CEBF61F556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3" b="22783"/>
          <a:stretch/>
        </p:blipFill>
        <p:spPr>
          <a:xfrm>
            <a:off x="-4808" y="-3148"/>
            <a:ext cx="9148808" cy="8282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BA79D2E-1CA7-446C-8AB6-8856D6AB54B3}"/>
              </a:ext>
            </a:extLst>
          </p:cNvPr>
          <p:cNvSpPr/>
          <p:nvPr/>
        </p:nvSpPr>
        <p:spPr>
          <a:xfrm>
            <a:off x="-4808" y="1510939"/>
            <a:ext cx="9148808" cy="71579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en-US" dirty="0">
                <a:solidFill>
                  <a:schemeClr val="tx1"/>
                </a:solidFill>
              </a:rPr>
              <a:t>Η ενίσχυση της κλινικής βιοϊατρικής έρευνας στην Ελλάδα θα μπορούσε να αυξήσει την επένδυση σε κλινική έρευνα από 40 εκατομμύρια έως&gt; 150 εκατομμύρια έως το 2023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842E1E2A-651D-489E-9808-2A45E47BE9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4233705"/>
              </p:ext>
            </p:extLst>
          </p:nvPr>
        </p:nvGraphicFramePr>
        <p:xfrm>
          <a:off x="251520" y="2327916"/>
          <a:ext cx="8568952" cy="4530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12298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2">
            <a:extLst>
              <a:ext uri="{FF2B5EF4-FFF2-40B4-BE49-F238E27FC236}">
                <a16:creationId xmlns:a16="http://schemas.microsoft.com/office/drawing/2014/main" xmlns="" id="{6BCEB1AC-D30E-40FD-87B8-5B527259A841}"/>
              </a:ext>
            </a:extLst>
          </p:cNvPr>
          <p:cNvSpPr txBox="1">
            <a:spLocks/>
          </p:cNvSpPr>
          <p:nvPr/>
        </p:nvSpPr>
        <p:spPr>
          <a:xfrm>
            <a:off x="395536" y="863912"/>
            <a:ext cx="8103768" cy="77820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sz="2800" b="1" dirty="0"/>
              <a:t>Θετικό πλαίσιο για την ενίσχυση της κλινικής έρευνας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31F636F-4E55-4D44-A839-CEBF61F556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3" b="22783"/>
          <a:stretch/>
        </p:blipFill>
        <p:spPr>
          <a:xfrm>
            <a:off x="-4808" y="-3148"/>
            <a:ext cx="9148808" cy="828288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41E446DD-773C-4EB9-A6D2-E651855573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061555"/>
              </p:ext>
            </p:extLst>
          </p:nvPr>
        </p:nvGraphicFramePr>
        <p:xfrm>
          <a:off x="4253421" y="3212976"/>
          <a:ext cx="4875521" cy="3831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5" name="Content Placeholder 10">
            <a:extLst>
              <a:ext uri="{FF2B5EF4-FFF2-40B4-BE49-F238E27FC236}">
                <a16:creationId xmlns:a16="http://schemas.microsoft.com/office/drawing/2014/main" xmlns="" id="{84DCEC7F-2518-4B78-A06B-C79CC05CC7F3}"/>
              </a:ext>
            </a:extLst>
          </p:cNvPr>
          <p:cNvSpPr txBox="1">
            <a:spLocks/>
          </p:cNvSpPr>
          <p:nvPr/>
        </p:nvSpPr>
        <p:spPr>
          <a:xfrm>
            <a:off x="461728" y="2060848"/>
            <a:ext cx="8358744" cy="46526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000" dirty="0"/>
              <a:t>Έχουν γίνει θετικά βήματα προς τον συμψηφισμό του </a:t>
            </a:r>
            <a:r>
              <a:rPr lang="en-US" sz="2000" dirty="0"/>
              <a:t>clawback</a:t>
            </a:r>
            <a:r>
              <a:rPr lang="el-GR" sz="2000" dirty="0"/>
              <a:t> μέσω του νέου κανονιστικού πλαισίου με επενδύσεις στην έρευνα και νέες ψηφιακές εφαρμογές (Ν.4633/2019, ΦΕΚ 5863/ Β’/ 31.12.2020)</a:t>
            </a:r>
            <a:endParaRPr lang="el-GR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l-GR" sz="1200" dirty="0"/>
          </a:p>
        </p:txBody>
      </p:sp>
      <p:graphicFrame>
        <p:nvGraphicFramePr>
          <p:cNvPr id="48" name="Table 3">
            <a:extLst>
              <a:ext uri="{FF2B5EF4-FFF2-40B4-BE49-F238E27FC236}">
                <a16:creationId xmlns:a16="http://schemas.microsoft.com/office/drawing/2014/main" xmlns="" id="{87CD21C9-2A00-43C1-9A34-981C88A13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980223"/>
              </p:ext>
            </p:extLst>
          </p:nvPr>
        </p:nvGraphicFramePr>
        <p:xfrm>
          <a:off x="827584" y="3789040"/>
          <a:ext cx="4064000" cy="148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376432811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7478458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Offsetting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48707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202</a:t>
                      </a:r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  <a:r>
                        <a:rPr lang="el-GR" dirty="0"/>
                        <a:t>εκ.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0683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2022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</a:t>
                      </a:r>
                      <a:r>
                        <a:rPr kumimoji="0" lang="el-GR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</a:t>
                      </a: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0</a:t>
                      </a:r>
                      <a:r>
                        <a:rPr kumimoji="0" lang="el-GR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εκ.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8506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2023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</a:t>
                      </a:r>
                      <a:r>
                        <a:rPr kumimoji="0" lang="el-GR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</a:t>
                      </a: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0</a:t>
                      </a:r>
                      <a:r>
                        <a:rPr kumimoji="0" lang="el-GR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εκ.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73193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7439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395535" y="1801394"/>
            <a:ext cx="829126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el-GR" sz="2000" dirty="0"/>
              <a:t>Περίπου 4.000 κλινικές δοκιμές φαρμάκων εγκρίνονται κάθε χρόνο στην ΕΕ</a:t>
            </a:r>
            <a:endParaRPr lang="en-US" sz="2000" dirty="0"/>
          </a:p>
          <a:p>
            <a:pPr lvl="0" algn="just"/>
            <a:endParaRPr lang="el-GR" sz="2000" dirty="0"/>
          </a:p>
          <a:p>
            <a:pPr lvl="0" algn="just"/>
            <a:endParaRPr lang="el-GR" sz="2000" dirty="0"/>
          </a:p>
          <a:p>
            <a:pPr lvl="0" algn="just"/>
            <a:endParaRPr lang="en-US" sz="2000" dirty="0"/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el-GR" sz="2000" dirty="0"/>
              <a:t>Περίπου το 61% των κλινικών δοκιμών χρηματοδοτείται από τη φαρμακευτική βιομηχανία και το 39% από μη εμπορικούς χορηγούς, κυρίως ακαδημαϊκούς</a:t>
            </a:r>
            <a:endParaRPr lang="en-US" sz="2000" dirty="0"/>
          </a:p>
          <a:p>
            <a:pPr lvl="0" algn="just"/>
            <a:endParaRPr lang="el-GR" sz="2000" dirty="0"/>
          </a:p>
          <a:p>
            <a:pPr lvl="0" algn="just"/>
            <a:endParaRPr lang="en-US" sz="2000" dirty="0"/>
          </a:p>
          <a:p>
            <a:pPr lvl="0" algn="just"/>
            <a:endParaRPr lang="el-GR" sz="2000" dirty="0"/>
          </a:p>
          <a:p>
            <a:pPr lvl="0" algn="just"/>
            <a:endParaRPr lang="el-GR" sz="2000" dirty="0"/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el-GR" sz="2000" dirty="0"/>
              <a:t> Οι κλινικές δοκιμές αντιπροσωπεύουν κατά μέσο όρο το 58,6% του συνολικού κόστους ανάπτυξης ενός φαρμακευτικού προϊόντος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1E070D4-B181-4B54-A27E-8E3043DC38B8}"/>
              </a:ext>
            </a:extLst>
          </p:cNvPr>
          <p:cNvSpPr/>
          <p:nvPr/>
        </p:nvSpPr>
        <p:spPr>
          <a:xfrm>
            <a:off x="0" y="0"/>
            <a:ext cx="9144000" cy="8282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5BAA7196-A382-4A26-A7F8-8A2C877E5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875788"/>
            <a:ext cx="8291264" cy="589350"/>
          </a:xfrm>
        </p:spPr>
        <p:txBody>
          <a:bodyPr>
            <a:noAutofit/>
          </a:bodyPr>
          <a:lstStyle/>
          <a:p>
            <a:pPr algn="l"/>
            <a:r>
              <a:rPr lang="el-GR" sz="2800" b="1" dirty="0"/>
              <a:t>Εισαγωγικά στοιχεία</a:t>
            </a:r>
            <a:endParaRPr lang="en-US" sz="2800" b="1" dirty="0"/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xmlns="" id="{B50E2CDA-E062-42F5-9E88-BA3F3D6FCF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9368572"/>
              </p:ext>
            </p:extLst>
          </p:nvPr>
        </p:nvGraphicFramePr>
        <p:xfrm>
          <a:off x="4343100" y="3717032"/>
          <a:ext cx="4656674" cy="1224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65EA576-A93F-4572-8FCD-72BCF05E921F}"/>
              </a:ext>
            </a:extLst>
          </p:cNvPr>
          <p:cNvGrpSpPr/>
          <p:nvPr/>
        </p:nvGrpSpPr>
        <p:grpSpPr>
          <a:xfrm>
            <a:off x="77529" y="1745982"/>
            <a:ext cx="640080" cy="640080"/>
            <a:chOff x="121215" y="1745168"/>
            <a:chExt cx="548640" cy="5486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4DAE8AFD-4366-4B63-9E11-F82078612C43}"/>
                </a:ext>
              </a:extLst>
            </p:cNvPr>
            <p:cNvSpPr/>
            <p:nvPr/>
          </p:nvSpPr>
          <p:spPr>
            <a:xfrm>
              <a:off x="121215" y="1745168"/>
              <a:ext cx="548640" cy="5486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 descr="approval, check, circle, confirmation, positive, success, tick icon">
              <a:extLst>
                <a:ext uri="{FF2B5EF4-FFF2-40B4-BE49-F238E27FC236}">
                  <a16:creationId xmlns:a16="http://schemas.microsoft.com/office/drawing/2014/main" xmlns="" id="{84F4A087-8F13-4B43-AAD1-DA0F85A2AA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29" y="1773281"/>
              <a:ext cx="492414" cy="492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2818E63-B083-43C1-9442-087BDCF9B62C}"/>
              </a:ext>
            </a:extLst>
          </p:cNvPr>
          <p:cNvGrpSpPr/>
          <p:nvPr/>
        </p:nvGrpSpPr>
        <p:grpSpPr>
          <a:xfrm>
            <a:off x="82560" y="5155585"/>
            <a:ext cx="640080" cy="640080"/>
            <a:chOff x="75495" y="4571201"/>
            <a:chExt cx="640080" cy="64008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48AA7617-5AD3-4014-B19D-C80B7A754B9A}"/>
                </a:ext>
              </a:extLst>
            </p:cNvPr>
            <p:cNvSpPr/>
            <p:nvPr/>
          </p:nvSpPr>
          <p:spPr>
            <a:xfrm>
              <a:off x="75495" y="4571201"/>
              <a:ext cx="640080" cy="6400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finance, budget, cost, expense icon">
              <a:extLst>
                <a:ext uri="{FF2B5EF4-FFF2-40B4-BE49-F238E27FC236}">
                  <a16:creationId xmlns:a16="http://schemas.microsoft.com/office/drawing/2014/main" xmlns="" id="{A049ADB0-40CF-4EA4-A296-9DE362EE1C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7" y="4571201"/>
              <a:ext cx="554084" cy="554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A441AE2-E347-4C5F-9B59-C50C321FCC71}"/>
              </a:ext>
            </a:extLst>
          </p:cNvPr>
          <p:cNvGrpSpPr/>
          <p:nvPr/>
        </p:nvGrpSpPr>
        <p:grpSpPr>
          <a:xfrm>
            <a:off x="75495" y="2950102"/>
            <a:ext cx="640080" cy="640080"/>
            <a:chOff x="77531" y="2722212"/>
            <a:chExt cx="640080" cy="64008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C0435399-A8BA-4049-8691-FBB80B944048}"/>
                </a:ext>
              </a:extLst>
            </p:cNvPr>
            <p:cNvSpPr/>
            <p:nvPr/>
          </p:nvSpPr>
          <p:spPr>
            <a:xfrm>
              <a:off x="77531" y="2722212"/>
              <a:ext cx="640080" cy="6400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coins, funding, profit, financing, money, money rain icon">
              <a:extLst>
                <a:ext uri="{FF2B5EF4-FFF2-40B4-BE49-F238E27FC236}">
                  <a16:creationId xmlns:a16="http://schemas.microsoft.com/office/drawing/2014/main" xmlns="" id="{D247E465-61F8-4EE5-A3DD-D3D16E879B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260" y="2769818"/>
              <a:ext cx="554450" cy="55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05FD252-B03F-4505-BB81-7C2D71C3FD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3" b="22783"/>
          <a:stretch/>
        </p:blipFill>
        <p:spPr>
          <a:xfrm>
            <a:off x="-4808" y="-3160"/>
            <a:ext cx="9148808" cy="828288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A39915CD-1BB3-493F-B802-7171CA10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295515"/>
            <a:ext cx="4536504" cy="301837"/>
          </a:xfrm>
        </p:spPr>
        <p:txBody>
          <a:bodyPr/>
          <a:lstStyle/>
          <a:p>
            <a:pPr algn="l"/>
            <a:r>
              <a:rPr lang="en-US" dirty="0"/>
              <a:t>Sources: </a:t>
            </a:r>
            <a:r>
              <a:rPr lang="en-US" dirty="0">
                <a:hlinkClick r:id="rId8"/>
              </a:rPr>
              <a:t>www.ema.europa.eu</a:t>
            </a:r>
            <a:r>
              <a:rPr lang="en-US" dirty="0"/>
              <a:t> , </a:t>
            </a:r>
            <a:r>
              <a:rPr lang="en-US" dirty="0">
                <a:hlinkClick r:id="rId9"/>
              </a:rPr>
              <a:t>Clinical Trials (efpia.eu)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7454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EBC8E7-BFA6-432F-92CC-95E40FB11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6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09"/>
          <a:stretch/>
        </p:blipFill>
        <p:spPr>
          <a:xfrm>
            <a:off x="-58390" y="1268760"/>
            <a:ext cx="9202390" cy="57724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52120" y="5301208"/>
            <a:ext cx="3280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/>
              <a:t>Σας ευχαριστώ!!!</a:t>
            </a:r>
            <a:endParaRPr lang="el-GR" sz="36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39424" cy="243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887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1E070D4-B181-4B54-A27E-8E3043DC38B8}"/>
              </a:ext>
            </a:extLst>
          </p:cNvPr>
          <p:cNvSpPr/>
          <p:nvPr/>
        </p:nvSpPr>
        <p:spPr>
          <a:xfrm>
            <a:off x="0" y="0"/>
            <a:ext cx="9144000" cy="8282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CD733A8-63AC-4D38-A430-F6C6DCE42785}"/>
              </a:ext>
            </a:extLst>
          </p:cNvPr>
          <p:cNvGrpSpPr/>
          <p:nvPr/>
        </p:nvGrpSpPr>
        <p:grpSpPr>
          <a:xfrm>
            <a:off x="539552" y="2726749"/>
            <a:ext cx="7920880" cy="3744416"/>
            <a:chOff x="18695" y="3113584"/>
            <a:chExt cx="5621100" cy="374441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941AC768-F2AB-4328-9FDE-9517DC2730AE}"/>
                </a:ext>
              </a:extLst>
            </p:cNvPr>
            <p:cNvSpPr/>
            <p:nvPr/>
          </p:nvSpPr>
          <p:spPr>
            <a:xfrm>
              <a:off x="18695" y="3113584"/>
              <a:ext cx="1728192" cy="37444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l-GR" b="1" dirty="0">
                  <a:solidFill>
                    <a:schemeClr val="tx1"/>
                  </a:solidFill>
                </a:rPr>
                <a:t>Έλεγχος ασφάλειας </a:t>
              </a:r>
              <a:r>
                <a:rPr lang="el-GR" dirty="0">
                  <a:solidFill>
                    <a:schemeClr val="tx1"/>
                  </a:solidFill>
                </a:rPr>
                <a:t>και πρόκλησης ανοσολογικής απάντησης σε</a:t>
              </a:r>
              <a:r>
                <a:rPr lang="el-GR" b="1" dirty="0">
                  <a:solidFill>
                    <a:schemeClr val="tx1"/>
                  </a:solidFill>
                </a:rPr>
                <a:t> μικρό δείγμα υγιών εθελοντών</a:t>
              </a:r>
              <a:endParaRPr lang="en-US" b="1" dirty="0">
                <a:solidFill>
                  <a:schemeClr val="tx1"/>
                </a:solidFill>
              </a:endParaRPr>
            </a:p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BB0DFD6D-3165-4897-9239-CA4C68F17A29}"/>
                </a:ext>
              </a:extLst>
            </p:cNvPr>
            <p:cNvSpPr/>
            <p:nvPr/>
          </p:nvSpPr>
          <p:spPr>
            <a:xfrm>
              <a:off x="1962911" y="3113584"/>
              <a:ext cx="1728192" cy="374441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l-GR" b="1" dirty="0">
                  <a:solidFill>
                    <a:schemeClr val="tx1"/>
                  </a:solidFill>
                </a:rPr>
                <a:t>Διευρύνεται το δείγμα </a:t>
              </a:r>
              <a:r>
                <a:rPr lang="el-GR" dirty="0">
                  <a:solidFill>
                    <a:schemeClr val="tx1"/>
                  </a:solidFill>
                </a:rPr>
                <a:t>ελέγχου εντάσσοντας ομάδες  πληθυσμού που είτε έχουν εκδηλώσει είτε αναμένεται να εκδηλώσουν τη νόσο για να </a:t>
              </a:r>
              <a:r>
                <a:rPr lang="el-GR" b="1" dirty="0">
                  <a:solidFill>
                    <a:schemeClr val="tx1"/>
                  </a:solidFill>
                </a:rPr>
                <a:t>αξιολογηθεί η αποτελεσματικότητα του φαρμάκου</a:t>
              </a:r>
              <a:endParaRPr lang="en-US" b="1" dirty="0">
                <a:solidFill>
                  <a:schemeClr val="tx1"/>
                </a:solidFill>
              </a:endParaRPr>
            </a:p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1841FE60-593A-4310-9B9F-F24DA0F223F0}"/>
                </a:ext>
              </a:extLst>
            </p:cNvPr>
            <p:cNvSpPr/>
            <p:nvPr/>
          </p:nvSpPr>
          <p:spPr>
            <a:xfrm>
              <a:off x="3911603" y="3113584"/>
              <a:ext cx="1728192" cy="374441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l-GR" b="1" dirty="0">
                  <a:solidFill>
                    <a:schemeClr val="tx1"/>
                  </a:solidFill>
                </a:rPr>
                <a:t>Επέκταση δοκιμών σε χιλιάδες ανθρώπους με ευρεία αντιπροσωπευτικότητα </a:t>
              </a:r>
              <a:r>
                <a:rPr lang="el-GR" dirty="0">
                  <a:solidFill>
                    <a:schemeClr val="tx1"/>
                  </a:solidFill>
                </a:rPr>
                <a:t>για να βεβαιωθούν  </a:t>
              </a:r>
              <a:r>
                <a:rPr lang="el-GR" b="1" dirty="0">
                  <a:solidFill>
                    <a:schemeClr val="tx1"/>
                  </a:solidFill>
                </a:rPr>
                <a:t>ασφάλεια και αποτελεσματικότητα  </a:t>
              </a:r>
              <a:r>
                <a:rPr lang="el-GR" dirty="0">
                  <a:solidFill>
                    <a:schemeClr val="tx1"/>
                  </a:solidFill>
                </a:rPr>
                <a:t>καθώς επηρεάζονται από ηλικία, εθνικότητα και υποκείμενα νοσήματα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/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8E9E2F9-E57E-4688-97A4-5D1061999818}"/>
              </a:ext>
            </a:extLst>
          </p:cNvPr>
          <p:cNvSpPr/>
          <p:nvPr/>
        </p:nvSpPr>
        <p:spPr>
          <a:xfrm>
            <a:off x="554070" y="1959623"/>
            <a:ext cx="1425642" cy="4934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2000" b="1" dirty="0">
                <a:solidFill>
                  <a:schemeClr val="tx1"/>
                </a:solidFill>
              </a:rPr>
              <a:t>Phase 1</a:t>
            </a:r>
            <a:endParaRPr lang="el-GR" sz="2000" b="1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D44042B9-7571-42AB-941B-552FB7E6392E}"/>
              </a:ext>
            </a:extLst>
          </p:cNvPr>
          <p:cNvSpPr/>
          <p:nvPr/>
        </p:nvSpPr>
        <p:spPr>
          <a:xfrm>
            <a:off x="3279212" y="1953769"/>
            <a:ext cx="1425642" cy="4934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2000" b="1" dirty="0">
                <a:solidFill>
                  <a:schemeClr val="tx1"/>
                </a:solidFill>
              </a:rPr>
              <a:t>Phase </a:t>
            </a:r>
            <a:r>
              <a:rPr lang="el-GR" sz="2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6AC527DD-B0EA-43FF-8E72-247EB3C2F1A2}"/>
              </a:ext>
            </a:extLst>
          </p:cNvPr>
          <p:cNvSpPr/>
          <p:nvPr/>
        </p:nvSpPr>
        <p:spPr>
          <a:xfrm>
            <a:off x="6025179" y="1953769"/>
            <a:ext cx="1425642" cy="4934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2000" b="1" dirty="0">
                <a:solidFill>
                  <a:schemeClr val="tx1"/>
                </a:solidFill>
              </a:rPr>
              <a:t>Phase </a:t>
            </a:r>
            <a:r>
              <a:rPr lang="el-GR" sz="2000" b="1" dirty="0">
                <a:solidFill>
                  <a:schemeClr val="tx1"/>
                </a:solidFill>
              </a:rPr>
              <a:t>3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ABDF0B4-789E-42C6-80F5-2B7A1CC84486}"/>
              </a:ext>
            </a:extLst>
          </p:cNvPr>
          <p:cNvGrpSpPr/>
          <p:nvPr/>
        </p:nvGrpSpPr>
        <p:grpSpPr>
          <a:xfrm>
            <a:off x="2140457" y="1931144"/>
            <a:ext cx="444138" cy="497645"/>
            <a:chOff x="2191646" y="1806994"/>
            <a:chExt cx="574537" cy="640237"/>
          </a:xfrm>
        </p:grpSpPr>
        <p:pic>
          <p:nvPicPr>
            <p:cNvPr id="2050" name="Picture 2" descr="8 Person Icon Gray Images - User Account Icon, People Icon Grey and Student  at Desk Icon / Newdesignfile.com">
              <a:extLst>
                <a:ext uri="{FF2B5EF4-FFF2-40B4-BE49-F238E27FC236}">
                  <a16:creationId xmlns:a16="http://schemas.microsoft.com/office/drawing/2014/main" xmlns="" id="{59C8C843-5B0B-4C9A-B51F-81687AF02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837" y="2167756"/>
              <a:ext cx="279475" cy="279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8 Person Icon Gray Images - User Account Icon, People Icon Grey and Student  at Desk Icon / Newdesignfile.com">
              <a:extLst>
                <a:ext uri="{FF2B5EF4-FFF2-40B4-BE49-F238E27FC236}">
                  <a16:creationId xmlns:a16="http://schemas.microsoft.com/office/drawing/2014/main" xmlns="" id="{A155671D-1B4D-4158-9BE7-987BF4521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708" y="2167756"/>
              <a:ext cx="279475" cy="279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6C6D4E91-C789-4A5C-BB80-D146C72A60A8}"/>
                </a:ext>
              </a:extLst>
            </p:cNvPr>
            <p:cNvGrpSpPr/>
            <p:nvPr/>
          </p:nvGrpSpPr>
          <p:grpSpPr>
            <a:xfrm>
              <a:off x="2191646" y="1806994"/>
              <a:ext cx="574537" cy="279476"/>
              <a:chOff x="2191646" y="1806994"/>
              <a:chExt cx="574537" cy="279476"/>
            </a:xfrm>
          </p:grpSpPr>
          <p:pic>
            <p:nvPicPr>
              <p:cNvPr id="27" name="Picture 2" descr="8 Person Icon Gray Images - User Account Icon, People Icon Grey and Student  at Desk Icon / Newdesignfile.com">
                <a:extLst>
                  <a:ext uri="{FF2B5EF4-FFF2-40B4-BE49-F238E27FC236}">
                    <a16:creationId xmlns:a16="http://schemas.microsoft.com/office/drawing/2014/main" xmlns="" id="{4FF87E4D-6807-4612-8C55-F196A272EC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646" y="1806995"/>
                <a:ext cx="279475" cy="279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8 Person Icon Gray Images - User Account Icon, People Icon Grey and Student  at Desk Icon / Newdesignfile.com">
                <a:extLst>
                  <a:ext uri="{FF2B5EF4-FFF2-40B4-BE49-F238E27FC236}">
                    <a16:creationId xmlns:a16="http://schemas.microsoft.com/office/drawing/2014/main" xmlns="" id="{13EDE18E-FBBE-41FE-ADE5-3FD60B36A2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6708" y="1806994"/>
                <a:ext cx="279475" cy="279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D1220B7-FB09-4272-8D15-378F64B8C3E7}"/>
              </a:ext>
            </a:extLst>
          </p:cNvPr>
          <p:cNvGrpSpPr/>
          <p:nvPr/>
        </p:nvGrpSpPr>
        <p:grpSpPr>
          <a:xfrm>
            <a:off x="4788024" y="1949586"/>
            <a:ext cx="444138" cy="497645"/>
            <a:chOff x="2191646" y="1806994"/>
            <a:chExt cx="574537" cy="640237"/>
          </a:xfrm>
        </p:grpSpPr>
        <p:pic>
          <p:nvPicPr>
            <p:cNvPr id="33" name="Picture 2" descr="8 Person Icon Gray Images - User Account Icon, People Icon Grey and Student  at Desk Icon / Newdesignfile.com">
              <a:extLst>
                <a:ext uri="{FF2B5EF4-FFF2-40B4-BE49-F238E27FC236}">
                  <a16:creationId xmlns:a16="http://schemas.microsoft.com/office/drawing/2014/main" xmlns="" id="{53105EC5-4FA9-4871-BC50-15FF75DB65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837" y="2167756"/>
              <a:ext cx="279475" cy="279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8 Person Icon Gray Images - User Account Icon, People Icon Grey and Student  at Desk Icon / Newdesignfile.com">
              <a:extLst>
                <a:ext uri="{FF2B5EF4-FFF2-40B4-BE49-F238E27FC236}">
                  <a16:creationId xmlns:a16="http://schemas.microsoft.com/office/drawing/2014/main" xmlns="" id="{0CFA8DB6-D2EE-4F1E-9313-4494A63E2B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708" y="2167756"/>
              <a:ext cx="279475" cy="279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1E70B1D7-7F13-4C5F-8661-C77021763CF3}"/>
                </a:ext>
              </a:extLst>
            </p:cNvPr>
            <p:cNvGrpSpPr/>
            <p:nvPr/>
          </p:nvGrpSpPr>
          <p:grpSpPr>
            <a:xfrm>
              <a:off x="2191646" y="1806994"/>
              <a:ext cx="574537" cy="279476"/>
              <a:chOff x="2191646" y="1806994"/>
              <a:chExt cx="574537" cy="279476"/>
            </a:xfrm>
          </p:grpSpPr>
          <p:pic>
            <p:nvPicPr>
              <p:cNvPr id="36" name="Picture 2" descr="8 Person Icon Gray Images - User Account Icon, People Icon Grey and Student  at Desk Icon / Newdesignfile.com">
                <a:extLst>
                  <a:ext uri="{FF2B5EF4-FFF2-40B4-BE49-F238E27FC236}">
                    <a16:creationId xmlns:a16="http://schemas.microsoft.com/office/drawing/2014/main" xmlns="" id="{E6C679EF-8626-452B-B9A3-B7B46660D7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646" y="1806995"/>
                <a:ext cx="279475" cy="279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8 Person Icon Gray Images - User Account Icon, People Icon Grey and Student  at Desk Icon / Newdesignfile.com">
                <a:extLst>
                  <a:ext uri="{FF2B5EF4-FFF2-40B4-BE49-F238E27FC236}">
                    <a16:creationId xmlns:a16="http://schemas.microsoft.com/office/drawing/2014/main" xmlns="" id="{DD21A3C3-2B1F-4F9B-9497-889F0EB27D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6708" y="1806994"/>
                <a:ext cx="279475" cy="279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3A75E1F-B379-4077-922C-E00B84E988E4}"/>
              </a:ext>
            </a:extLst>
          </p:cNvPr>
          <p:cNvGrpSpPr/>
          <p:nvPr/>
        </p:nvGrpSpPr>
        <p:grpSpPr>
          <a:xfrm>
            <a:off x="5242388" y="1945955"/>
            <a:ext cx="444138" cy="497645"/>
            <a:chOff x="2191646" y="1806994"/>
            <a:chExt cx="574537" cy="640237"/>
          </a:xfrm>
        </p:grpSpPr>
        <p:pic>
          <p:nvPicPr>
            <p:cNvPr id="39" name="Picture 2" descr="8 Person Icon Gray Images - User Account Icon, People Icon Grey and Student  at Desk Icon / Newdesignfile.com">
              <a:extLst>
                <a:ext uri="{FF2B5EF4-FFF2-40B4-BE49-F238E27FC236}">
                  <a16:creationId xmlns:a16="http://schemas.microsoft.com/office/drawing/2014/main" xmlns="" id="{BA0B9765-09ED-48DE-B15C-A64909060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837" y="2167756"/>
              <a:ext cx="279475" cy="279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8 Person Icon Gray Images - User Account Icon, People Icon Grey and Student  at Desk Icon / Newdesignfile.com">
              <a:extLst>
                <a:ext uri="{FF2B5EF4-FFF2-40B4-BE49-F238E27FC236}">
                  <a16:creationId xmlns:a16="http://schemas.microsoft.com/office/drawing/2014/main" xmlns="" id="{3A4B5F6A-9B11-4B6C-9979-ED4FBEB7D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708" y="2167756"/>
              <a:ext cx="279475" cy="279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5EA764FE-DD52-47E2-B229-59E90EB0BF1A}"/>
                </a:ext>
              </a:extLst>
            </p:cNvPr>
            <p:cNvGrpSpPr/>
            <p:nvPr/>
          </p:nvGrpSpPr>
          <p:grpSpPr>
            <a:xfrm>
              <a:off x="2191646" y="1806994"/>
              <a:ext cx="574537" cy="279476"/>
              <a:chOff x="2191646" y="1806994"/>
              <a:chExt cx="574537" cy="279476"/>
            </a:xfrm>
          </p:grpSpPr>
          <p:pic>
            <p:nvPicPr>
              <p:cNvPr id="42" name="Picture 2" descr="8 Person Icon Gray Images - User Account Icon, People Icon Grey and Student  at Desk Icon / Newdesignfile.com">
                <a:extLst>
                  <a:ext uri="{FF2B5EF4-FFF2-40B4-BE49-F238E27FC236}">
                    <a16:creationId xmlns:a16="http://schemas.microsoft.com/office/drawing/2014/main" xmlns="" id="{60AEA864-A250-4EBA-BF77-938F4C1176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646" y="1806995"/>
                <a:ext cx="279475" cy="279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8 Person Icon Gray Images - User Account Icon, People Icon Grey and Student  at Desk Icon / Newdesignfile.com">
                <a:extLst>
                  <a:ext uri="{FF2B5EF4-FFF2-40B4-BE49-F238E27FC236}">
                    <a16:creationId xmlns:a16="http://schemas.microsoft.com/office/drawing/2014/main" xmlns="" id="{0CAE2FC9-54F6-4E3A-B97C-22D87B8D4E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6708" y="1806994"/>
                <a:ext cx="279475" cy="279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63513502-83A8-4B40-97B4-C4AB5971FBEE}"/>
              </a:ext>
            </a:extLst>
          </p:cNvPr>
          <p:cNvGrpSpPr/>
          <p:nvPr/>
        </p:nvGrpSpPr>
        <p:grpSpPr>
          <a:xfrm>
            <a:off x="7505041" y="1945955"/>
            <a:ext cx="444138" cy="497645"/>
            <a:chOff x="2191646" y="1806994"/>
            <a:chExt cx="574537" cy="640237"/>
          </a:xfrm>
        </p:grpSpPr>
        <p:pic>
          <p:nvPicPr>
            <p:cNvPr id="45" name="Picture 2" descr="8 Person Icon Gray Images - User Account Icon, People Icon Grey and Student  at Desk Icon / Newdesignfile.com">
              <a:extLst>
                <a:ext uri="{FF2B5EF4-FFF2-40B4-BE49-F238E27FC236}">
                  <a16:creationId xmlns:a16="http://schemas.microsoft.com/office/drawing/2014/main" xmlns="" id="{DDB41978-CF1C-4C0B-A536-4CAE3DCF25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837" y="2167756"/>
              <a:ext cx="279475" cy="279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8 Person Icon Gray Images - User Account Icon, People Icon Grey and Student  at Desk Icon / Newdesignfile.com">
              <a:extLst>
                <a:ext uri="{FF2B5EF4-FFF2-40B4-BE49-F238E27FC236}">
                  <a16:creationId xmlns:a16="http://schemas.microsoft.com/office/drawing/2014/main" xmlns="" id="{F5738230-8BE6-411E-8D3E-5EC3E3B959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708" y="2167756"/>
              <a:ext cx="279475" cy="279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5824ACDE-A2A3-4120-84A5-8324FD9962E7}"/>
                </a:ext>
              </a:extLst>
            </p:cNvPr>
            <p:cNvGrpSpPr/>
            <p:nvPr/>
          </p:nvGrpSpPr>
          <p:grpSpPr>
            <a:xfrm>
              <a:off x="2191646" y="1806994"/>
              <a:ext cx="574537" cy="279476"/>
              <a:chOff x="2191646" y="1806994"/>
              <a:chExt cx="574537" cy="279476"/>
            </a:xfrm>
          </p:grpSpPr>
          <p:pic>
            <p:nvPicPr>
              <p:cNvPr id="48" name="Picture 2" descr="8 Person Icon Gray Images - User Account Icon, People Icon Grey and Student  at Desk Icon / Newdesignfile.com">
                <a:extLst>
                  <a:ext uri="{FF2B5EF4-FFF2-40B4-BE49-F238E27FC236}">
                    <a16:creationId xmlns:a16="http://schemas.microsoft.com/office/drawing/2014/main" xmlns="" id="{AE3AB4C5-353B-4A1A-8095-3B0D0C54FE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646" y="1806995"/>
                <a:ext cx="279475" cy="279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8 Person Icon Gray Images - User Account Icon, People Icon Grey and Student  at Desk Icon / Newdesignfile.com">
                <a:extLst>
                  <a:ext uri="{FF2B5EF4-FFF2-40B4-BE49-F238E27FC236}">
                    <a16:creationId xmlns:a16="http://schemas.microsoft.com/office/drawing/2014/main" xmlns="" id="{01567518-46AE-45F8-982F-0D8432C63E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6708" y="1806994"/>
                <a:ext cx="279475" cy="279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DC7A0311-CB6A-4530-BFB1-525FB8A20483}"/>
              </a:ext>
            </a:extLst>
          </p:cNvPr>
          <p:cNvGrpSpPr/>
          <p:nvPr/>
        </p:nvGrpSpPr>
        <p:grpSpPr>
          <a:xfrm>
            <a:off x="7949179" y="1937028"/>
            <a:ext cx="444138" cy="497645"/>
            <a:chOff x="2191646" y="1806994"/>
            <a:chExt cx="574537" cy="640237"/>
          </a:xfrm>
        </p:grpSpPr>
        <p:pic>
          <p:nvPicPr>
            <p:cNvPr id="51" name="Picture 2" descr="8 Person Icon Gray Images - User Account Icon, People Icon Grey and Student  at Desk Icon / Newdesignfile.com">
              <a:extLst>
                <a:ext uri="{FF2B5EF4-FFF2-40B4-BE49-F238E27FC236}">
                  <a16:creationId xmlns:a16="http://schemas.microsoft.com/office/drawing/2014/main" xmlns="" id="{3FAE1BD4-4FA9-45A2-8FF2-F533CE44DD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837" y="2167756"/>
              <a:ext cx="279475" cy="279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8 Person Icon Gray Images - User Account Icon, People Icon Grey and Student  at Desk Icon / Newdesignfile.com">
              <a:extLst>
                <a:ext uri="{FF2B5EF4-FFF2-40B4-BE49-F238E27FC236}">
                  <a16:creationId xmlns:a16="http://schemas.microsoft.com/office/drawing/2014/main" xmlns="" id="{9E04BFDD-68FD-458C-A988-AE5EE2FE22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708" y="2167756"/>
              <a:ext cx="279475" cy="279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3EF1A1A8-92B1-4557-AC29-C3AA237A8E05}"/>
                </a:ext>
              </a:extLst>
            </p:cNvPr>
            <p:cNvGrpSpPr/>
            <p:nvPr/>
          </p:nvGrpSpPr>
          <p:grpSpPr>
            <a:xfrm>
              <a:off x="2191646" y="1806994"/>
              <a:ext cx="574537" cy="279476"/>
              <a:chOff x="2191646" y="1806994"/>
              <a:chExt cx="574537" cy="279476"/>
            </a:xfrm>
          </p:grpSpPr>
          <p:pic>
            <p:nvPicPr>
              <p:cNvPr id="54" name="Picture 2" descr="8 Person Icon Gray Images - User Account Icon, People Icon Grey and Student  at Desk Icon / Newdesignfile.com">
                <a:extLst>
                  <a:ext uri="{FF2B5EF4-FFF2-40B4-BE49-F238E27FC236}">
                    <a16:creationId xmlns:a16="http://schemas.microsoft.com/office/drawing/2014/main" xmlns="" id="{D0E88607-AE2E-4572-866E-F96A636028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646" y="1806995"/>
                <a:ext cx="279475" cy="279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8 Person Icon Gray Images - User Account Icon, People Icon Grey and Student  at Desk Icon / Newdesignfile.com">
                <a:extLst>
                  <a:ext uri="{FF2B5EF4-FFF2-40B4-BE49-F238E27FC236}">
                    <a16:creationId xmlns:a16="http://schemas.microsoft.com/office/drawing/2014/main" xmlns="" id="{17D1F146-374E-420C-B6E4-0F33816530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6708" y="1806994"/>
                <a:ext cx="279475" cy="279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7F73C4D7-F205-4735-ABBD-CF2179DA18EC}"/>
              </a:ext>
            </a:extLst>
          </p:cNvPr>
          <p:cNvGrpSpPr/>
          <p:nvPr/>
        </p:nvGrpSpPr>
        <p:grpSpPr>
          <a:xfrm>
            <a:off x="8396758" y="1945955"/>
            <a:ext cx="444138" cy="497645"/>
            <a:chOff x="2191646" y="1806994"/>
            <a:chExt cx="574537" cy="640237"/>
          </a:xfrm>
        </p:grpSpPr>
        <p:pic>
          <p:nvPicPr>
            <p:cNvPr id="57" name="Picture 2" descr="8 Person Icon Gray Images - User Account Icon, People Icon Grey and Student  at Desk Icon / Newdesignfile.com">
              <a:extLst>
                <a:ext uri="{FF2B5EF4-FFF2-40B4-BE49-F238E27FC236}">
                  <a16:creationId xmlns:a16="http://schemas.microsoft.com/office/drawing/2014/main" xmlns="" id="{C1BE3AA5-88E6-48A2-9C73-A9601F8F3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837" y="2167756"/>
              <a:ext cx="279475" cy="279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8 Person Icon Gray Images - User Account Icon, People Icon Grey and Student  at Desk Icon / Newdesignfile.com">
              <a:extLst>
                <a:ext uri="{FF2B5EF4-FFF2-40B4-BE49-F238E27FC236}">
                  <a16:creationId xmlns:a16="http://schemas.microsoft.com/office/drawing/2014/main" xmlns="" id="{8BB80269-C672-4DB8-808E-34A4B3BBCA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708" y="2167756"/>
              <a:ext cx="279475" cy="279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7DAED4E4-F225-4BFE-948F-8D3AA5FE2B16}"/>
                </a:ext>
              </a:extLst>
            </p:cNvPr>
            <p:cNvGrpSpPr/>
            <p:nvPr/>
          </p:nvGrpSpPr>
          <p:grpSpPr>
            <a:xfrm>
              <a:off x="2191646" y="1806994"/>
              <a:ext cx="574537" cy="279476"/>
              <a:chOff x="2191646" y="1806994"/>
              <a:chExt cx="574537" cy="279476"/>
            </a:xfrm>
          </p:grpSpPr>
          <p:pic>
            <p:nvPicPr>
              <p:cNvPr id="60" name="Picture 2" descr="8 Person Icon Gray Images - User Account Icon, People Icon Grey and Student  at Desk Icon / Newdesignfile.com">
                <a:extLst>
                  <a:ext uri="{FF2B5EF4-FFF2-40B4-BE49-F238E27FC236}">
                    <a16:creationId xmlns:a16="http://schemas.microsoft.com/office/drawing/2014/main" xmlns="" id="{FF68647A-1576-44C0-9997-DCD08B6C18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1646" y="1806995"/>
                <a:ext cx="279475" cy="279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8 Person Icon Gray Images - User Account Icon, People Icon Grey and Student  at Desk Icon / Newdesignfile.com">
                <a:extLst>
                  <a:ext uri="{FF2B5EF4-FFF2-40B4-BE49-F238E27FC236}">
                    <a16:creationId xmlns:a16="http://schemas.microsoft.com/office/drawing/2014/main" xmlns="" id="{C73448F2-259F-4A5D-A657-B8FF2624CA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6708" y="1806994"/>
                <a:ext cx="279475" cy="279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DAE622FB-14CD-4164-B419-1D4AB96280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3" b="22783"/>
          <a:stretch/>
        </p:blipFill>
        <p:spPr>
          <a:xfrm>
            <a:off x="-4808" y="-3148"/>
            <a:ext cx="9148808" cy="828288"/>
          </a:xfrm>
          <a:prstGeom prst="rect">
            <a:avLst/>
          </a:prstGeom>
        </p:spPr>
      </p:pic>
      <p:sp>
        <p:nvSpPr>
          <p:cNvPr id="64" name="Title 12">
            <a:extLst>
              <a:ext uri="{FF2B5EF4-FFF2-40B4-BE49-F238E27FC236}">
                <a16:creationId xmlns:a16="http://schemas.microsoft.com/office/drawing/2014/main" xmlns="" id="{7E82C7B0-6EE8-4E8D-82C9-3AE3BC3CC5E7}"/>
              </a:ext>
            </a:extLst>
          </p:cNvPr>
          <p:cNvSpPr txBox="1">
            <a:spLocks/>
          </p:cNvSpPr>
          <p:nvPr/>
        </p:nvSpPr>
        <p:spPr>
          <a:xfrm>
            <a:off x="395536" y="863912"/>
            <a:ext cx="8103768" cy="77820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sz="2800" b="1" dirty="0"/>
              <a:t>Οι  βασικές λειτουργίες των φάσεων μίας κλινικής δοκιμής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1383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1E070D4-B181-4B54-A27E-8E3043DC38B8}"/>
              </a:ext>
            </a:extLst>
          </p:cNvPr>
          <p:cNvSpPr/>
          <p:nvPr/>
        </p:nvSpPr>
        <p:spPr>
          <a:xfrm>
            <a:off x="0" y="0"/>
            <a:ext cx="9144000" cy="8282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D896C433-5833-42A3-A4C6-88AE2C407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853136"/>
          </a:xfrm>
        </p:spPr>
        <p:txBody>
          <a:bodyPr>
            <a:normAutofit fontScale="92500" lnSpcReduction="20000"/>
          </a:bodyPr>
          <a:lstStyle/>
          <a:p>
            <a:r>
              <a:rPr lang="el-GR" sz="2000" dirty="0"/>
              <a:t>Αποτελούν αναπόσπαστο στοιχείο της ιατρικής πράξης λειτουργώντας ως βάση για την </a:t>
            </a:r>
            <a:r>
              <a:rPr lang="el-GR" sz="2000" b="1" dirty="0">
                <a:solidFill>
                  <a:srgbClr val="7FC241"/>
                </a:solidFill>
              </a:rPr>
              <a:t>ορθολογική διάγνωση και θεραπεία </a:t>
            </a:r>
            <a:r>
              <a:rPr lang="el-GR" sz="2000" dirty="0"/>
              <a:t>μίας νόσου</a:t>
            </a:r>
          </a:p>
          <a:p>
            <a:endParaRPr lang="el-GR" sz="2000" dirty="0"/>
          </a:p>
          <a:p>
            <a:r>
              <a:rPr lang="el-GR" sz="2000" dirty="0"/>
              <a:t>Βοηθούν στη </a:t>
            </a:r>
            <a:r>
              <a:rPr lang="el-GR" sz="2000" b="1" dirty="0">
                <a:solidFill>
                  <a:srgbClr val="7FC241"/>
                </a:solidFill>
              </a:rPr>
              <a:t>βελτίωση της παρεχόμενης ιατρικής φροντίδας </a:t>
            </a:r>
            <a:r>
              <a:rPr lang="el-GR" sz="2000" dirty="0"/>
              <a:t>και στην εν γένει αποδοτικότερη παροχή υπηρεσιών υγείας</a:t>
            </a:r>
          </a:p>
          <a:p>
            <a:endParaRPr lang="el-GR" sz="2000" dirty="0"/>
          </a:p>
          <a:p>
            <a:r>
              <a:rPr lang="el-GR" sz="2000" dirty="0"/>
              <a:t>Επιτρέπουν την </a:t>
            </a:r>
            <a:r>
              <a:rPr lang="el-GR" sz="2000" b="1" dirty="0">
                <a:solidFill>
                  <a:srgbClr val="7FC241"/>
                </a:solidFill>
              </a:rPr>
              <a:t>πρόσβαση των ασθενών </a:t>
            </a:r>
            <a:r>
              <a:rPr lang="el-GR" sz="2000" dirty="0"/>
              <a:t>σε καινοτόμες θεραπείες, οι οποίες δεν είναι ακόμη διαθέσιμες στο κοινό</a:t>
            </a:r>
          </a:p>
          <a:p>
            <a:pPr marL="0" indent="0">
              <a:buNone/>
            </a:pPr>
            <a:endParaRPr lang="el-GR" sz="2000" dirty="0"/>
          </a:p>
          <a:p>
            <a:r>
              <a:rPr lang="el-GR" sz="2000" dirty="0"/>
              <a:t>Παράσχουν </a:t>
            </a:r>
            <a:r>
              <a:rPr lang="el-GR" sz="2000" b="1" dirty="0">
                <a:solidFill>
                  <a:srgbClr val="7FC241"/>
                </a:solidFill>
              </a:rPr>
              <a:t>σύγχρονη τεχνογνωσία </a:t>
            </a:r>
            <a:r>
              <a:rPr lang="el-GR" sz="2000" dirty="0"/>
              <a:t>στους ιατρούς για την καλύτερη διάγνωση, παρακολούθηση και θεραπεία των ασθενών τους</a:t>
            </a:r>
          </a:p>
          <a:p>
            <a:endParaRPr lang="el-GR" sz="2000" dirty="0"/>
          </a:p>
          <a:p>
            <a:r>
              <a:rPr lang="el-GR" sz="2000" dirty="0"/>
              <a:t>Φέρουν </a:t>
            </a:r>
            <a:r>
              <a:rPr lang="el-GR" sz="2000" b="1" dirty="0">
                <a:solidFill>
                  <a:srgbClr val="7FC241"/>
                </a:solidFill>
              </a:rPr>
              <a:t>πολλαπλή προστιθέμενη αξία </a:t>
            </a:r>
            <a:r>
              <a:rPr lang="el-GR" sz="2000" dirty="0"/>
              <a:t>αναφορικά με την έρευνα &amp; ανάπτυξη, αλλά και τη διαμόρφωση του ανθρώπινου κεφαλαίου </a:t>
            </a:r>
          </a:p>
          <a:p>
            <a:pPr marL="0" indent="0">
              <a:buNone/>
            </a:pPr>
            <a:endParaRPr lang="el-GR" sz="2000" dirty="0"/>
          </a:p>
          <a:p>
            <a:r>
              <a:rPr lang="el-GR" sz="2000" dirty="0"/>
              <a:t>Συμβάλλουν στην </a:t>
            </a:r>
            <a:r>
              <a:rPr lang="el-GR" sz="2000" b="1" dirty="0">
                <a:solidFill>
                  <a:srgbClr val="7FC241"/>
                </a:solidFill>
              </a:rPr>
              <a:t>οικονομική ελάφρυνση </a:t>
            </a:r>
            <a:r>
              <a:rPr lang="el-GR" sz="2000" dirty="0"/>
              <a:t>του ασθενούς και του ασφαλιστικού συστήματος, αποτελώντας </a:t>
            </a:r>
            <a:r>
              <a:rPr lang="el-GR" sz="2000" b="1" dirty="0">
                <a:solidFill>
                  <a:srgbClr val="7FC241"/>
                </a:solidFill>
              </a:rPr>
              <a:t>επενδυτικό πύλώνα </a:t>
            </a:r>
            <a:r>
              <a:rPr lang="el-GR" sz="2000" dirty="0"/>
              <a:t>για την οικονομίας μίας χώρας</a:t>
            </a:r>
            <a:endParaRPr lang="en-US" sz="2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05FD252-B03F-4505-BB81-7C2D71C3FD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3" b="22783"/>
          <a:stretch/>
        </p:blipFill>
        <p:spPr>
          <a:xfrm>
            <a:off x="-4808" y="-3148"/>
            <a:ext cx="9148808" cy="828288"/>
          </a:xfrm>
          <a:prstGeom prst="rect">
            <a:avLst/>
          </a:prstGeom>
        </p:spPr>
      </p:pic>
      <p:sp>
        <p:nvSpPr>
          <p:cNvPr id="24" name="Title 12">
            <a:extLst>
              <a:ext uri="{FF2B5EF4-FFF2-40B4-BE49-F238E27FC236}">
                <a16:creationId xmlns:a16="http://schemas.microsoft.com/office/drawing/2014/main" xmlns="" id="{BDA3E142-00B2-4EFA-A80E-B61F3528F5CE}"/>
              </a:ext>
            </a:extLst>
          </p:cNvPr>
          <p:cNvSpPr txBox="1">
            <a:spLocks/>
          </p:cNvSpPr>
          <p:nvPr/>
        </p:nvSpPr>
        <p:spPr>
          <a:xfrm>
            <a:off x="395536" y="875788"/>
            <a:ext cx="8291264" cy="589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sz="2800" b="1" dirty="0"/>
              <a:t>Η σημασία των κλινικών μελετών</a:t>
            </a:r>
            <a:endParaRPr lang="en-US" sz="2800" b="1" dirty="0"/>
          </a:p>
        </p:txBody>
      </p:sp>
      <p:sp>
        <p:nvSpPr>
          <p:cNvPr id="26" name="Footer Placeholder 10">
            <a:extLst>
              <a:ext uri="{FF2B5EF4-FFF2-40B4-BE49-F238E27FC236}">
                <a16:creationId xmlns:a16="http://schemas.microsoft.com/office/drawing/2014/main" xmlns="" id="{35C1A33A-99BC-4131-8862-5072F64734E3}"/>
              </a:ext>
            </a:extLst>
          </p:cNvPr>
          <p:cNvSpPr txBox="1">
            <a:spLocks/>
          </p:cNvSpPr>
          <p:nvPr/>
        </p:nvSpPr>
        <p:spPr>
          <a:xfrm>
            <a:off x="323528" y="6295515"/>
            <a:ext cx="4536504" cy="3018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l-G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Sources: ACMR.org</a:t>
            </a:r>
            <a:r>
              <a:rPr lang="el-GR" dirty="0"/>
              <a:t>, </a:t>
            </a:r>
            <a:r>
              <a:rPr lang="en-US" dirty="0"/>
              <a:t>PhRMA.org  </a:t>
            </a:r>
            <a:endParaRPr lang="el-GR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0E7CE5-4568-4060-B2AD-0D2D45525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4" y="2362202"/>
            <a:ext cx="409632" cy="5430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A314A99-02C4-417F-A53D-FAE41B92A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4" y="1545774"/>
            <a:ext cx="409632" cy="5430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B789CA4-0979-4CB7-B539-68DF3DBEB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4" y="3167749"/>
            <a:ext cx="409632" cy="5430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F6B5F75-3ABA-47DF-8A54-9A03A4D93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4" y="3962401"/>
            <a:ext cx="409632" cy="5430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2EAC34C-ACF6-473F-AE83-76A1DC67B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4" y="4778827"/>
            <a:ext cx="409632" cy="5430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CA2CE67-34FE-43A1-959B-311C8E374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4" y="5595257"/>
            <a:ext cx="409632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77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1E070D4-B181-4B54-A27E-8E3043DC38B8}"/>
              </a:ext>
            </a:extLst>
          </p:cNvPr>
          <p:cNvSpPr/>
          <p:nvPr/>
        </p:nvSpPr>
        <p:spPr>
          <a:xfrm>
            <a:off x="0" y="0"/>
            <a:ext cx="9144000" cy="8282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D896C433-5833-42A3-A4C6-88AE2C407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92500" lnSpcReduction="20000"/>
          </a:bodyPr>
          <a:lstStyle/>
          <a:p>
            <a:r>
              <a:rPr lang="el-GR" sz="2000" b="1" dirty="0">
                <a:solidFill>
                  <a:srgbClr val="00B5AE"/>
                </a:solidFill>
              </a:rPr>
              <a:t>Συνεργασία</a:t>
            </a:r>
            <a:r>
              <a:rPr lang="el-GR" sz="2000" dirty="0"/>
              <a:t> μεταξύ ιατρών, ασθενών, νοσοκομείων/ δομών υγείας</a:t>
            </a:r>
            <a:r>
              <a:rPr lang="en-US" sz="2000" dirty="0"/>
              <a:t>, </a:t>
            </a:r>
            <a:r>
              <a:rPr lang="el-GR" sz="2000" dirty="0"/>
              <a:t>φαρμακευτικού κλάδου και κανονιστικών θεσμών</a:t>
            </a:r>
          </a:p>
          <a:p>
            <a:endParaRPr lang="el-GR" sz="2000" dirty="0"/>
          </a:p>
          <a:p>
            <a:r>
              <a:rPr lang="el-GR" sz="2000" b="1" dirty="0">
                <a:solidFill>
                  <a:srgbClr val="00B5AE"/>
                </a:solidFill>
              </a:rPr>
              <a:t>Εξασφάλιση </a:t>
            </a:r>
            <a:r>
              <a:rPr lang="el-GR" sz="2000" dirty="0"/>
              <a:t>επαρκούς - και ορθά εκπαιδευμένου – </a:t>
            </a:r>
            <a:r>
              <a:rPr lang="el-GR" sz="2000" b="1" dirty="0">
                <a:solidFill>
                  <a:srgbClr val="00B5AE"/>
                </a:solidFill>
              </a:rPr>
              <a:t>προσωπικού, δομών και μέσων</a:t>
            </a:r>
            <a:r>
              <a:rPr lang="el-GR" sz="2000" dirty="0"/>
              <a:t> (φαρμάκων, εργαστηρίων, κλινών)</a:t>
            </a:r>
          </a:p>
          <a:p>
            <a:endParaRPr lang="el-GR" sz="2000" dirty="0"/>
          </a:p>
          <a:p>
            <a:r>
              <a:rPr lang="el-GR" sz="2000" dirty="0"/>
              <a:t>Προσεκτικό σχεδιασμό για τη </a:t>
            </a:r>
            <a:r>
              <a:rPr lang="el-GR" sz="2000" b="1" dirty="0">
                <a:solidFill>
                  <a:srgbClr val="00B5AE"/>
                </a:solidFill>
              </a:rPr>
              <a:t>διασφάλιση της ασφάλειας </a:t>
            </a:r>
            <a:r>
              <a:rPr lang="el-GR" sz="2000" dirty="0"/>
              <a:t>των ασθενών &amp; προσωπικού, αλλά και της </a:t>
            </a:r>
            <a:r>
              <a:rPr lang="el-GR" sz="2000" b="1" dirty="0">
                <a:solidFill>
                  <a:srgbClr val="00B5AE"/>
                </a:solidFill>
              </a:rPr>
              <a:t>αξιοπιστίας των αποτελεσμάτων</a:t>
            </a:r>
            <a:r>
              <a:rPr lang="el-GR" sz="2000" dirty="0"/>
              <a:t>/εγκυρότητας της μελέτης</a:t>
            </a:r>
          </a:p>
          <a:p>
            <a:endParaRPr lang="el-GR" sz="2000" dirty="0"/>
          </a:p>
          <a:p>
            <a:r>
              <a:rPr lang="el-GR" sz="2000" dirty="0"/>
              <a:t>Αυστηρή </a:t>
            </a:r>
            <a:r>
              <a:rPr lang="el-GR" sz="2000" b="1" dirty="0">
                <a:solidFill>
                  <a:srgbClr val="00B5AE"/>
                </a:solidFill>
              </a:rPr>
              <a:t>τήρηση χρονοδιαγραμμάτων </a:t>
            </a:r>
            <a:r>
              <a:rPr lang="el-GR" sz="2000" dirty="0"/>
              <a:t>και συνέχιση συμμετοχής ασθενών</a:t>
            </a:r>
          </a:p>
          <a:p>
            <a:endParaRPr lang="el-GR" sz="2000" dirty="0"/>
          </a:p>
          <a:p>
            <a:r>
              <a:rPr lang="el-GR" sz="2000" b="1" dirty="0">
                <a:solidFill>
                  <a:srgbClr val="00B5AE"/>
                </a:solidFill>
              </a:rPr>
              <a:t>Μεγαλύτερο αριθμό απεικονιστικών ή άλλων εξετάσεων </a:t>
            </a:r>
            <a:r>
              <a:rPr lang="el-GR" sz="2000" dirty="0"/>
              <a:t>και συχνούς εργαστηριακούς ελέγχους</a:t>
            </a:r>
          </a:p>
          <a:p>
            <a:endParaRPr lang="el-GR" sz="2000" dirty="0"/>
          </a:p>
          <a:p>
            <a:r>
              <a:rPr lang="el-GR" sz="2000" b="1" dirty="0">
                <a:solidFill>
                  <a:srgbClr val="00B5AE"/>
                </a:solidFill>
              </a:rPr>
              <a:t>Συχνές επισκέψεις </a:t>
            </a:r>
            <a:r>
              <a:rPr lang="el-GR" sz="2000" dirty="0"/>
              <a:t>των ασθενών στο κέντρο διεξαγωγής της μελέτης</a:t>
            </a:r>
          </a:p>
          <a:p>
            <a:endParaRPr lang="el-GR" sz="2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05FD252-B03F-4505-BB81-7C2D71C3FD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3" b="22783"/>
          <a:stretch/>
        </p:blipFill>
        <p:spPr>
          <a:xfrm>
            <a:off x="-4808" y="-3148"/>
            <a:ext cx="9148808" cy="828288"/>
          </a:xfrm>
          <a:prstGeom prst="rect">
            <a:avLst/>
          </a:prstGeom>
        </p:spPr>
      </p:pic>
      <p:sp>
        <p:nvSpPr>
          <p:cNvPr id="24" name="Title 12">
            <a:extLst>
              <a:ext uri="{FF2B5EF4-FFF2-40B4-BE49-F238E27FC236}">
                <a16:creationId xmlns:a16="http://schemas.microsoft.com/office/drawing/2014/main" xmlns="" id="{BDA3E142-00B2-4EFA-A80E-B61F3528F5CE}"/>
              </a:ext>
            </a:extLst>
          </p:cNvPr>
          <p:cNvSpPr txBox="1">
            <a:spLocks/>
          </p:cNvSpPr>
          <p:nvPr/>
        </p:nvSpPr>
        <p:spPr>
          <a:xfrm>
            <a:off x="395536" y="875788"/>
            <a:ext cx="8291264" cy="589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sz="2800" b="1" dirty="0"/>
              <a:t>Οι κλινικές μελέτες απαιτούν...</a:t>
            </a:r>
            <a:endParaRPr lang="en-US" sz="2800" b="1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xmlns="" id="{ABABC55C-450F-46DE-9373-9345C733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295515"/>
            <a:ext cx="4536504" cy="301837"/>
          </a:xfrm>
        </p:spPr>
        <p:txBody>
          <a:bodyPr/>
          <a:lstStyle/>
          <a:p>
            <a:pPr algn="l"/>
            <a:r>
              <a:rPr lang="en-US" dirty="0"/>
              <a:t>Sources: </a:t>
            </a:r>
            <a:r>
              <a:rPr lang="en-US" dirty="0">
                <a:hlinkClick r:id="rId4"/>
              </a:rPr>
              <a:t>www.ema.europa.eu</a:t>
            </a:r>
            <a:r>
              <a:rPr lang="en-US" dirty="0"/>
              <a:t> , </a:t>
            </a:r>
            <a:r>
              <a:rPr lang="en-US" dirty="0">
                <a:hlinkClick r:id="rId5"/>
              </a:rPr>
              <a:t>Clinical Trials (efpia.eu)</a:t>
            </a:r>
            <a:endParaRPr lang="el-GR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4800A49-0C97-458D-B3C7-6EE95CFA5B96}"/>
              </a:ext>
            </a:extLst>
          </p:cNvPr>
          <p:cNvGrpSpPr/>
          <p:nvPr/>
        </p:nvGrpSpPr>
        <p:grpSpPr>
          <a:xfrm>
            <a:off x="434020" y="1600200"/>
            <a:ext cx="281064" cy="4560253"/>
            <a:chOff x="434020" y="1600200"/>
            <a:chExt cx="281064" cy="456025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A0CA0AE3-B34E-429A-99DA-E7004DF7F9D2}"/>
                </a:ext>
              </a:extLst>
            </p:cNvPr>
            <p:cNvSpPr/>
            <p:nvPr/>
          </p:nvSpPr>
          <p:spPr>
            <a:xfrm>
              <a:off x="500744" y="1600200"/>
              <a:ext cx="154360" cy="4560253"/>
            </a:xfrm>
            <a:prstGeom prst="rect">
              <a:avLst/>
            </a:prstGeom>
            <a:solidFill>
              <a:srgbClr val="00B5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69FFA163-4C94-4271-9B92-3AE3857354B1}"/>
                </a:ext>
              </a:extLst>
            </p:cNvPr>
            <p:cNvSpPr/>
            <p:nvPr/>
          </p:nvSpPr>
          <p:spPr>
            <a:xfrm>
              <a:off x="440764" y="1625419"/>
              <a:ext cx="274320" cy="27432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56E3890-804B-436C-AE11-CED4B32BEC95}"/>
                </a:ext>
              </a:extLst>
            </p:cNvPr>
            <p:cNvSpPr/>
            <p:nvPr/>
          </p:nvSpPr>
          <p:spPr>
            <a:xfrm>
              <a:off x="440764" y="2420888"/>
              <a:ext cx="274320" cy="27432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C516FB0C-4E85-4521-BB8D-28DDB8267B4B}"/>
                </a:ext>
              </a:extLst>
            </p:cNvPr>
            <p:cNvSpPr/>
            <p:nvPr/>
          </p:nvSpPr>
          <p:spPr>
            <a:xfrm>
              <a:off x="440764" y="3229953"/>
              <a:ext cx="274320" cy="27432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4C142A10-C5F0-466B-B254-3A6A3D8AE1D6}"/>
                </a:ext>
              </a:extLst>
            </p:cNvPr>
            <p:cNvSpPr/>
            <p:nvPr/>
          </p:nvSpPr>
          <p:spPr>
            <a:xfrm>
              <a:off x="437392" y="4288287"/>
              <a:ext cx="274320" cy="27432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00485654-3286-40D3-A51F-ADF721BAC9CA}"/>
                </a:ext>
              </a:extLst>
            </p:cNvPr>
            <p:cNvSpPr/>
            <p:nvPr/>
          </p:nvSpPr>
          <p:spPr>
            <a:xfrm>
              <a:off x="434020" y="4832104"/>
              <a:ext cx="274320" cy="27432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97591EDB-B936-4305-842D-64D506EF0078}"/>
                </a:ext>
              </a:extLst>
            </p:cNvPr>
            <p:cNvSpPr/>
            <p:nvPr/>
          </p:nvSpPr>
          <p:spPr>
            <a:xfrm>
              <a:off x="440764" y="5641169"/>
              <a:ext cx="274320" cy="27432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5517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5FD252-B03F-4505-BB81-7C2D71C3F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3" b="22783"/>
          <a:stretch/>
        </p:blipFill>
        <p:spPr>
          <a:xfrm>
            <a:off x="-4808" y="-3148"/>
            <a:ext cx="9148808" cy="828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1052736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800" b="1" dirty="0">
                <a:solidFill>
                  <a:prstClr val="black"/>
                </a:solidFill>
              </a:rPr>
              <a:t>Οι κύριοι λόγοι μη-επίτευξης των στόχων στις κλινικές δοκιμές φάσης ΙΙΙ</a:t>
            </a:r>
          </a:p>
        </p:txBody>
      </p:sp>
      <p:sp>
        <p:nvSpPr>
          <p:cNvPr id="8" name="Rectangle 7"/>
          <p:cNvSpPr/>
          <p:nvPr/>
        </p:nvSpPr>
        <p:spPr>
          <a:xfrm>
            <a:off x="357128" y="2492896"/>
            <a:ext cx="84249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Η δραστικότητα/αποτελεσματικότητα του υπό έρευνα </a:t>
            </a:r>
            <a:r>
              <a:rPr lang="el-GR" dirty="0" smtClean="0"/>
              <a:t>φαρμάκου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 smtClean="0"/>
              <a:t>Ο </a:t>
            </a:r>
            <a:r>
              <a:rPr lang="el-GR" dirty="0"/>
              <a:t>σχεδιασμός της κλινικής </a:t>
            </a:r>
            <a:r>
              <a:rPr lang="el-GR" dirty="0" smtClean="0"/>
              <a:t>δοκιμής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 smtClean="0"/>
              <a:t>Η </a:t>
            </a:r>
            <a:r>
              <a:rPr lang="el-GR" dirty="0"/>
              <a:t>ασφάλεια του υπό έρευνα φαρμάκου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39" y="2132856"/>
            <a:ext cx="17621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13477"/>
            <a:ext cx="1996730" cy="112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744" y="4509120"/>
            <a:ext cx="2015891" cy="204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541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5FD252-B03F-4505-BB81-7C2D71C3F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3" b="22783"/>
          <a:stretch/>
        </p:blipFill>
        <p:spPr>
          <a:xfrm>
            <a:off x="-4808" y="-3148"/>
            <a:ext cx="9148808" cy="8282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1052736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800" b="1" dirty="0">
                <a:solidFill>
                  <a:prstClr val="black"/>
                </a:solidFill>
              </a:rPr>
              <a:t>Τα «συνήθη» προβλήματα στη διεξαγωγή κλινικών δοκιμών φάσης ΙΙΙ</a:t>
            </a:r>
          </a:p>
        </p:txBody>
      </p:sp>
      <p:sp>
        <p:nvSpPr>
          <p:cNvPr id="7" name="Rectangle 6"/>
          <p:cNvSpPr/>
          <p:nvPr/>
        </p:nvSpPr>
        <p:spPr>
          <a:xfrm>
            <a:off x="347526" y="2049801"/>
            <a:ext cx="52325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Διαχείριση των δεδομένων της </a:t>
            </a:r>
            <a:r>
              <a:rPr lang="el-GR" sz="2400" b="1" dirty="0" smtClean="0">
                <a:solidFill>
                  <a:srgbClr val="FF0000"/>
                </a:solidFill>
              </a:rPr>
              <a:t>δοκιμής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dirty="0"/>
          </a:p>
        </p:txBody>
      </p:sp>
      <p:sp>
        <p:nvSpPr>
          <p:cNvPr id="8" name="Rectangle 7"/>
          <p:cNvSpPr/>
          <p:nvPr/>
        </p:nvSpPr>
        <p:spPr>
          <a:xfrm>
            <a:off x="539552" y="2742298"/>
            <a:ext cx="792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l-GR" dirty="0" smtClean="0"/>
              <a:t>Μεγάλος </a:t>
            </a:r>
            <a:r>
              <a:rPr lang="el-GR" dirty="0"/>
              <a:t>αριθμός συμμετεχόντων ερευνητικών κέντρων (sites) και </a:t>
            </a:r>
            <a:r>
              <a:rPr lang="el-GR" dirty="0" smtClean="0"/>
              <a:t>χωρών</a:t>
            </a:r>
            <a:r>
              <a:rPr lang="en-US" dirty="0" smtClean="0"/>
              <a:t> </a:t>
            </a:r>
            <a:r>
              <a:rPr lang="el-GR" i="1" dirty="0" smtClean="0"/>
              <a:t>(</a:t>
            </a:r>
            <a:r>
              <a:rPr lang="el-GR" i="1" dirty="0"/>
              <a:t>τα τελευταία 5 χρόνια έχει καταγραφεί αύξηση 58% στον αριθμό των συμμετεχόντων ερευνητικών κέντρων/δοκιμή και διπλασιασμός των συμμετεχόντων χωρών/δοκιμή</a:t>
            </a:r>
            <a:r>
              <a:rPr lang="el-GR" i="1" dirty="0" smtClean="0"/>
              <a:t>)</a:t>
            </a:r>
            <a:endParaRPr lang="en-US" i="1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l-GR" i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l-GR" dirty="0" smtClean="0"/>
              <a:t>Αύξηση </a:t>
            </a:r>
            <a:r>
              <a:rPr lang="el-GR" dirty="0"/>
              <a:t>του αριθμού των καταληκτικών σημείων (endpoints) που συλλέγονται ανά δοκιμή </a:t>
            </a:r>
            <a:r>
              <a:rPr lang="el-GR" i="1" dirty="0"/>
              <a:t>(αύξηση 71% από το 2002 έως το 2012</a:t>
            </a:r>
            <a:r>
              <a:rPr lang="el-GR" i="1" dirty="0" smtClean="0"/>
              <a:t>)</a:t>
            </a:r>
            <a:endParaRPr lang="en-US" i="1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l-GR" i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l-GR" dirty="0" smtClean="0"/>
              <a:t>Μεγάλος </a:t>
            </a:r>
            <a:r>
              <a:rPr lang="el-GR" dirty="0"/>
              <a:t>αριθμός συμμετεχόντων ασθενών στις κλινικές δοκιμές φάσης ΙΙΙ</a:t>
            </a:r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/>
          </a:p>
          <a:p>
            <a:pPr algn="just"/>
            <a:r>
              <a:rPr lang="en-US" i="1" dirty="0" smtClean="0"/>
              <a:t>Source</a:t>
            </a:r>
            <a:r>
              <a:rPr lang="en-US" i="1" dirty="0"/>
              <a:t>: “EDC and </a:t>
            </a:r>
            <a:r>
              <a:rPr lang="en-US" i="1" dirty="0" err="1"/>
              <a:t>eCOA</a:t>
            </a:r>
            <a:r>
              <a:rPr lang="en-US" i="1" dirty="0"/>
              <a:t>/</a:t>
            </a:r>
            <a:r>
              <a:rPr lang="en-US" i="1" dirty="0" err="1"/>
              <a:t>ePRO</a:t>
            </a:r>
            <a:r>
              <a:rPr lang="en-US" i="1" dirty="0"/>
              <a:t> Market </a:t>
            </a:r>
            <a:r>
              <a:rPr lang="en-US" i="1" dirty="0" smtClean="0"/>
              <a:t>Dynamics and </a:t>
            </a:r>
            <a:r>
              <a:rPr lang="en-US" i="1" dirty="0"/>
              <a:t>Service Provider Performance”, ISR, 2015</a:t>
            </a:r>
            <a:endParaRPr lang="el-GR" i="1" dirty="0"/>
          </a:p>
        </p:txBody>
      </p:sp>
    </p:spTree>
    <p:extLst>
      <p:ext uri="{BB962C8B-B14F-4D97-AF65-F5344CB8AC3E}">
        <p14:creationId xmlns:p14="http://schemas.microsoft.com/office/powerpoint/2010/main" val="262856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5FD252-B03F-4505-BB81-7C2D71C3F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3" b="22783"/>
          <a:stretch/>
        </p:blipFill>
        <p:spPr>
          <a:xfrm>
            <a:off x="-4808" y="-3148"/>
            <a:ext cx="9148808" cy="8282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1052736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800" b="1" dirty="0">
                <a:solidFill>
                  <a:prstClr val="black"/>
                </a:solidFill>
              </a:rPr>
              <a:t>Τα «συνήθη» προβλήματα στη διεξαγωγή κλινικών δοκιμών φάσης ΙΙΙ</a:t>
            </a:r>
          </a:p>
        </p:txBody>
      </p:sp>
      <p:sp>
        <p:nvSpPr>
          <p:cNvPr id="7" name="Rectangle 6"/>
          <p:cNvSpPr/>
          <p:nvPr/>
        </p:nvSpPr>
        <p:spPr>
          <a:xfrm>
            <a:off x="347526" y="2049801"/>
            <a:ext cx="811290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Μειωμένη απόδοση (low performance) στην επίτευξη των ποσοτικών στόχων της δοκιμής </a:t>
            </a:r>
            <a:r>
              <a:rPr lang="el-GR" sz="1600" b="1" i="1" dirty="0">
                <a:solidFill>
                  <a:srgbClr val="FF0000"/>
                </a:solidFill>
              </a:rPr>
              <a:t>(&lt;10% των δοκιμών ολοκληρώνονται στον προβλεπόμενο χρόνο και σχεδόν 50% των ερευνητικών κέντρων δεν εντάσσουν τον προβλεπόμενο αριθμό ασθενών)</a:t>
            </a:r>
            <a:endParaRPr lang="el-GR" b="1" i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sz="1400" dirty="0"/>
          </a:p>
        </p:txBody>
      </p:sp>
      <p:sp>
        <p:nvSpPr>
          <p:cNvPr id="8" name="Rectangle 7"/>
          <p:cNvSpPr/>
          <p:nvPr/>
        </p:nvSpPr>
        <p:spPr>
          <a:xfrm>
            <a:off x="251520" y="2904614"/>
            <a:ext cx="860444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 smtClean="0"/>
              <a:t>Εισαγωγή </a:t>
            </a:r>
            <a:r>
              <a:rPr lang="el-GR" b="1" dirty="0"/>
              <a:t>ασθενών στη δοκιμή (enrolment</a:t>
            </a:r>
            <a:r>
              <a:rPr lang="el-GR" b="1" dirty="0" smtClean="0"/>
              <a:t>)</a:t>
            </a:r>
            <a:endParaRPr lang="el-GR" b="1" dirty="0"/>
          </a:p>
          <a:p>
            <a:r>
              <a:rPr lang="en-US" dirty="0" smtClean="0"/>
              <a:t>      - </a:t>
            </a:r>
            <a:r>
              <a:rPr lang="el-GR" dirty="0" smtClean="0"/>
              <a:t>Διαδικασία </a:t>
            </a:r>
            <a:r>
              <a:rPr lang="el-GR" dirty="0"/>
              <a:t>ενημέρωσης &amp; έγγραφης συγκατάθεσης ασθενούς </a:t>
            </a:r>
            <a:r>
              <a:rPr lang="en-US" dirty="0" smtClean="0"/>
              <a:t> </a:t>
            </a:r>
            <a:r>
              <a:rPr lang="el-GR" dirty="0" smtClean="0"/>
              <a:t>(</a:t>
            </a:r>
            <a:r>
              <a:rPr lang="el-GR" dirty="0"/>
              <a:t>Informed consent</a:t>
            </a:r>
            <a:r>
              <a:rPr lang="el-GR" dirty="0" smtClean="0"/>
              <a:t>)</a:t>
            </a:r>
            <a:endParaRPr lang="en-US" dirty="0"/>
          </a:p>
          <a:p>
            <a:r>
              <a:rPr lang="en-US" dirty="0" smtClean="0"/>
              <a:t>       -</a:t>
            </a:r>
            <a:r>
              <a:rPr lang="el-GR" dirty="0" smtClean="0"/>
              <a:t>Ελλιπής </a:t>
            </a:r>
            <a:r>
              <a:rPr lang="el-GR" dirty="0"/>
              <a:t>κατανόηση του σχεδιασμού της δοκιμής από τον </a:t>
            </a:r>
            <a:r>
              <a:rPr lang="el-GR" dirty="0" smtClean="0"/>
              <a:t>ερευνητή</a:t>
            </a:r>
            <a:endParaRPr lang="en-US" dirty="0" smtClean="0"/>
          </a:p>
          <a:p>
            <a:endParaRPr lang="el-G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 smtClean="0"/>
              <a:t>Αποχώρηση </a:t>
            </a:r>
            <a:r>
              <a:rPr lang="el-GR" b="1" dirty="0"/>
              <a:t>των συμμετεχόντων ασθενών από τη δοκιμή</a:t>
            </a:r>
            <a:r>
              <a:rPr lang="el-GR" dirty="0"/>
              <a:t> </a:t>
            </a:r>
            <a:r>
              <a:rPr lang="el-GR" sz="1600" i="1" dirty="0"/>
              <a:t>(18-30% των ασθενών σε μια κλινική δοκιμή θα αποχωρήσουν κατά τη διάρκεια</a:t>
            </a:r>
            <a:r>
              <a:rPr lang="el-GR" sz="1600" i="1" dirty="0" smtClean="0"/>
              <a:t>)</a:t>
            </a:r>
            <a:endParaRPr lang="el-GR" i="1" dirty="0"/>
          </a:p>
          <a:p>
            <a:r>
              <a:rPr lang="en-US" dirty="0" smtClean="0"/>
              <a:t>      -</a:t>
            </a:r>
            <a:r>
              <a:rPr lang="el-GR" dirty="0" smtClean="0"/>
              <a:t>Διαδικασία </a:t>
            </a:r>
            <a:r>
              <a:rPr lang="el-GR" dirty="0"/>
              <a:t>ενημέρωσης &amp; έγγραφης συγκατάθεσης ασθενούς (Informed </a:t>
            </a:r>
            <a:r>
              <a:rPr lang="el-GR" dirty="0" smtClean="0"/>
              <a:t>consent</a:t>
            </a:r>
            <a:r>
              <a:rPr lang="en-US" dirty="0" smtClean="0"/>
              <a:t>)</a:t>
            </a:r>
          </a:p>
          <a:p>
            <a:endParaRPr lang="el-G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 smtClean="0"/>
              <a:t>Μη </a:t>
            </a:r>
            <a:r>
              <a:rPr lang="el-GR" b="1" dirty="0"/>
              <a:t>ενασχόληση του κύριου ερευνητή (Primary Investigator) με τη </a:t>
            </a:r>
            <a:r>
              <a:rPr lang="el-GR" b="1" dirty="0" smtClean="0"/>
              <a:t>δοκιμή</a:t>
            </a:r>
            <a:endParaRPr lang="en-US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b="1" dirty="0" smtClean="0"/>
              <a:t>Παραβίαση </a:t>
            </a:r>
            <a:r>
              <a:rPr lang="el-GR" b="1" dirty="0"/>
              <a:t>πρωτοκόλλου (Protocol violations)</a:t>
            </a:r>
          </a:p>
          <a:p>
            <a:r>
              <a:rPr lang="en-US" dirty="0" smtClean="0"/>
              <a:t>      -</a:t>
            </a:r>
            <a:r>
              <a:rPr lang="el-GR" dirty="0" smtClean="0"/>
              <a:t>Ελλιπής </a:t>
            </a:r>
            <a:r>
              <a:rPr lang="el-GR" dirty="0"/>
              <a:t>εκπαίδευση της ερευνητικής ομάδας</a:t>
            </a:r>
            <a:endParaRPr lang="en-US" dirty="0" smtClean="0"/>
          </a:p>
          <a:p>
            <a:endParaRPr lang="en-US" dirty="0"/>
          </a:p>
          <a:p>
            <a:r>
              <a:rPr lang="en-US" sz="1600" i="1" dirty="0" smtClean="0"/>
              <a:t>Source</a:t>
            </a:r>
            <a:r>
              <a:rPr lang="en-US" sz="1600" i="1" dirty="0"/>
              <a:t>: “EDC and </a:t>
            </a:r>
            <a:r>
              <a:rPr lang="en-US" sz="1600" i="1" dirty="0" err="1"/>
              <a:t>eCOA</a:t>
            </a:r>
            <a:r>
              <a:rPr lang="en-US" sz="1600" i="1" dirty="0"/>
              <a:t>/</a:t>
            </a:r>
            <a:r>
              <a:rPr lang="en-US" sz="1600" i="1" dirty="0" err="1"/>
              <a:t>ePRO</a:t>
            </a:r>
            <a:r>
              <a:rPr lang="en-US" sz="1600" i="1" dirty="0"/>
              <a:t> Market </a:t>
            </a:r>
            <a:r>
              <a:rPr lang="en-US" sz="1600" i="1" dirty="0" smtClean="0"/>
              <a:t>Dynamics and </a:t>
            </a:r>
            <a:r>
              <a:rPr lang="en-US" sz="1600" i="1" dirty="0"/>
              <a:t>Service Provider Performance”, ISR, 2015</a:t>
            </a:r>
            <a:endParaRPr lang="el-GR" sz="1600" i="1" dirty="0"/>
          </a:p>
        </p:txBody>
      </p:sp>
    </p:spTree>
    <p:extLst>
      <p:ext uri="{BB962C8B-B14F-4D97-AF65-F5344CB8AC3E}">
        <p14:creationId xmlns:p14="http://schemas.microsoft.com/office/powerpoint/2010/main" val="361117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1E070D4-B181-4B54-A27E-8E3043DC38B8}"/>
              </a:ext>
            </a:extLst>
          </p:cNvPr>
          <p:cNvSpPr/>
          <p:nvPr/>
        </p:nvSpPr>
        <p:spPr>
          <a:xfrm>
            <a:off x="0" y="0"/>
            <a:ext cx="9144000" cy="8282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05FD252-B03F-4505-BB81-7C2D71C3FD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3" b="22783"/>
          <a:stretch/>
        </p:blipFill>
        <p:spPr>
          <a:xfrm>
            <a:off x="-4808" y="-3148"/>
            <a:ext cx="9148808" cy="828288"/>
          </a:xfrm>
          <a:prstGeom prst="rect">
            <a:avLst/>
          </a:prstGeom>
        </p:spPr>
      </p:pic>
      <p:sp>
        <p:nvSpPr>
          <p:cNvPr id="24" name="Title 12">
            <a:extLst>
              <a:ext uri="{FF2B5EF4-FFF2-40B4-BE49-F238E27FC236}">
                <a16:creationId xmlns:a16="http://schemas.microsoft.com/office/drawing/2014/main" xmlns="" id="{BDA3E142-00B2-4EFA-A80E-B61F3528F5CE}"/>
              </a:ext>
            </a:extLst>
          </p:cNvPr>
          <p:cNvSpPr txBox="1">
            <a:spLocks/>
          </p:cNvSpPr>
          <p:nvPr/>
        </p:nvSpPr>
        <p:spPr>
          <a:xfrm>
            <a:off x="395536" y="875788"/>
            <a:ext cx="8291264" cy="589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sz="2800" b="1" dirty="0"/>
              <a:t>Οι κλινικές μελέτες στην ψηφιακή εποχή</a:t>
            </a:r>
            <a:endParaRPr lang="en-US" sz="2800" b="1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xmlns="" id="{ABABC55C-450F-46DE-9373-9345C733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295515"/>
            <a:ext cx="4104456" cy="445853"/>
          </a:xfrm>
        </p:spPr>
        <p:txBody>
          <a:bodyPr/>
          <a:lstStyle/>
          <a:p>
            <a:pPr algn="l"/>
            <a:r>
              <a:rPr lang="en-US" dirty="0"/>
              <a:t>Source: </a:t>
            </a:r>
            <a:r>
              <a:rPr lang="en-US" dirty="0">
                <a:hlinkClick r:id="rId4"/>
              </a:rPr>
              <a:t>Envisioning Digital Clinical Trials | Deloitte US </a:t>
            </a:r>
            <a:r>
              <a:rPr lang="en-US" dirty="0"/>
              <a:t> - Reimagining clinical trials in the age of the digital patient</a:t>
            </a:r>
            <a:endParaRPr lang="el-GR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A65D6B-B42B-497E-873F-D2ED977CA0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145" r="10426" b="174"/>
          <a:stretch/>
        </p:blipFill>
        <p:spPr>
          <a:xfrm>
            <a:off x="5523503" y="2492896"/>
            <a:ext cx="3468941" cy="2167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702A42-8F45-460B-B425-C1A1CD205C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224" y="4797152"/>
            <a:ext cx="1827234" cy="1813124"/>
          </a:xfrm>
          <a:prstGeom prst="rect">
            <a:avLst/>
          </a:prstGeom>
        </p:spPr>
      </p:pic>
      <p:sp>
        <p:nvSpPr>
          <p:cNvPr id="8" name="Content Placeholder 10">
            <a:extLst>
              <a:ext uri="{FF2B5EF4-FFF2-40B4-BE49-F238E27FC236}">
                <a16:creationId xmlns:a16="http://schemas.microsoft.com/office/drawing/2014/main" xmlns="" id="{41AC1550-B9A2-4B78-B992-90C40878FA56}"/>
              </a:ext>
            </a:extLst>
          </p:cNvPr>
          <p:cNvSpPr txBox="1">
            <a:spLocks/>
          </p:cNvSpPr>
          <p:nvPr/>
        </p:nvSpPr>
        <p:spPr>
          <a:xfrm>
            <a:off x="402365" y="1484784"/>
            <a:ext cx="5033732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l-GR" sz="1800" dirty="0"/>
          </a:p>
          <a:p>
            <a:pPr algn="just"/>
            <a:r>
              <a:rPr lang="el-GR" sz="1800" dirty="0"/>
              <a:t>Προκειμένου να υπάρχει μια αδιάκοπτη</a:t>
            </a:r>
            <a:r>
              <a:rPr lang="en-US" sz="1800" dirty="0"/>
              <a:t> </a:t>
            </a:r>
            <a:r>
              <a:rPr lang="el-GR" sz="1800" dirty="0"/>
              <a:t>συμμετοχή ασθενών στις κλινικές μελέτες, πρέπει να επικεντρωθούμε</a:t>
            </a:r>
            <a:r>
              <a:rPr lang="en-US" sz="1800" dirty="0"/>
              <a:t>: </a:t>
            </a:r>
            <a:endParaRPr lang="el-GR" sz="1800" dirty="0"/>
          </a:p>
          <a:p>
            <a:pPr lvl="1" algn="just"/>
            <a:r>
              <a:rPr lang="el-GR" sz="1800" dirty="0"/>
              <a:t>στην ανάδειξη της έννοιας του </a:t>
            </a:r>
            <a:r>
              <a:rPr lang="el-GR" sz="1800" b="1" dirty="0"/>
              <a:t>«ψηφιακού ασθενή»</a:t>
            </a:r>
          </a:p>
          <a:p>
            <a:pPr lvl="1" algn="just"/>
            <a:r>
              <a:rPr lang="el-GR" sz="1800" dirty="0"/>
              <a:t>στο </a:t>
            </a:r>
            <a:r>
              <a:rPr lang="en-US" sz="1800" b="1" dirty="0"/>
              <a:t>paradigm shift </a:t>
            </a:r>
            <a:r>
              <a:rPr lang="el-GR" sz="1800" dirty="0"/>
              <a:t>αναφορικά με τον ηλεκτρονικό φάκελο ασθενούς και την </a:t>
            </a:r>
            <a:r>
              <a:rPr lang="el-GR" sz="1800" b="1" dirty="0"/>
              <a:t>αξιοποίηση δεδομένων ασθενών</a:t>
            </a:r>
          </a:p>
          <a:p>
            <a:pPr lvl="1" algn="just"/>
            <a:r>
              <a:rPr lang="el-GR" sz="1800" dirty="0"/>
              <a:t>στον οραματισμό των </a:t>
            </a:r>
            <a:r>
              <a:rPr lang="el-GR" sz="1800" b="1" dirty="0"/>
              <a:t>κλινικών μελετών του μέλλοντος </a:t>
            </a:r>
            <a:r>
              <a:rPr lang="el-GR" sz="1800" dirty="0"/>
              <a:t>(πώς οι ψηφιακές τεχνολογίες θα βελτιώσουν την εμπειρία του ασθενή στην κλινική δοκιμή/ ποιές διαδικασίες, οικοσυστήματα, συνεργασίες θα χρειαστούν για τον σκοπό αυτό)</a:t>
            </a:r>
          </a:p>
        </p:txBody>
      </p:sp>
    </p:spTree>
    <p:extLst>
      <p:ext uri="{BB962C8B-B14F-4D97-AF65-F5344CB8AC3E}">
        <p14:creationId xmlns:p14="http://schemas.microsoft.com/office/powerpoint/2010/main" val="372215314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sisl xmlns:xsd="http://www.w3.org/2001/XMLSchema" xmlns:xsi="http://www.w3.org/2001/XMLSchema-instance" xmlns="http://www.boldonjames.com/2008/01/sie/internal/label" sislVersion="0" policy="a10f9ac0-5937-4b4f-b459-96aedd9ed2c5" origin="userSelected">
  <element uid="9920fcc9-9f43-4d43-9e3e-b98a219cfd55" value=""/>
</sisl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FF9E8C957BC64A9EB1A5143B5A70CF" ma:contentTypeVersion="13" ma:contentTypeDescription="Create a new document." ma:contentTypeScope="" ma:versionID="4a59f889491669e0d6dd04d3d55b58f5">
  <xsd:schema xmlns:xsd="http://www.w3.org/2001/XMLSchema" xmlns:xs="http://www.w3.org/2001/XMLSchema" xmlns:p="http://schemas.microsoft.com/office/2006/metadata/properties" xmlns:ns3="83bea86e-bf10-452b-b27e-cb7e982609a7" xmlns:ns4="68c3e651-4bcc-4133-846f-3cab7556249e" targetNamespace="http://schemas.microsoft.com/office/2006/metadata/properties" ma:root="true" ma:fieldsID="75cf23f018bc96f05f266741857adf54" ns3:_="" ns4:_="">
    <xsd:import namespace="83bea86e-bf10-452b-b27e-cb7e982609a7"/>
    <xsd:import namespace="68c3e651-4bcc-4133-846f-3cab7556249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bea86e-bf10-452b-b27e-cb7e982609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c3e651-4bcc-4133-846f-3cab7556249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19AD80-ED8B-460A-BA0D-83847E4FEF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7C1904-A064-456D-B478-93128914D351}">
  <ds:schemaRefs>
    <ds:schemaRef ds:uri="http://schemas.microsoft.com/office/2006/documentManagement/types"/>
    <ds:schemaRef ds:uri="http://www.w3.org/XML/1998/namespace"/>
    <ds:schemaRef ds:uri="68c3e651-4bcc-4133-846f-3cab7556249e"/>
    <ds:schemaRef ds:uri="83bea86e-bf10-452b-b27e-cb7e982609a7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9F5B9EC-C223-4373-80FA-308406641BCA}">
  <ds:schemaRefs>
    <ds:schemaRef ds:uri="http://www.w3.org/2001/XMLSchema"/>
    <ds:schemaRef ds:uri="http://www.boldonjames.com/2008/01/sie/internal/label"/>
  </ds:schemaRefs>
</ds:datastoreItem>
</file>

<file path=customXml/itemProps4.xml><?xml version="1.0" encoding="utf-8"?>
<ds:datastoreItem xmlns:ds="http://schemas.openxmlformats.org/officeDocument/2006/customXml" ds:itemID="{2FB84289-A4C7-4B85-8840-9B2671A499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bea86e-bf10-452b-b27e-cb7e982609a7"/>
    <ds:schemaRef ds:uri="68c3e651-4bcc-4133-846f-3cab755624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783</TotalTime>
  <Words>1474</Words>
  <Application>Microsoft Office PowerPoint</Application>
  <PresentationFormat>On-screen Show (4:3)</PresentationFormat>
  <Paragraphs>188</Paragraphs>
  <Slides>20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Θέμα του Office</vt:lpstr>
      <vt:lpstr>PowerPoint Presentation</vt:lpstr>
      <vt:lpstr>Εισαγωγικά στοιχεία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Η ανάγκη για περισσότερες κλινικές μελέτες στην Ελλάδα </vt:lpstr>
      <vt:lpstr># κλινικών δοκιμών, ολοκληρωμένων και εν εξελίξει, ανά Ευρωπαϊκή χώρα (2000 έως σήμερα)</vt:lpstr>
      <vt:lpstr>Ετήσια επένδυση σε κλινική έρευνα ανά Ευρωπαϊκή χώρα…</vt:lpstr>
      <vt:lpstr>Αυξανόμενος # εγκρίσεων νέων κλινικών δοκιμών στην Ελλάδα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M. Ourailidou</dc:creator>
  <cp:lastModifiedBy>Dimitrios Filippou</cp:lastModifiedBy>
  <cp:revision>45</cp:revision>
  <dcterms:created xsi:type="dcterms:W3CDTF">2021-03-07T13:49:51Z</dcterms:created>
  <dcterms:modified xsi:type="dcterms:W3CDTF">2021-06-25T18:01:11Z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85e0af5c-346a-4600-a62b-4c74e114bb30</vt:lpwstr>
  </property>
  <property fmtid="{D5CDD505-2E9C-101B-9397-08002B2CF9AE}" pid="3" name="bjDocumentLabelXML">
    <vt:lpwstr>&lt;?xml version="1.0" encoding="us-ascii"?&gt;&lt;sisl xmlns:xsd="http://www.w3.org/2001/XMLSchema" xmlns:xsi="http://www.w3.org/2001/XMLSchema-instance" sislVersion="0" policy="a10f9ac0-5937-4b4f-b459-96aedd9ed2c5" origin="userSelected" xmlns="http://www.boldonj</vt:lpwstr>
  </property>
  <property fmtid="{D5CDD505-2E9C-101B-9397-08002B2CF9AE}" pid="4" name="bjDocumentLabelXML-0">
    <vt:lpwstr>ames.com/2008/01/sie/internal/label"&gt;&lt;element uid="9920fcc9-9f43-4d43-9e3e-b98a219cfd55" value="" /&gt;&lt;/sisl&gt;</vt:lpwstr>
  </property>
  <property fmtid="{D5CDD505-2E9C-101B-9397-08002B2CF9AE}" pid="5" name="bjDocumentSecurityLabel">
    <vt:lpwstr>Not Classified</vt:lpwstr>
  </property>
  <property fmtid="{D5CDD505-2E9C-101B-9397-08002B2CF9AE}" pid="6" name="bjSaver">
    <vt:lpwstr>U2HMtxv9lZ0SSDC1+ue5VTqipGbkJHt0</vt:lpwstr>
  </property>
  <property fmtid="{D5CDD505-2E9C-101B-9397-08002B2CF9AE}" pid="7" name="_AdHocReviewCycleID">
    <vt:i4>-1077676103</vt:i4>
  </property>
  <property fmtid="{D5CDD505-2E9C-101B-9397-08002B2CF9AE}" pid="8" name="_NewReviewCycle">
    <vt:lpwstr/>
  </property>
  <property fmtid="{D5CDD505-2E9C-101B-9397-08002B2CF9AE}" pid="9" name="_EmailSubject">
    <vt:lpwstr>Ομιλία</vt:lpwstr>
  </property>
  <property fmtid="{D5CDD505-2E9C-101B-9397-08002B2CF9AE}" pid="10" name="_AuthorEmail">
    <vt:lpwstr>antonis.karokis@merck.com</vt:lpwstr>
  </property>
  <property fmtid="{D5CDD505-2E9C-101B-9397-08002B2CF9AE}" pid="11" name="_AuthorEmailDisplayName">
    <vt:lpwstr>Karokis, Antonis</vt:lpwstr>
  </property>
  <property fmtid="{D5CDD505-2E9C-101B-9397-08002B2CF9AE}" pid="12" name="_PreviousAdHocReviewCycleID">
    <vt:i4>2031015121</vt:i4>
  </property>
</Properties>
</file>