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63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10088A-DDAB-4FDF-ABC2-4ECB91A42CE5}" type="datetimeFigureOut">
              <a:rPr lang="el-GR" smtClean="0"/>
              <a:t>18/1/2018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8D4D2D-40F9-4634-A5E3-5AA8E33E606D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>Τα </a:t>
            </a:r>
            <a:r>
              <a:rPr lang="el-G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>δεδομ</a:t>
            </a:r>
            <a:r>
              <a:rPr lang="el-GR" sz="2400" b="1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>έ</a:t>
            </a:r>
            <a:r>
              <a:rPr lang="el-G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>να υγείας ως ευαίσθητα </a:t>
            </a:r>
            <a:r>
              <a:rPr lang="el-G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>προσωπικά </a:t>
            </a:r>
            <a:r>
              <a:rPr lang="el-G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>δεδομένα</a:t>
            </a:r>
            <a:r>
              <a:rPr lang="el-G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  <a:t/>
            </a:r>
            <a:br>
              <a:rPr lang="el-G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aramond" pitchFamily="18" charset="0"/>
              </a:rPr>
            </a:br>
            <a:r>
              <a:rPr lang="el-GR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Garamond" pitchFamily="18" charset="0"/>
                <a:ea typeface="+mn-ea"/>
                <a:cs typeface="+mn-cs"/>
              </a:rPr>
              <a:t>Υπάρχει καθήκον κοινοποίησης;</a:t>
            </a:r>
            <a:endParaRPr lang="el-GR" sz="2400" b="1" dirty="0" smtClean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accent5"/>
                </a:solidFill>
                <a:latin typeface="Garamond" pitchFamily="18" charset="0"/>
              </a:rPr>
              <a:t>Ευάγγελος Δ. Πρωτοπαπαδάκης</a:t>
            </a:r>
            <a:endParaRPr lang="el-GR" sz="2800" dirty="0">
              <a:solidFill>
                <a:schemeClr val="accent5"/>
              </a:solidFill>
              <a:latin typeface="Garamond" pitchFamily="18" charset="0"/>
            </a:endParaRPr>
          </a:p>
        </p:txBody>
      </p:sp>
      <p:pic>
        <p:nvPicPr>
          <p:cNvPr id="5" name="4 - Εικόνα" descr="Logo Εργαστηρίου Ελληνικά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2700" y="5905500"/>
            <a:ext cx="27813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Προσωπικά Δεδομένα</a:t>
            </a:r>
            <a:endParaRPr lang="el-G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sz="2200" dirty="0" smtClean="0">
                <a:solidFill>
                  <a:schemeClr val="accent5"/>
                </a:solidFill>
              </a:rPr>
              <a:t>«κάθε πληροφορία που αναφέρεται σε φυσικό πρόσωπο του οποίου η ταυτότητα είναι γνωστή ή μπορεί να εξακριβωθεί […] ως πρόσωπο του οποίου η ταυτότητα μπορεί να εξακριβωθεί λογίζεται το πρόσωπο εκείνο που μπορεί να προσδιοριστεί, άμεσα ή έμμεσα, ιδίως βάσει αριθμού ταυτότητας ή βάσει ενός ή περισσότερων συγκεκριμένων στοιχείων που χαρακτηρίζουν την υπόστασή του από φυσική, βιολογική, ψυχολογική, οικονομική, πολιτιστική ή κοινωνική άποψη». </a:t>
            </a:r>
          </a:p>
          <a:p>
            <a:pPr algn="just"/>
            <a:endParaRPr lang="el-GR" sz="2200" dirty="0" smtClean="0">
              <a:solidFill>
                <a:schemeClr val="accent5"/>
              </a:solidFill>
            </a:endParaRPr>
          </a:p>
          <a:p>
            <a:pPr algn="just"/>
            <a:r>
              <a:rPr lang="el-GR" sz="2200" dirty="0" smtClean="0">
                <a:solidFill>
                  <a:schemeClr val="accent5"/>
                </a:solidFill>
              </a:rPr>
              <a:t>«…κάθε πληροφορία που σχετίζεται με ένα </a:t>
            </a:r>
            <a:r>
              <a:rPr lang="el-GR" sz="2200" dirty="0" err="1" smtClean="0">
                <a:solidFill>
                  <a:schemeClr val="accent5"/>
                </a:solidFill>
              </a:rPr>
              <a:t>ταυτοποιημένο</a:t>
            </a:r>
            <a:r>
              <a:rPr lang="el-GR" sz="2200" dirty="0" smtClean="0">
                <a:solidFill>
                  <a:schemeClr val="accent5"/>
                </a:solidFill>
              </a:rPr>
              <a:t> ή </a:t>
            </a:r>
            <a:r>
              <a:rPr lang="el-GR" sz="2200" dirty="0" err="1" smtClean="0">
                <a:solidFill>
                  <a:schemeClr val="accent5"/>
                </a:solidFill>
              </a:rPr>
              <a:t>ταυτοποιήσιμο</a:t>
            </a:r>
            <a:r>
              <a:rPr lang="el-GR" sz="2200" dirty="0" smtClean="0">
                <a:solidFill>
                  <a:schemeClr val="accent5"/>
                </a:solidFill>
              </a:rPr>
              <a:t> άτομο».</a:t>
            </a:r>
            <a:endParaRPr lang="el-GR" sz="2200" dirty="0">
              <a:solidFill>
                <a:schemeClr val="accent5"/>
              </a:solidFill>
            </a:endParaRPr>
          </a:p>
        </p:txBody>
      </p:sp>
      <p:pic>
        <p:nvPicPr>
          <p:cNvPr id="4" name="3 - Εικόνα" descr="Logo Εργαστηρίου Ελληνικά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2700" y="5905500"/>
            <a:ext cx="27813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57126" y="2088901"/>
            <a:ext cx="878687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000" dirty="0">
                <a:solidFill>
                  <a:schemeClr val="accent5"/>
                </a:solidFill>
              </a:rPr>
              <a:t>[</a:t>
            </a:r>
            <a:r>
              <a:rPr lang="en-US" sz="3000" dirty="0" err="1">
                <a:solidFill>
                  <a:schemeClr val="accent5"/>
                </a:solidFill>
              </a:rPr>
              <a:t>i</a:t>
            </a:r>
            <a:r>
              <a:rPr lang="el-GR" sz="3000" dirty="0">
                <a:solidFill>
                  <a:schemeClr val="accent5"/>
                </a:solidFill>
              </a:rPr>
              <a:t>] </a:t>
            </a:r>
            <a:r>
              <a:rPr lang="el-GR" sz="3000" dirty="0" smtClean="0">
                <a:solidFill>
                  <a:schemeClr val="accent5"/>
                </a:solidFill>
              </a:rPr>
              <a:t> </a:t>
            </a:r>
            <a:r>
              <a:rPr lang="el-GR" sz="3000" dirty="0">
                <a:solidFill>
                  <a:schemeClr val="accent5"/>
                </a:solidFill>
              </a:rPr>
              <a:t>ωφελιμότητα </a:t>
            </a:r>
            <a:r>
              <a:rPr lang="el-GR" sz="3000" dirty="0" smtClean="0">
                <a:solidFill>
                  <a:schemeClr val="accent5"/>
                </a:solidFill>
              </a:rPr>
              <a:t>για άτομα και σύνολο </a:t>
            </a:r>
          </a:p>
          <a:p>
            <a:pPr algn="ctr"/>
            <a:endParaRPr lang="el-GR" sz="3000" dirty="0">
              <a:solidFill>
                <a:schemeClr val="accent5"/>
              </a:solidFill>
            </a:endParaRPr>
          </a:p>
          <a:p>
            <a:pPr algn="ctr"/>
            <a:r>
              <a:rPr lang="el-GR" sz="3000" dirty="0" smtClean="0">
                <a:solidFill>
                  <a:schemeClr val="accent5"/>
                </a:solidFill>
              </a:rPr>
              <a:t>[</a:t>
            </a:r>
            <a:r>
              <a:rPr lang="en-US" sz="3000" dirty="0">
                <a:solidFill>
                  <a:schemeClr val="accent5"/>
                </a:solidFill>
              </a:rPr>
              <a:t>ii</a:t>
            </a:r>
            <a:r>
              <a:rPr lang="el-GR" sz="3000" dirty="0">
                <a:solidFill>
                  <a:schemeClr val="accent5"/>
                </a:solidFill>
              </a:rPr>
              <a:t>] </a:t>
            </a:r>
            <a:r>
              <a:rPr lang="el-GR" sz="3000" dirty="0" smtClean="0">
                <a:solidFill>
                  <a:schemeClr val="accent5"/>
                </a:solidFill>
              </a:rPr>
              <a:t>σεβασμός </a:t>
            </a:r>
            <a:r>
              <a:rPr lang="el-GR" sz="3000" dirty="0">
                <a:solidFill>
                  <a:schemeClr val="accent5"/>
                </a:solidFill>
              </a:rPr>
              <a:t>της αξιοπρέπειας </a:t>
            </a:r>
            <a:endParaRPr lang="el-GR" sz="3000" dirty="0" smtClean="0">
              <a:solidFill>
                <a:schemeClr val="accent5"/>
              </a:solidFill>
            </a:endParaRPr>
          </a:p>
          <a:p>
            <a:pPr algn="ctr"/>
            <a:r>
              <a:rPr lang="el-GR" sz="3000" dirty="0" smtClean="0">
                <a:solidFill>
                  <a:schemeClr val="accent5"/>
                </a:solidFill>
              </a:rPr>
              <a:t>ή </a:t>
            </a:r>
            <a:r>
              <a:rPr lang="el-GR" sz="3000" dirty="0">
                <a:solidFill>
                  <a:schemeClr val="accent5"/>
                </a:solidFill>
              </a:rPr>
              <a:t>της εγγενούς αξίας του </a:t>
            </a:r>
            <a:r>
              <a:rPr lang="el-GR" sz="3000" dirty="0" smtClean="0">
                <a:solidFill>
                  <a:schemeClr val="accent5"/>
                </a:solidFill>
              </a:rPr>
              <a:t>ανθρώπου</a:t>
            </a:r>
          </a:p>
          <a:p>
            <a:endParaRPr lang="el-GR" sz="3200" dirty="0"/>
          </a:p>
        </p:txBody>
      </p:sp>
      <p:pic>
        <p:nvPicPr>
          <p:cNvPr id="3" name="2 - Εικόνα" descr="Logo Εργαστηρίου Ελληνικά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2700" y="5905500"/>
            <a:ext cx="27813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115616" y="2060848"/>
            <a:ext cx="79296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3200" dirty="0">
                <a:solidFill>
                  <a:schemeClr val="accent5"/>
                </a:solidFill>
              </a:rPr>
              <a:t>[α] </a:t>
            </a:r>
            <a:r>
              <a:rPr lang="el-GR" sz="3200" dirty="0" smtClean="0">
                <a:solidFill>
                  <a:schemeClr val="accent5"/>
                </a:solidFill>
              </a:rPr>
              <a:t>διαθέσεις </a:t>
            </a:r>
            <a:r>
              <a:rPr lang="el-GR" sz="3200" dirty="0">
                <a:solidFill>
                  <a:schemeClr val="accent5"/>
                </a:solidFill>
              </a:rPr>
              <a:t>των ηθικών </a:t>
            </a:r>
            <a:r>
              <a:rPr lang="el-GR" sz="3200" dirty="0" smtClean="0">
                <a:solidFill>
                  <a:schemeClr val="accent5"/>
                </a:solidFill>
              </a:rPr>
              <a:t>προσώπων </a:t>
            </a:r>
            <a:endParaRPr lang="el-GR" sz="3200" dirty="0" smtClean="0">
              <a:solidFill>
                <a:schemeClr val="accent5"/>
              </a:solidFill>
            </a:endParaRPr>
          </a:p>
          <a:p>
            <a:pPr algn="just"/>
            <a:endParaRPr lang="el-GR" sz="3200" dirty="0">
              <a:solidFill>
                <a:schemeClr val="accent5"/>
              </a:solidFill>
            </a:endParaRPr>
          </a:p>
          <a:p>
            <a:pPr algn="just"/>
            <a:r>
              <a:rPr lang="el-GR" sz="3200" dirty="0" smtClean="0">
                <a:solidFill>
                  <a:schemeClr val="accent5"/>
                </a:solidFill>
              </a:rPr>
              <a:t>[</a:t>
            </a:r>
            <a:r>
              <a:rPr lang="el-GR" sz="3200" dirty="0">
                <a:solidFill>
                  <a:schemeClr val="accent5"/>
                </a:solidFill>
              </a:rPr>
              <a:t>β] </a:t>
            </a:r>
            <a:r>
              <a:rPr lang="el-GR" sz="3200" dirty="0" smtClean="0">
                <a:solidFill>
                  <a:schemeClr val="accent5"/>
                </a:solidFill>
              </a:rPr>
              <a:t>αρτιότητα </a:t>
            </a:r>
            <a:r>
              <a:rPr lang="el-GR" sz="3200" dirty="0">
                <a:solidFill>
                  <a:schemeClr val="accent5"/>
                </a:solidFill>
              </a:rPr>
              <a:t>του συλλογισμού </a:t>
            </a:r>
            <a:r>
              <a:rPr lang="el-GR" sz="3200" dirty="0" smtClean="0">
                <a:solidFill>
                  <a:schemeClr val="accent5"/>
                </a:solidFill>
              </a:rPr>
              <a:t>, </a:t>
            </a:r>
            <a:r>
              <a:rPr lang="el-GR" sz="3200" dirty="0">
                <a:solidFill>
                  <a:schemeClr val="accent5"/>
                </a:solidFill>
              </a:rPr>
              <a:t>και </a:t>
            </a:r>
            <a:endParaRPr lang="el-GR" sz="3200" dirty="0" smtClean="0">
              <a:solidFill>
                <a:schemeClr val="accent5"/>
              </a:solidFill>
            </a:endParaRPr>
          </a:p>
          <a:p>
            <a:pPr algn="just"/>
            <a:endParaRPr lang="el-GR" sz="3200" dirty="0">
              <a:solidFill>
                <a:schemeClr val="accent5"/>
              </a:solidFill>
            </a:endParaRPr>
          </a:p>
          <a:p>
            <a:pPr algn="just"/>
            <a:r>
              <a:rPr lang="el-GR" sz="3200" dirty="0" smtClean="0">
                <a:solidFill>
                  <a:schemeClr val="accent5"/>
                </a:solidFill>
              </a:rPr>
              <a:t>[</a:t>
            </a:r>
            <a:r>
              <a:rPr lang="el-GR" sz="3200" dirty="0">
                <a:solidFill>
                  <a:schemeClr val="accent5"/>
                </a:solidFill>
              </a:rPr>
              <a:t>γ] </a:t>
            </a:r>
            <a:r>
              <a:rPr lang="el-GR" sz="3200" dirty="0" smtClean="0">
                <a:solidFill>
                  <a:schemeClr val="accent5"/>
                </a:solidFill>
              </a:rPr>
              <a:t>διατήρηση </a:t>
            </a:r>
            <a:r>
              <a:rPr lang="el-GR" sz="3200" dirty="0">
                <a:solidFill>
                  <a:schemeClr val="accent5"/>
                </a:solidFill>
              </a:rPr>
              <a:t>της </a:t>
            </a:r>
            <a:r>
              <a:rPr lang="el-GR" sz="3200" dirty="0" smtClean="0">
                <a:solidFill>
                  <a:schemeClr val="accent5"/>
                </a:solidFill>
              </a:rPr>
              <a:t>συγκυρίας</a:t>
            </a:r>
            <a:endParaRPr lang="el-GR" sz="3200" dirty="0">
              <a:solidFill>
                <a:schemeClr val="accent5"/>
              </a:solidFill>
            </a:endParaRPr>
          </a:p>
        </p:txBody>
      </p:sp>
      <p:pic>
        <p:nvPicPr>
          <p:cNvPr id="3" name="2 - Εικόνα" descr="Logo Εργαστηρίου Ελληνικά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2700" y="5905500"/>
            <a:ext cx="27813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115616" y="1071546"/>
            <a:ext cx="77867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dirty="0">
                <a:solidFill>
                  <a:schemeClr val="accent5"/>
                </a:solidFill>
              </a:rPr>
              <a:t>Α. Οφείλουμε να πράττουμε το πλέον ωφέλιμο/να σεβόμαστε την αξιοπρέπεια του </a:t>
            </a:r>
            <a:r>
              <a:rPr lang="el-GR" sz="2800" dirty="0" smtClean="0">
                <a:solidFill>
                  <a:schemeClr val="accent5"/>
                </a:solidFill>
              </a:rPr>
              <a:t>ηθικού.</a:t>
            </a:r>
            <a:endParaRPr lang="el-GR" sz="2800" dirty="0">
              <a:solidFill>
                <a:schemeClr val="accent5"/>
              </a:solidFill>
            </a:endParaRPr>
          </a:p>
          <a:p>
            <a:pPr algn="just"/>
            <a:endParaRPr lang="el-GR" sz="2800" dirty="0" smtClean="0">
              <a:solidFill>
                <a:schemeClr val="accent5"/>
              </a:solidFill>
            </a:endParaRPr>
          </a:p>
          <a:p>
            <a:pPr algn="just"/>
            <a:r>
              <a:rPr lang="el-GR" sz="2800" dirty="0" smtClean="0">
                <a:solidFill>
                  <a:schemeClr val="accent5"/>
                </a:solidFill>
              </a:rPr>
              <a:t>Β</a:t>
            </a:r>
            <a:r>
              <a:rPr lang="el-GR" sz="2800" dirty="0">
                <a:solidFill>
                  <a:schemeClr val="accent5"/>
                </a:solidFill>
              </a:rPr>
              <a:t>. Η προστασία των δεδομένων υγείας ως προσωπικών δεδομένων αποτελεί την πλέον ωφέλιμη επιλογή/συνάδει με τον σεβασμό της αξιοπρέπειας του ηθικού </a:t>
            </a:r>
            <a:r>
              <a:rPr lang="el-GR" sz="2800" dirty="0" smtClean="0">
                <a:solidFill>
                  <a:schemeClr val="accent5"/>
                </a:solidFill>
              </a:rPr>
              <a:t>προσώπου.</a:t>
            </a:r>
            <a:endParaRPr lang="el-GR" sz="2800" dirty="0">
              <a:solidFill>
                <a:schemeClr val="accent5"/>
              </a:solidFill>
            </a:endParaRPr>
          </a:p>
          <a:p>
            <a:pPr algn="just"/>
            <a:endParaRPr lang="el-GR" sz="2800" dirty="0" smtClean="0">
              <a:solidFill>
                <a:schemeClr val="accent5"/>
              </a:solidFill>
            </a:endParaRPr>
          </a:p>
          <a:p>
            <a:pPr algn="just"/>
            <a:r>
              <a:rPr lang="el-GR" sz="2800" dirty="0" smtClean="0">
                <a:solidFill>
                  <a:schemeClr val="accent5"/>
                </a:solidFill>
              </a:rPr>
              <a:t>Γ</a:t>
            </a:r>
            <a:r>
              <a:rPr lang="el-GR" sz="2800" dirty="0">
                <a:solidFill>
                  <a:schemeClr val="accent5"/>
                </a:solidFill>
              </a:rPr>
              <a:t>. Συνεπώς οφείλουμε να αναγνωρίζουμε και να προστατεύουμε τα δεδομένα υγείας ως προσωπικά δεδομένα.</a:t>
            </a:r>
          </a:p>
        </p:txBody>
      </p:sp>
      <p:pic>
        <p:nvPicPr>
          <p:cNvPr id="3" name="2 - Εικόνα" descr="Logo Εργαστηρίου Ελληνικά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2700" y="5905500"/>
            <a:ext cx="27813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46760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Σας ευχαριστώ!</a:t>
            </a:r>
            <a:endParaRPr lang="el-GR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4509120"/>
            <a:ext cx="7467600" cy="1554155"/>
          </a:xfrm>
        </p:spPr>
        <p:txBody>
          <a:bodyPr/>
          <a:lstStyle/>
          <a:p>
            <a:pPr algn="ctr">
              <a:buNone/>
            </a:pPr>
            <a:r>
              <a:rPr lang="el-GR" sz="2000" dirty="0" smtClean="0">
                <a:solidFill>
                  <a:schemeClr val="accent5"/>
                </a:solidFill>
              </a:rPr>
              <a:t>Σχόλια και παρατηρήσεις: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6"/>
                </a:solidFill>
              </a:rPr>
              <a:t>eprotopa@ppp.uoa.gr</a:t>
            </a:r>
            <a:endParaRPr lang="el-GR" dirty="0">
              <a:solidFill>
                <a:schemeClr val="accent6"/>
              </a:solidFill>
            </a:endParaRPr>
          </a:p>
        </p:txBody>
      </p:sp>
      <p:pic>
        <p:nvPicPr>
          <p:cNvPr id="4" name="3 - Εικόνα" descr="Logo Εργαστηρίου Ελληνικά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62700" y="5905500"/>
            <a:ext cx="2781300" cy="9525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199</Words>
  <Application>Microsoft Office PowerPoint</Application>
  <PresentationFormat>Προβολή στην οθόνη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Ηλιοστάσιο</vt:lpstr>
      <vt:lpstr>Τα δεδομένα υγείας ως ευαίσθητα προσωπικά δεδομένα Υπάρχει καθήκον κοινοποίησης;</vt:lpstr>
      <vt:lpstr>Προσωπικά Δεδομένα</vt:lpstr>
      <vt:lpstr>Παρουσίαση του PowerPoint</vt:lpstr>
      <vt:lpstr>Παρουσίαση του PowerPoint</vt:lpstr>
      <vt:lpstr>Παρουσίαση του PowerPoint</vt:lpstr>
      <vt:lpstr>Σας ευχαριστώ!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δεδομενα υγειασ ωσ ευαισθητα προσωπικά δεδομενα Υπαρχει καθηκον κοινοποιησησ;</dc:title>
  <dc:creator>Evangelos</dc:creator>
  <cp:lastModifiedBy>Evangelos Protopapadakis</cp:lastModifiedBy>
  <cp:revision>4</cp:revision>
  <dcterms:created xsi:type="dcterms:W3CDTF">2018-01-18T14:11:24Z</dcterms:created>
  <dcterms:modified xsi:type="dcterms:W3CDTF">2018-01-18T21:45:02Z</dcterms:modified>
</cp:coreProperties>
</file>