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56" r:id="rId2"/>
    <p:sldId id="265" r:id="rId3"/>
    <p:sldId id="264" r:id="rId4"/>
    <p:sldId id="266" r:id="rId5"/>
    <p:sldId id="267" r:id="rId6"/>
    <p:sldId id="261" r:id="rId7"/>
    <p:sldId id="257" r:id="rId8"/>
    <p:sldId id="263" r:id="rId9"/>
    <p:sldId id="258" r:id="rId10"/>
    <p:sldId id="259" r:id="rId11"/>
    <p:sldId id="268" r:id="rId12"/>
    <p:sldId id="260" r:id="rId13"/>
  </p:sldIdLst>
  <p:sldSz cx="12192000" cy="6858000"/>
  <p:notesSz cx="6889750" cy="100187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75" d="100"/>
          <a:sy n="75" d="100"/>
        </p:scale>
        <p:origin x="67"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l-GR"/>
          </a:p>
        </p:txBody>
      </p:sp>
      <p:sp>
        <p:nvSpPr>
          <p:cNvPr id="3" name="Θέση ημερομηνίας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F379EF4D-56C4-42E1-A627-231A2601ACB0}" type="datetimeFigureOut">
              <a:rPr lang="el-GR" smtClean="0"/>
              <a:t>16/6/2022</a:t>
            </a:fld>
            <a:endParaRPr lang="el-GR"/>
          </a:p>
        </p:txBody>
      </p:sp>
      <p:sp>
        <p:nvSpPr>
          <p:cNvPr id="4" name="Θέση εικόνας διαφάνειας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l-GR"/>
          </a:p>
        </p:txBody>
      </p:sp>
      <p:sp>
        <p:nvSpPr>
          <p:cNvPr id="5" name="Θέση σημειώσεων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35765897-4440-4CBE-92C7-AD9EE6177B39}" type="slidenum">
              <a:rPr lang="el-GR" smtClean="0"/>
              <a:t>‹#›</a:t>
            </a:fld>
            <a:endParaRPr lang="el-GR"/>
          </a:p>
        </p:txBody>
      </p:sp>
    </p:spTree>
    <p:extLst>
      <p:ext uri="{BB962C8B-B14F-4D97-AF65-F5344CB8AC3E}">
        <p14:creationId xmlns:p14="http://schemas.microsoft.com/office/powerpoint/2010/main" val="24365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1</a:t>
            </a:fld>
            <a:endParaRPr lang="el-GR"/>
          </a:p>
        </p:txBody>
      </p:sp>
    </p:spTree>
    <p:extLst>
      <p:ext uri="{BB962C8B-B14F-4D97-AF65-F5344CB8AC3E}">
        <p14:creationId xmlns:p14="http://schemas.microsoft.com/office/powerpoint/2010/main" val="53468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10</a:t>
            </a:fld>
            <a:endParaRPr lang="el-GR"/>
          </a:p>
        </p:txBody>
      </p:sp>
    </p:spTree>
    <p:extLst>
      <p:ext uri="{BB962C8B-B14F-4D97-AF65-F5344CB8AC3E}">
        <p14:creationId xmlns:p14="http://schemas.microsoft.com/office/powerpoint/2010/main" val="136007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11</a:t>
            </a:fld>
            <a:endParaRPr lang="el-GR"/>
          </a:p>
        </p:txBody>
      </p:sp>
    </p:spTree>
    <p:extLst>
      <p:ext uri="{BB962C8B-B14F-4D97-AF65-F5344CB8AC3E}">
        <p14:creationId xmlns:p14="http://schemas.microsoft.com/office/powerpoint/2010/main" val="77432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12</a:t>
            </a:fld>
            <a:endParaRPr lang="el-GR"/>
          </a:p>
        </p:txBody>
      </p:sp>
    </p:spTree>
    <p:extLst>
      <p:ext uri="{BB962C8B-B14F-4D97-AF65-F5344CB8AC3E}">
        <p14:creationId xmlns:p14="http://schemas.microsoft.com/office/powerpoint/2010/main" val="311578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2</a:t>
            </a:fld>
            <a:endParaRPr lang="el-GR"/>
          </a:p>
        </p:txBody>
      </p:sp>
    </p:spTree>
    <p:extLst>
      <p:ext uri="{BB962C8B-B14F-4D97-AF65-F5344CB8AC3E}">
        <p14:creationId xmlns:p14="http://schemas.microsoft.com/office/powerpoint/2010/main" val="164398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3</a:t>
            </a:fld>
            <a:endParaRPr lang="el-GR"/>
          </a:p>
        </p:txBody>
      </p:sp>
    </p:spTree>
    <p:extLst>
      <p:ext uri="{BB962C8B-B14F-4D97-AF65-F5344CB8AC3E}">
        <p14:creationId xmlns:p14="http://schemas.microsoft.com/office/powerpoint/2010/main" val="406784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4</a:t>
            </a:fld>
            <a:endParaRPr lang="el-GR"/>
          </a:p>
        </p:txBody>
      </p:sp>
    </p:spTree>
    <p:extLst>
      <p:ext uri="{BB962C8B-B14F-4D97-AF65-F5344CB8AC3E}">
        <p14:creationId xmlns:p14="http://schemas.microsoft.com/office/powerpoint/2010/main" val="247780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5</a:t>
            </a:fld>
            <a:endParaRPr lang="el-GR"/>
          </a:p>
        </p:txBody>
      </p:sp>
    </p:spTree>
    <p:extLst>
      <p:ext uri="{BB962C8B-B14F-4D97-AF65-F5344CB8AC3E}">
        <p14:creationId xmlns:p14="http://schemas.microsoft.com/office/powerpoint/2010/main" val="396357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6</a:t>
            </a:fld>
            <a:endParaRPr lang="el-GR"/>
          </a:p>
        </p:txBody>
      </p:sp>
    </p:spTree>
    <p:extLst>
      <p:ext uri="{BB962C8B-B14F-4D97-AF65-F5344CB8AC3E}">
        <p14:creationId xmlns:p14="http://schemas.microsoft.com/office/powerpoint/2010/main" val="263268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7</a:t>
            </a:fld>
            <a:endParaRPr lang="el-GR"/>
          </a:p>
        </p:txBody>
      </p:sp>
    </p:spTree>
    <p:extLst>
      <p:ext uri="{BB962C8B-B14F-4D97-AF65-F5344CB8AC3E}">
        <p14:creationId xmlns:p14="http://schemas.microsoft.com/office/powerpoint/2010/main" val="339819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8</a:t>
            </a:fld>
            <a:endParaRPr lang="el-GR"/>
          </a:p>
        </p:txBody>
      </p:sp>
    </p:spTree>
    <p:extLst>
      <p:ext uri="{BB962C8B-B14F-4D97-AF65-F5344CB8AC3E}">
        <p14:creationId xmlns:p14="http://schemas.microsoft.com/office/powerpoint/2010/main" val="420570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35765897-4440-4CBE-92C7-AD9EE6177B39}" type="slidenum">
              <a:rPr lang="el-GR" smtClean="0"/>
              <a:t>9</a:t>
            </a:fld>
            <a:endParaRPr lang="el-GR"/>
          </a:p>
        </p:txBody>
      </p:sp>
    </p:spTree>
    <p:extLst>
      <p:ext uri="{BB962C8B-B14F-4D97-AF65-F5344CB8AC3E}">
        <p14:creationId xmlns:p14="http://schemas.microsoft.com/office/powerpoint/2010/main" val="189673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6/16/2022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19066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6/16/2022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184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6/16/2022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8491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6/16/2022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9891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6/16/2022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9734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6/16/2022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2048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6/16/2022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914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6/16/2022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578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6/16/2022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8406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6/16/2022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256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6/16/2022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1711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6/16/2022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515735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70" r:id="rId8"/>
    <p:sldLayoutId id="2147483667" r:id="rId9"/>
    <p:sldLayoutId id="2147483668" r:id="rId10"/>
    <p:sldLayoutId id="2147483669"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ec.europa.eu/digital-single-market/en/high-level-expert-group-artificial-intelligence"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9" name="Group 28">
            <a:extLst>
              <a:ext uri="{FF2B5EF4-FFF2-40B4-BE49-F238E27FC236}">
                <a16:creationId xmlns:a16="http://schemas.microsoft.com/office/drawing/2014/main" id="{685AEA58-5A10-44F4-82DC-B26FCDA95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30" name="Picture 29">
              <a:extLst>
                <a:ext uri="{FF2B5EF4-FFF2-40B4-BE49-F238E27FC236}">
                  <a16:creationId xmlns:a16="http://schemas.microsoft.com/office/drawing/2014/main" id="{31B764A7-7C08-4BBD-B1F8-BB1F928FE1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31" name="Picture 30">
              <a:extLst>
                <a:ext uri="{FF2B5EF4-FFF2-40B4-BE49-F238E27FC236}">
                  <a16:creationId xmlns:a16="http://schemas.microsoft.com/office/drawing/2014/main" id="{D2AF11BB-0B0F-4D10-83F3-09651E4424F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33" name="Rectangle 32">
            <a:extLst>
              <a:ext uri="{FF2B5EF4-FFF2-40B4-BE49-F238E27FC236}">
                <a16:creationId xmlns:a16="http://schemas.microsoft.com/office/drawing/2014/main" id="{83018268-9FAC-4D8E-B7E6-23850B4D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914A81D-6377-4BC6-9AE1-72200DA77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8FB1D90-0192-3AB4-2F55-38452D6EC4D2}"/>
              </a:ext>
            </a:extLst>
          </p:cNvPr>
          <p:cNvSpPr>
            <a:spLocks noGrp="1"/>
          </p:cNvSpPr>
          <p:nvPr>
            <p:ph type="ctrTitle"/>
          </p:nvPr>
        </p:nvSpPr>
        <p:spPr>
          <a:xfrm>
            <a:off x="854457" y="1913341"/>
            <a:ext cx="5236971" cy="2864499"/>
          </a:xfrm>
        </p:spPr>
        <p:txBody>
          <a:bodyPr anchor="b">
            <a:normAutofit/>
          </a:bodyPr>
          <a:lstStyle/>
          <a:p>
            <a:pPr>
              <a:lnSpc>
                <a:spcPct val="90000"/>
              </a:lnSpc>
            </a:pPr>
            <a:r>
              <a:rPr lang="el-GR" sz="3600" dirty="0"/>
              <a:t>Άνθρωπος και Φυσικό Περιβάλλον σε δυσαρμονική σχέση: Η κλιματική αλλαγή ως </a:t>
            </a:r>
            <a:r>
              <a:rPr lang="el-GR" sz="3600" dirty="0" err="1"/>
              <a:t>βιοτεχνοηθικό</a:t>
            </a:r>
            <a:r>
              <a:rPr lang="el-GR" sz="3600" dirty="0"/>
              <a:t> πρόβλημα </a:t>
            </a:r>
          </a:p>
        </p:txBody>
      </p:sp>
      <p:sp>
        <p:nvSpPr>
          <p:cNvPr id="3" name="Υπότιτλος 2">
            <a:extLst>
              <a:ext uri="{FF2B5EF4-FFF2-40B4-BE49-F238E27FC236}">
                <a16:creationId xmlns:a16="http://schemas.microsoft.com/office/drawing/2014/main" id="{FC17156D-93F8-E9BA-2039-E4DC5571B9F3}"/>
              </a:ext>
            </a:extLst>
          </p:cNvPr>
          <p:cNvSpPr>
            <a:spLocks noGrp="1"/>
          </p:cNvSpPr>
          <p:nvPr>
            <p:ph type="subTitle" idx="1"/>
          </p:nvPr>
        </p:nvSpPr>
        <p:spPr>
          <a:xfrm>
            <a:off x="781577" y="4956681"/>
            <a:ext cx="5236971" cy="1132840"/>
          </a:xfrm>
        </p:spPr>
        <p:txBody>
          <a:bodyPr anchor="t">
            <a:normAutofit fontScale="85000" lnSpcReduction="20000"/>
          </a:bodyPr>
          <a:lstStyle/>
          <a:p>
            <a:pPr algn="r"/>
            <a:r>
              <a:rPr lang="el-GR" sz="2200" b="1"/>
              <a:t>Παρασκευή 17.6.2022</a:t>
            </a:r>
          </a:p>
          <a:p>
            <a:pPr algn="l"/>
            <a:r>
              <a:rPr lang="el-GR" sz="2200"/>
              <a:t>Βασίλειος Φανάρας</a:t>
            </a:r>
          </a:p>
          <a:p>
            <a:pPr algn="l"/>
            <a:r>
              <a:rPr lang="el-GR" sz="2200"/>
              <a:t>Επίκουρος Καθηγητής ΕΚΠΑ</a:t>
            </a:r>
            <a:endParaRPr lang="el-GR" sz="2200" dirty="0"/>
          </a:p>
        </p:txBody>
      </p:sp>
      <p:pic>
        <p:nvPicPr>
          <p:cNvPr id="4" name="Picture 3" descr="Μπλε και ροζ μάρμαρο-συμπάθεια σχεδίαση">
            <a:extLst>
              <a:ext uri="{FF2B5EF4-FFF2-40B4-BE49-F238E27FC236}">
                <a16:creationId xmlns:a16="http://schemas.microsoft.com/office/drawing/2014/main" id="{9D55AA1E-C11E-275E-511D-DDAB42CF94B8}"/>
              </a:ext>
            </a:extLst>
          </p:cNvPr>
          <p:cNvPicPr>
            <a:picLocks noChangeAspect="1"/>
          </p:cNvPicPr>
          <p:nvPr/>
        </p:nvPicPr>
        <p:blipFill rotWithShape="1">
          <a:blip r:embed="rId4"/>
          <a:srcRect l="23050" r="16529" b="-1"/>
          <a:stretch/>
        </p:blipFill>
        <p:spPr>
          <a:xfrm>
            <a:off x="6486652" y="267009"/>
            <a:ext cx="5548705" cy="6428431"/>
          </a:xfrm>
          <a:prstGeom prst="rect">
            <a:avLst/>
          </a:prstGeom>
        </p:spPr>
      </p:pic>
      <p:pic>
        <p:nvPicPr>
          <p:cNvPr id="8" name="Εικόνα 7" descr="Εικόνα που περιέχει βέλος&#10;&#10;Περιγραφή που δημιουργήθηκε αυτόματα">
            <a:extLst>
              <a:ext uri="{FF2B5EF4-FFF2-40B4-BE49-F238E27FC236}">
                <a16:creationId xmlns:a16="http://schemas.microsoft.com/office/drawing/2014/main" id="{2ADA7D7C-0043-D54C-085F-E6C035842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65" y="728352"/>
            <a:ext cx="5808655" cy="1246627"/>
          </a:xfrm>
          <a:prstGeom prst="rect">
            <a:avLst/>
          </a:prstGeom>
        </p:spPr>
      </p:pic>
      <p:pic>
        <p:nvPicPr>
          <p:cNvPr id="32" name="Εικόνα 31">
            <a:extLst>
              <a:ext uri="{FF2B5EF4-FFF2-40B4-BE49-F238E27FC236}">
                <a16:creationId xmlns:a16="http://schemas.microsoft.com/office/drawing/2014/main" id="{95FD7B52-14ED-61B8-7C98-AC96D0ABA872}"/>
              </a:ext>
            </a:extLst>
          </p:cNvPr>
          <p:cNvPicPr>
            <a:picLocks noChangeAspect="1"/>
          </p:cNvPicPr>
          <p:nvPr/>
        </p:nvPicPr>
        <p:blipFill>
          <a:blip r:embed="rId6"/>
          <a:stretch>
            <a:fillRect/>
          </a:stretch>
        </p:blipFill>
        <p:spPr>
          <a:xfrm>
            <a:off x="0" y="-62379"/>
            <a:ext cx="2441448" cy="810560"/>
          </a:xfrm>
          <a:prstGeom prst="rect">
            <a:avLst/>
          </a:prstGeom>
          <a:effectLst/>
        </p:spPr>
      </p:pic>
      <p:pic>
        <p:nvPicPr>
          <p:cNvPr id="14" name="Θέση περιεχομένου 4" descr="Εικόνα που περιέχει κείμενο, σχεδίαση, ζωγραφική&#10;&#10;Περιγραφή που δημιουργήθηκε αυτόματα">
            <a:extLst>
              <a:ext uri="{FF2B5EF4-FFF2-40B4-BE49-F238E27FC236}">
                <a16:creationId xmlns:a16="http://schemas.microsoft.com/office/drawing/2014/main" id="{C7C2101B-DE18-2755-0B49-CBBAAA0EB4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6652" y="302246"/>
            <a:ext cx="5739854" cy="6288745"/>
          </a:xfrm>
          <a:prstGeom prst="rect">
            <a:avLst/>
          </a:prstGeom>
        </p:spPr>
      </p:pic>
    </p:spTree>
    <p:extLst>
      <p:ext uri="{BB962C8B-B14F-4D97-AF65-F5344CB8AC3E}">
        <p14:creationId xmlns:p14="http://schemas.microsoft.com/office/powerpoint/2010/main" val="343953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DB2F975E-DA49-4702-8C47-1C492A7A84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id="{9BB1C3C0-F046-4A8E-B762-5D60202A6BB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CC2C50DE-161C-4D3A-8A43-4DFCF8C6415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Τίτλος 1">
            <a:extLst>
              <a:ext uri="{FF2B5EF4-FFF2-40B4-BE49-F238E27FC236}">
                <a16:creationId xmlns:a16="http://schemas.microsoft.com/office/drawing/2014/main" id="{353B181D-5385-2527-36D0-80CC8BE5FD16}"/>
              </a:ext>
            </a:extLst>
          </p:cNvPr>
          <p:cNvSpPr>
            <a:spLocks noGrp="1"/>
          </p:cNvSpPr>
          <p:nvPr>
            <p:ph type="title"/>
          </p:nvPr>
        </p:nvSpPr>
        <p:spPr>
          <a:xfrm>
            <a:off x="891821" y="169412"/>
            <a:ext cx="10659476" cy="1664573"/>
          </a:xfrm>
        </p:spPr>
        <p:txBody>
          <a:bodyPr>
            <a:normAutofit/>
          </a:bodyPr>
          <a:lstStyle/>
          <a:p>
            <a:pPr algn="ctr"/>
            <a:r>
              <a:rPr lang="el-GR" sz="3200" dirty="0">
                <a:solidFill>
                  <a:schemeClr val="bg1"/>
                </a:solidFill>
              </a:rPr>
              <a:t>Άνθρωπος και Φυσικό Περιβάλλον σε δυσαρμονική σχέση: Η κλιματική αλλαγή ως </a:t>
            </a:r>
            <a:r>
              <a:rPr lang="el-GR" sz="3200" dirty="0" err="1">
                <a:solidFill>
                  <a:schemeClr val="bg1"/>
                </a:solidFill>
              </a:rPr>
              <a:t>βιοτεχνοηθικό</a:t>
            </a:r>
            <a:r>
              <a:rPr lang="el-GR" sz="3200" dirty="0">
                <a:solidFill>
                  <a:schemeClr val="bg1"/>
                </a:solidFill>
              </a:rPr>
              <a:t> πρόβλημα </a:t>
            </a:r>
          </a:p>
        </p:txBody>
      </p:sp>
      <p:sp>
        <p:nvSpPr>
          <p:cNvPr id="3" name="Θέση περιεχομένου 2">
            <a:extLst>
              <a:ext uri="{FF2B5EF4-FFF2-40B4-BE49-F238E27FC236}">
                <a16:creationId xmlns:a16="http://schemas.microsoft.com/office/drawing/2014/main" id="{ED6E039A-AE7E-76C2-1AA7-6888C3B365E3}"/>
              </a:ext>
            </a:extLst>
          </p:cNvPr>
          <p:cNvSpPr>
            <a:spLocks noGrp="1"/>
          </p:cNvSpPr>
          <p:nvPr>
            <p:ph idx="1"/>
          </p:nvPr>
        </p:nvSpPr>
        <p:spPr>
          <a:xfrm>
            <a:off x="266904" y="1687381"/>
            <a:ext cx="11569960" cy="4879909"/>
          </a:xfrm>
        </p:spPr>
        <p:txBody>
          <a:bodyPr>
            <a:normAutofit fontScale="25000" lnSpcReduction="20000"/>
          </a:bodyPr>
          <a:lstStyle/>
          <a:p>
            <a:pPr algn="just">
              <a:lnSpc>
                <a:spcPct val="150000"/>
              </a:lnSpc>
              <a:spcAft>
                <a:spcPts val="800"/>
              </a:spcAft>
            </a:pPr>
            <a:r>
              <a:rPr lang="el-GR" sz="7200" b="1" dirty="0">
                <a:solidFill>
                  <a:schemeClr val="bg1"/>
                </a:solidFill>
                <a:effectLst/>
                <a:latin typeface="+mj-lt"/>
                <a:ea typeface="Calibri" panose="020F0502020204030204" pitchFamily="34" charset="0"/>
                <a:cs typeface="Times New Roman" panose="02020603050405020304" pitchFamily="18" charset="0"/>
              </a:rPr>
              <a:t>Η Ευρωπαϊκή Επιτροπή καθόρισε επτά βασικά απαιτούμενα για την ηθική χρήση της Τεχνητής Νοημοσύνης:</a:t>
            </a:r>
          </a:p>
          <a:p>
            <a:pPr algn="just">
              <a:lnSpc>
                <a:spcPct val="150000"/>
              </a:lnSpc>
              <a:spcAft>
                <a:spcPts val="800"/>
              </a:spcAft>
            </a:pPr>
            <a:r>
              <a:rPr lang="el-GR" sz="7200" b="1" dirty="0">
                <a:solidFill>
                  <a:schemeClr val="bg1"/>
                </a:solidFill>
                <a:effectLst/>
                <a:latin typeface="+mj-lt"/>
                <a:ea typeface="Calibri" panose="020F0502020204030204" pitchFamily="34" charset="0"/>
                <a:cs typeface="Times New Roman" panose="02020603050405020304" pitchFamily="18" charset="0"/>
              </a:rPr>
              <a:t>1. </a:t>
            </a:r>
            <a:r>
              <a:rPr lang="el-GR" sz="7200" b="1" u="sng" dirty="0">
                <a:solidFill>
                  <a:schemeClr val="bg1"/>
                </a:solidFill>
                <a:effectLst/>
                <a:latin typeface="+mj-lt"/>
                <a:ea typeface="Calibri" panose="020F0502020204030204" pitchFamily="34" charset="0"/>
                <a:cs typeface="Times New Roman" panose="02020603050405020304" pitchFamily="18" charset="0"/>
              </a:rPr>
              <a:t>Η ανθρώπινη παρέμβαση και εποπτεία</a:t>
            </a:r>
          </a:p>
          <a:p>
            <a:pPr algn="just">
              <a:lnSpc>
                <a:spcPct val="150000"/>
              </a:lnSpc>
              <a:spcAft>
                <a:spcPts val="800"/>
              </a:spcAft>
            </a:pPr>
            <a:r>
              <a:rPr lang="el-GR" sz="7200" b="1" dirty="0">
                <a:solidFill>
                  <a:schemeClr val="bg1"/>
                </a:solidFill>
                <a:effectLst/>
                <a:latin typeface="+mj-lt"/>
                <a:ea typeface="Calibri" panose="020F0502020204030204" pitchFamily="34" charset="0"/>
                <a:cs typeface="Times New Roman" panose="02020603050405020304" pitchFamily="18" charset="0"/>
              </a:rPr>
              <a:t>2. Η τεχνική ευρωστία </a:t>
            </a:r>
            <a:r>
              <a:rPr lang="el-GR" sz="7200" b="1" u="sng" dirty="0">
                <a:solidFill>
                  <a:schemeClr val="bg1"/>
                </a:solidFill>
                <a:effectLst/>
                <a:latin typeface="+mj-lt"/>
                <a:ea typeface="Calibri" panose="020F0502020204030204" pitchFamily="34" charset="0"/>
                <a:cs typeface="Times New Roman" panose="02020603050405020304" pitchFamily="18" charset="0"/>
              </a:rPr>
              <a:t>και ασφάλεια</a:t>
            </a:r>
          </a:p>
          <a:p>
            <a:pPr algn="just">
              <a:lnSpc>
                <a:spcPct val="150000"/>
              </a:lnSpc>
              <a:spcAft>
                <a:spcPts val="800"/>
              </a:spcAft>
            </a:pPr>
            <a:r>
              <a:rPr lang="el-GR" sz="7200" b="1" dirty="0">
                <a:solidFill>
                  <a:schemeClr val="bg1"/>
                </a:solidFill>
                <a:effectLst/>
                <a:latin typeface="+mj-lt"/>
                <a:ea typeface="Calibri" panose="020F0502020204030204" pitchFamily="34" charset="0"/>
                <a:cs typeface="Times New Roman" panose="02020603050405020304" pitchFamily="18" charset="0"/>
              </a:rPr>
              <a:t>3. Η διαφύλαξη της ιδιωτικής ζωής και των προσωπικών δεδομένων</a:t>
            </a:r>
          </a:p>
          <a:p>
            <a:pPr algn="just">
              <a:lnSpc>
                <a:spcPct val="150000"/>
              </a:lnSpc>
              <a:spcAft>
                <a:spcPts val="800"/>
              </a:spcAft>
            </a:pPr>
            <a:r>
              <a:rPr lang="el-GR" sz="7200" b="1" u="sng" dirty="0">
                <a:solidFill>
                  <a:schemeClr val="bg1"/>
                </a:solidFill>
                <a:effectLst/>
                <a:latin typeface="+mj-lt"/>
                <a:ea typeface="Calibri" panose="020F0502020204030204" pitchFamily="34" charset="0"/>
                <a:cs typeface="Times New Roman" panose="02020603050405020304" pitchFamily="18" charset="0"/>
              </a:rPr>
              <a:t>4. Η Διαφάνεια</a:t>
            </a:r>
          </a:p>
          <a:p>
            <a:pPr algn="just">
              <a:lnSpc>
                <a:spcPct val="150000"/>
              </a:lnSpc>
              <a:spcAft>
                <a:spcPts val="800"/>
              </a:spcAft>
            </a:pPr>
            <a:r>
              <a:rPr lang="el-GR" sz="7200" b="1" dirty="0">
                <a:solidFill>
                  <a:schemeClr val="bg1"/>
                </a:solidFill>
                <a:effectLst/>
                <a:latin typeface="+mj-lt"/>
                <a:ea typeface="Calibri" panose="020F0502020204030204" pitchFamily="34" charset="0"/>
                <a:cs typeface="Times New Roman" panose="02020603050405020304" pitchFamily="18" charset="0"/>
              </a:rPr>
              <a:t>5. Η διαφορετικότητα, απαγόρευση των διακρίσεων και </a:t>
            </a:r>
            <a:r>
              <a:rPr lang="el-GR" sz="7200" b="1" u="sng" dirty="0">
                <a:solidFill>
                  <a:schemeClr val="bg1"/>
                </a:solidFill>
                <a:effectLst/>
                <a:latin typeface="+mj-lt"/>
                <a:ea typeface="Calibri" panose="020F0502020204030204" pitchFamily="34" charset="0"/>
                <a:cs typeface="Times New Roman" panose="02020603050405020304" pitchFamily="18" charset="0"/>
              </a:rPr>
              <a:t>δικαιοσύνη</a:t>
            </a:r>
          </a:p>
          <a:p>
            <a:pPr algn="just">
              <a:lnSpc>
                <a:spcPct val="150000"/>
              </a:lnSpc>
              <a:spcAft>
                <a:spcPts val="800"/>
              </a:spcAft>
            </a:pPr>
            <a:r>
              <a:rPr lang="el-GR" sz="7200" u="sng" dirty="0">
                <a:solidFill>
                  <a:schemeClr val="bg1"/>
                </a:solidFill>
                <a:effectLst/>
                <a:latin typeface="+mj-lt"/>
                <a:ea typeface="Calibri" panose="020F0502020204030204" pitchFamily="34" charset="0"/>
                <a:cs typeface="Times New Roman" panose="02020603050405020304" pitchFamily="18" charset="0"/>
              </a:rPr>
              <a:t>6. Η κοινωνική και η περιβαλλοντική ευημερία</a:t>
            </a:r>
          </a:p>
          <a:p>
            <a:pPr algn="just">
              <a:lnSpc>
                <a:spcPct val="150000"/>
              </a:lnSpc>
              <a:spcAft>
                <a:spcPts val="800"/>
              </a:spcAft>
            </a:pPr>
            <a:r>
              <a:rPr lang="el-GR" sz="7200" b="1" u="sng" dirty="0">
                <a:solidFill>
                  <a:schemeClr val="bg1"/>
                </a:solidFill>
                <a:effectLst/>
                <a:latin typeface="+mj-lt"/>
                <a:ea typeface="Calibri" panose="020F0502020204030204" pitchFamily="34" charset="0"/>
                <a:cs typeface="Times New Roman" panose="02020603050405020304" pitchFamily="18" charset="0"/>
              </a:rPr>
              <a:t>7. Η υπευθυνότητα/λογοδοσία</a:t>
            </a:r>
          </a:p>
          <a:p>
            <a:pPr algn="just">
              <a:lnSpc>
                <a:spcPct val="150000"/>
              </a:lnSpc>
              <a:spcAft>
                <a:spcPts val="800"/>
              </a:spcAft>
            </a:pPr>
            <a:r>
              <a:rPr lang="en-US" sz="7200" b="1" u="sng" dirty="0">
                <a:solidFill>
                  <a:schemeClr val="bg1"/>
                </a:solidFill>
                <a:effectLst/>
                <a:latin typeface="+mj-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https://ec.europa.eu/digital-single-market/en/high-level-expert-group-artificial-intelligence</a:t>
            </a:r>
            <a:endParaRPr lang="el-GR" sz="7200" b="1" dirty="0">
              <a:solidFill>
                <a:schemeClr val="bg1"/>
              </a:solidFill>
              <a:effectLst/>
              <a:latin typeface="+mj-lt"/>
              <a:ea typeface="Calibri" panose="020F0502020204030204" pitchFamily="34" charset="0"/>
              <a:cs typeface="Times New Roman" panose="02020603050405020304" pitchFamily="18" charset="0"/>
            </a:endParaRPr>
          </a:p>
          <a:p>
            <a:pPr algn="ctr"/>
            <a:endParaRPr lang="el-GR" sz="1800" dirty="0">
              <a:solidFill>
                <a:srgbClr val="FFFFFF"/>
              </a:solidFill>
            </a:endParaRPr>
          </a:p>
        </p:txBody>
      </p:sp>
    </p:spTree>
    <p:extLst>
      <p:ext uri="{BB962C8B-B14F-4D97-AF65-F5344CB8AC3E}">
        <p14:creationId xmlns:p14="http://schemas.microsoft.com/office/powerpoint/2010/main" val="69076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B33462-76EA-5D30-C113-82F9663FDDB1}"/>
              </a:ext>
            </a:extLst>
          </p:cNvPr>
          <p:cNvSpPr>
            <a:spLocks noGrp="1"/>
          </p:cNvSpPr>
          <p:nvPr>
            <p:ph type="title"/>
          </p:nvPr>
        </p:nvSpPr>
        <p:spPr>
          <a:xfrm>
            <a:off x="838200" y="235132"/>
            <a:ext cx="10895106" cy="1183122"/>
          </a:xfrm>
        </p:spPr>
        <p:txBody>
          <a:bodyPr>
            <a:normAutofit/>
          </a:bodyPr>
          <a:lstStyle/>
          <a:p>
            <a:pPr algn="ctr"/>
            <a:r>
              <a:rPr lang="el-GR" sz="2800" dirty="0"/>
              <a:t>Άνθρωπος και Φυσικό Περιβάλλον σε δυσαρμονική σχέση: Η κλιματική αλλαγή ως </a:t>
            </a:r>
            <a:r>
              <a:rPr lang="el-GR" sz="2800" dirty="0" err="1"/>
              <a:t>βιοτεχνοηθικό</a:t>
            </a:r>
            <a:r>
              <a:rPr lang="el-GR" sz="2800" dirty="0"/>
              <a:t> πρόβλημα </a:t>
            </a:r>
          </a:p>
        </p:txBody>
      </p:sp>
      <p:sp>
        <p:nvSpPr>
          <p:cNvPr id="3" name="Θέση περιεχομένου 2">
            <a:extLst>
              <a:ext uri="{FF2B5EF4-FFF2-40B4-BE49-F238E27FC236}">
                <a16:creationId xmlns:a16="http://schemas.microsoft.com/office/drawing/2014/main" id="{28140214-C6DB-1349-2245-D2D43450DFA7}"/>
              </a:ext>
            </a:extLst>
          </p:cNvPr>
          <p:cNvSpPr>
            <a:spLocks noGrp="1"/>
          </p:cNvSpPr>
          <p:nvPr>
            <p:ph idx="1"/>
          </p:nvPr>
        </p:nvSpPr>
        <p:spPr>
          <a:xfrm>
            <a:off x="379445" y="1531439"/>
            <a:ext cx="11353861" cy="4572648"/>
          </a:xfrm>
        </p:spPr>
        <p:txBody>
          <a:bodyPr>
            <a:normAutofit lnSpcReduction="10000"/>
          </a:bodyPr>
          <a:lstStyle/>
          <a:p>
            <a:pPr marL="0" indent="0" algn="ctr">
              <a:buNone/>
            </a:pPr>
            <a:r>
              <a:rPr lang="el-GR" dirty="0">
                <a:latin typeface="+mj-lt"/>
              </a:rPr>
              <a:t>ΣΥΜΠΕΡΑΣΜΑΤΙΚΑ</a:t>
            </a:r>
            <a:endParaRPr lang="en-US" dirty="0">
              <a:latin typeface="+mj-lt"/>
            </a:endParaRPr>
          </a:p>
          <a:p>
            <a:pPr marL="0" indent="0" algn="just">
              <a:buNone/>
            </a:pPr>
            <a:r>
              <a:rPr lang="el-GR" dirty="0">
                <a:latin typeface="+mj-lt"/>
              </a:rPr>
              <a:t>Η αποδοχή των αρχών της Βιοηθικής στην αντιμετώπιση των ήδη υφισταμένων και καινοφανών ζητημάτων, αλλά και οι διαμορφούμενες αρχές και κριτήρια της </a:t>
            </a:r>
            <a:r>
              <a:rPr lang="el-GR" dirty="0" err="1">
                <a:latin typeface="+mj-lt"/>
              </a:rPr>
              <a:t>Τεχνοηθικής</a:t>
            </a:r>
            <a:r>
              <a:rPr lang="el-GR" dirty="0">
                <a:latin typeface="+mj-lt"/>
              </a:rPr>
              <a:t> για τα θέματα της Τεχνητής Νοημοσύνης και της Ρομποτικής, θα μπορούσαν να εφαρμοστούν πλέον ευρέως και σε όσα πρωτόκολλα, μέτρα, αρχές και προσπάθειες έχουν ανεπιτυχώς η με επιτυχία γίνει για την προστασία του Περιβάλλοντος, αλλά και συγκεκριμένα της Κλιματικής αλλαγής. Αποτελεί επιτακτική ανάγκη να αναθεωρηθεί οριζόντια και συνολικά το πλαίσιο αρχών στις πρωτοβουλίες και δράσεις για τη «θεραπεία» και την </a:t>
            </a:r>
            <a:r>
              <a:rPr lang="el-GR" dirty="0" err="1">
                <a:latin typeface="+mj-lt"/>
              </a:rPr>
              <a:t>αντιμετώπιηση</a:t>
            </a:r>
            <a:r>
              <a:rPr lang="el-GR" dirty="0">
                <a:latin typeface="+mj-lt"/>
              </a:rPr>
              <a:t> του προβλήματος.</a:t>
            </a:r>
          </a:p>
          <a:p>
            <a:pPr marL="0" indent="0" algn="ctr">
              <a:buNone/>
            </a:pPr>
            <a:endParaRPr lang="el-GR" dirty="0">
              <a:latin typeface="+mj-lt"/>
            </a:endParaRPr>
          </a:p>
        </p:txBody>
      </p:sp>
    </p:spTree>
    <p:extLst>
      <p:ext uri="{BB962C8B-B14F-4D97-AF65-F5344CB8AC3E}">
        <p14:creationId xmlns:p14="http://schemas.microsoft.com/office/powerpoint/2010/main" val="291094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Τίτλος 1">
            <a:extLst>
              <a:ext uri="{FF2B5EF4-FFF2-40B4-BE49-F238E27FC236}">
                <a16:creationId xmlns:a16="http://schemas.microsoft.com/office/drawing/2014/main" id="{7354D02C-338A-C5AC-A6B8-0CA395843A3F}"/>
              </a:ext>
            </a:extLst>
          </p:cNvPr>
          <p:cNvSpPr>
            <a:spLocks noGrp="1"/>
          </p:cNvSpPr>
          <p:nvPr>
            <p:ph type="title"/>
          </p:nvPr>
        </p:nvSpPr>
        <p:spPr>
          <a:xfrm>
            <a:off x="6236001" y="459268"/>
            <a:ext cx="5788152" cy="5939461"/>
          </a:xfrm>
        </p:spPr>
        <p:txBody>
          <a:bodyPr>
            <a:normAutofit/>
          </a:bodyPr>
          <a:lstStyle/>
          <a:p>
            <a:pPr algn="ctr">
              <a:lnSpc>
                <a:spcPct val="90000"/>
              </a:lnSpc>
            </a:pPr>
            <a:br>
              <a:rPr lang="en-US" sz="2800" dirty="0">
                <a:solidFill>
                  <a:srgbClr val="FFFFFF"/>
                </a:solidFill>
              </a:rPr>
            </a:br>
            <a:r>
              <a:rPr lang="el-GR" sz="4000" dirty="0">
                <a:solidFill>
                  <a:srgbClr val="FFFFFF"/>
                </a:solidFill>
              </a:rPr>
              <a:t>Ευχαριστώ πολύ για την προσοχή σας!!!</a:t>
            </a:r>
            <a:br>
              <a:rPr lang="el-GR" sz="4000" dirty="0">
                <a:solidFill>
                  <a:srgbClr val="FFFFFF"/>
                </a:solidFill>
              </a:rPr>
            </a:br>
            <a:br>
              <a:rPr lang="el-GR" sz="2800" dirty="0">
                <a:solidFill>
                  <a:srgbClr val="FFFFFF"/>
                </a:solidFill>
              </a:rPr>
            </a:br>
            <a:br>
              <a:rPr lang="en-US" sz="2800" dirty="0">
                <a:solidFill>
                  <a:srgbClr val="FFFFFF"/>
                </a:solidFill>
              </a:rPr>
            </a:br>
            <a:br>
              <a:rPr lang="en-US" sz="2800" dirty="0">
                <a:solidFill>
                  <a:srgbClr val="FFFFFF"/>
                </a:solidFill>
              </a:rPr>
            </a:br>
            <a:br>
              <a:rPr lang="el-GR" sz="2800" dirty="0">
                <a:solidFill>
                  <a:srgbClr val="FFFFFF"/>
                </a:solidFill>
              </a:rPr>
            </a:br>
            <a:r>
              <a:rPr lang="el-GR" sz="2800" dirty="0">
                <a:solidFill>
                  <a:srgbClr val="FFFFFF"/>
                </a:solidFill>
              </a:rPr>
              <a:t> </a:t>
            </a:r>
            <a:r>
              <a:rPr lang="en-US" sz="2800" dirty="0">
                <a:solidFill>
                  <a:srgbClr val="FFFFFF"/>
                </a:solidFill>
              </a:rPr>
              <a:t>http://scholar.uoa.gr/fanarasb</a:t>
            </a:r>
            <a:endParaRPr lang="el-GR" sz="2800" dirty="0">
              <a:solidFill>
                <a:srgbClr val="FFFFFF"/>
              </a:solidFill>
            </a:endParaRPr>
          </a:p>
        </p:txBody>
      </p:sp>
      <p:pic>
        <p:nvPicPr>
          <p:cNvPr id="11" name="Picture 3" descr="Μπλε και ροζ μάρμαρο-συμπάθεια σχεδίαση">
            <a:extLst>
              <a:ext uri="{FF2B5EF4-FFF2-40B4-BE49-F238E27FC236}">
                <a16:creationId xmlns:a16="http://schemas.microsoft.com/office/drawing/2014/main" id="{134D34A9-158F-A74E-B1C4-5753A9AED809}"/>
              </a:ext>
            </a:extLst>
          </p:cNvPr>
          <p:cNvPicPr>
            <a:picLocks noChangeAspect="1"/>
          </p:cNvPicPr>
          <p:nvPr/>
        </p:nvPicPr>
        <p:blipFill rotWithShape="1">
          <a:blip r:embed="rId3"/>
          <a:srcRect l="22711" r="16190" b="1"/>
          <a:stretch/>
        </p:blipFill>
        <p:spPr>
          <a:xfrm>
            <a:off x="-1" y="10"/>
            <a:ext cx="5985983" cy="6857990"/>
          </a:xfrm>
          <a:prstGeom prst="rect">
            <a:avLst/>
          </a:prstGeom>
        </p:spPr>
      </p:pic>
      <p:grpSp>
        <p:nvGrpSpPr>
          <p:cNvPr id="29" name="Group 28">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30" name="Picture 29">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31" name="Picture 30">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21" name="Εικόνα 20" descr="Εικόνα που περιέχει άτομο, γραβάτα, τοίχος, εσωτερικό&#10;&#10;Περιγραφή που δημιουργήθηκε αυτόματα">
            <a:extLst>
              <a:ext uri="{FF2B5EF4-FFF2-40B4-BE49-F238E27FC236}">
                <a16:creationId xmlns:a16="http://schemas.microsoft.com/office/drawing/2014/main" id="{B1D185B0-486A-665B-7590-046C59BA5C6F}"/>
              </a:ext>
            </a:extLst>
          </p:cNvPr>
          <p:cNvPicPr>
            <a:picLocks noChangeAspect="1"/>
          </p:cNvPicPr>
          <p:nvPr/>
        </p:nvPicPr>
        <p:blipFill rotWithShape="1">
          <a:blip r:embed="rId5"/>
          <a:srcRect t="5287" r="-2" b="16785"/>
          <a:stretch/>
        </p:blipFill>
        <p:spPr>
          <a:xfrm>
            <a:off x="438539" y="567916"/>
            <a:ext cx="5085049" cy="5722167"/>
          </a:xfrm>
          <a:prstGeom prst="rect">
            <a:avLst/>
          </a:prstGeom>
        </p:spPr>
      </p:pic>
    </p:spTree>
    <p:extLst>
      <p:ext uri="{BB962C8B-B14F-4D97-AF65-F5344CB8AC3E}">
        <p14:creationId xmlns:p14="http://schemas.microsoft.com/office/powerpoint/2010/main" val="157920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6B1FD15-9CBB-4259-931E-1EB6A8719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D739765-2266-4358-BC9F-0DC2A6B7CD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6" name="Picture 15">
              <a:extLst>
                <a:ext uri="{FF2B5EF4-FFF2-40B4-BE49-F238E27FC236}">
                  <a16:creationId xmlns:a16="http://schemas.microsoft.com/office/drawing/2014/main" id="{27772D55-3097-46EA-A34A-E1DFCA5E47E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7" name="Picture 16">
              <a:extLst>
                <a:ext uri="{FF2B5EF4-FFF2-40B4-BE49-F238E27FC236}">
                  <a16:creationId xmlns:a16="http://schemas.microsoft.com/office/drawing/2014/main" id="{595646B7-AF33-4444-8ACE-CE832D4A2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9" name="Rectangle 18">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07562" y="0"/>
            <a:ext cx="6184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Τίτλος 1">
            <a:extLst>
              <a:ext uri="{FF2B5EF4-FFF2-40B4-BE49-F238E27FC236}">
                <a16:creationId xmlns:a16="http://schemas.microsoft.com/office/drawing/2014/main" id="{F1DDA54C-8BE7-2524-8C54-F9D3903F2653}"/>
              </a:ext>
            </a:extLst>
          </p:cNvPr>
          <p:cNvSpPr>
            <a:spLocks noGrp="1"/>
          </p:cNvSpPr>
          <p:nvPr>
            <p:ph type="title"/>
          </p:nvPr>
        </p:nvSpPr>
        <p:spPr>
          <a:xfrm>
            <a:off x="6775106" y="176086"/>
            <a:ext cx="4953000" cy="2308608"/>
          </a:xfrm>
        </p:spPr>
        <p:txBody>
          <a:bodyPr>
            <a:normAutofit/>
          </a:bodyPr>
          <a:lstStyle/>
          <a:p>
            <a:pPr algn="ctr"/>
            <a:r>
              <a:rPr lang="el-GR" sz="2800" dirty="0">
                <a:solidFill>
                  <a:schemeClr val="bg1"/>
                </a:solidFill>
              </a:rPr>
              <a:t>Άνθρωπος και Φυσικό Περιβάλλον σε δυσαρμονική σχέση: Η κλιματική αλλαγή ως </a:t>
            </a:r>
            <a:r>
              <a:rPr lang="el-GR" sz="2800" dirty="0" err="1">
                <a:solidFill>
                  <a:schemeClr val="bg1"/>
                </a:solidFill>
              </a:rPr>
              <a:t>βιοτεχνοηθικό</a:t>
            </a:r>
            <a:r>
              <a:rPr lang="el-GR" sz="2800" dirty="0">
                <a:solidFill>
                  <a:schemeClr val="bg1"/>
                </a:solidFill>
              </a:rPr>
              <a:t> πρόβλημα </a:t>
            </a:r>
          </a:p>
        </p:txBody>
      </p:sp>
      <p:pic>
        <p:nvPicPr>
          <p:cNvPr id="4" name="Θέση περιεχομένου 4">
            <a:extLst>
              <a:ext uri="{FF2B5EF4-FFF2-40B4-BE49-F238E27FC236}">
                <a16:creationId xmlns:a16="http://schemas.microsoft.com/office/drawing/2014/main" id="{CFC15564-6788-7285-DB5D-80B287191553}"/>
              </a:ext>
            </a:extLst>
          </p:cNvPr>
          <p:cNvPicPr>
            <a:picLocks noChangeAspect="1"/>
          </p:cNvPicPr>
          <p:nvPr/>
        </p:nvPicPr>
        <p:blipFill>
          <a:blip r:embed="rId4"/>
          <a:stretch>
            <a:fillRect/>
          </a:stretch>
        </p:blipFill>
        <p:spPr>
          <a:xfrm>
            <a:off x="119434" y="692701"/>
            <a:ext cx="5885081" cy="5629119"/>
          </a:xfrm>
          <a:prstGeom prst="rect">
            <a:avLst/>
          </a:prstGeom>
        </p:spPr>
      </p:pic>
      <p:sp>
        <p:nvSpPr>
          <p:cNvPr id="8" name="Content Placeholder 7">
            <a:extLst>
              <a:ext uri="{FF2B5EF4-FFF2-40B4-BE49-F238E27FC236}">
                <a16:creationId xmlns:a16="http://schemas.microsoft.com/office/drawing/2014/main" id="{5B95D752-EBB1-E102-CAD4-ABD0D8D72250}"/>
              </a:ext>
            </a:extLst>
          </p:cNvPr>
          <p:cNvSpPr>
            <a:spLocks noGrp="1"/>
          </p:cNvSpPr>
          <p:nvPr>
            <p:ph idx="1"/>
          </p:nvPr>
        </p:nvSpPr>
        <p:spPr>
          <a:xfrm>
            <a:off x="6477000" y="2660779"/>
            <a:ext cx="5158273" cy="3805335"/>
          </a:xfrm>
        </p:spPr>
        <p:txBody>
          <a:bodyPr anchor="ctr">
            <a:normAutofit/>
          </a:bodyPr>
          <a:lstStyle/>
          <a:p>
            <a:r>
              <a:rPr lang="el-GR" sz="3200" dirty="0">
                <a:solidFill>
                  <a:srgbClr val="FFFFFF"/>
                </a:solidFill>
              </a:rPr>
              <a:t>Συμμετοχή του Εργαστηρίου Ηθικής και Βιοηθικής των Θρησκειών σε δράσεις του ΕΚΠΑ για το Περιβάλλον.</a:t>
            </a:r>
            <a:endParaRPr lang="en-US" sz="3200" dirty="0">
              <a:solidFill>
                <a:srgbClr val="FFFFFF"/>
              </a:solidFill>
            </a:endParaRPr>
          </a:p>
        </p:txBody>
      </p:sp>
    </p:spTree>
    <p:extLst>
      <p:ext uri="{BB962C8B-B14F-4D97-AF65-F5344CB8AC3E}">
        <p14:creationId xmlns:p14="http://schemas.microsoft.com/office/powerpoint/2010/main" val="332325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72481B-8ED2-77E8-3DDB-D8F615266D57}"/>
              </a:ext>
            </a:extLst>
          </p:cNvPr>
          <p:cNvSpPr>
            <a:spLocks noGrp="1"/>
          </p:cNvSpPr>
          <p:nvPr>
            <p:ph type="title"/>
          </p:nvPr>
        </p:nvSpPr>
        <p:spPr>
          <a:xfrm>
            <a:off x="448534" y="131925"/>
            <a:ext cx="10895106" cy="1325563"/>
          </a:xfrm>
        </p:spPr>
        <p:txBody>
          <a:bodyPr>
            <a:normAutofit/>
          </a:bodyPr>
          <a:lstStyle/>
          <a:p>
            <a:pPr algn="ctr"/>
            <a:r>
              <a:rPr lang="el-GR" sz="3200" dirty="0"/>
              <a:t>Άνθρωπος και Φυσικό Περιβάλλον σε δυσαρμονική σχέση: Η κλιματική αλλαγή ως </a:t>
            </a:r>
            <a:r>
              <a:rPr lang="el-GR" sz="3200" dirty="0" err="1"/>
              <a:t>βιοτεχνοηθικό</a:t>
            </a:r>
            <a:r>
              <a:rPr lang="el-GR" sz="3200" dirty="0"/>
              <a:t> πρόβλημα </a:t>
            </a:r>
          </a:p>
        </p:txBody>
      </p:sp>
      <p:pic>
        <p:nvPicPr>
          <p:cNvPr id="5" name="Θέση περιεχομένου 4" descr="Εικόνα που περιέχει κείμενο, χλόη, ουρανός, υπαίθριος&#10;&#10;Περιγραφή που δημιουργήθηκε αυτόματα">
            <a:extLst>
              <a:ext uri="{FF2B5EF4-FFF2-40B4-BE49-F238E27FC236}">
                <a16:creationId xmlns:a16="http://schemas.microsoft.com/office/drawing/2014/main" id="{9EC29340-EAB3-D8E2-E218-B352C77212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534" y="1457488"/>
            <a:ext cx="11194826" cy="5268586"/>
          </a:xfrm>
        </p:spPr>
      </p:pic>
    </p:spTree>
    <p:extLst>
      <p:ext uri="{BB962C8B-B14F-4D97-AF65-F5344CB8AC3E}">
        <p14:creationId xmlns:p14="http://schemas.microsoft.com/office/powerpoint/2010/main" val="21516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6B1FD15-9CBB-4259-931E-1EB6A8719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D739765-2266-4358-BC9F-0DC2A6B7CD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6" name="Picture 15">
              <a:extLst>
                <a:ext uri="{FF2B5EF4-FFF2-40B4-BE49-F238E27FC236}">
                  <a16:creationId xmlns:a16="http://schemas.microsoft.com/office/drawing/2014/main" id="{27772D55-3097-46EA-A34A-E1DFCA5E47E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7" name="Picture 16">
              <a:extLst>
                <a:ext uri="{FF2B5EF4-FFF2-40B4-BE49-F238E27FC236}">
                  <a16:creationId xmlns:a16="http://schemas.microsoft.com/office/drawing/2014/main" id="{595646B7-AF33-4444-8ACE-CE832D4A2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9" name="Rectangle 18">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07562" y="0"/>
            <a:ext cx="6184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Τίτλος 1">
            <a:extLst>
              <a:ext uri="{FF2B5EF4-FFF2-40B4-BE49-F238E27FC236}">
                <a16:creationId xmlns:a16="http://schemas.microsoft.com/office/drawing/2014/main" id="{28A67AC3-9774-0542-6748-EF1FDE5C063B}"/>
              </a:ext>
            </a:extLst>
          </p:cNvPr>
          <p:cNvSpPr>
            <a:spLocks noGrp="1"/>
          </p:cNvSpPr>
          <p:nvPr>
            <p:ph type="title"/>
          </p:nvPr>
        </p:nvSpPr>
        <p:spPr>
          <a:xfrm>
            <a:off x="6476681" y="0"/>
            <a:ext cx="4953000" cy="2308608"/>
          </a:xfrm>
        </p:spPr>
        <p:txBody>
          <a:bodyPr>
            <a:normAutofit/>
          </a:bodyPr>
          <a:lstStyle/>
          <a:p>
            <a:pPr algn="ctr"/>
            <a:r>
              <a:rPr lang="el-GR" sz="2800" dirty="0">
                <a:solidFill>
                  <a:schemeClr val="bg1"/>
                </a:solidFill>
              </a:rPr>
              <a:t>Άνθρωπος και Φυσικό Περιβάλλον σε δυσαρμονική σχέση: Η κλιματική αλλαγή ως </a:t>
            </a:r>
            <a:r>
              <a:rPr lang="el-GR" sz="2800" dirty="0" err="1">
                <a:solidFill>
                  <a:schemeClr val="bg1"/>
                </a:solidFill>
              </a:rPr>
              <a:t>βιοτεχνοηθικό</a:t>
            </a:r>
            <a:r>
              <a:rPr lang="el-GR" sz="2800" dirty="0">
                <a:solidFill>
                  <a:schemeClr val="bg1"/>
                </a:solidFill>
              </a:rPr>
              <a:t> πρόβλημα </a:t>
            </a:r>
            <a:endParaRPr lang="el-GR" sz="2800" dirty="0">
              <a:solidFill>
                <a:srgbClr val="FFFFFF"/>
              </a:solidFill>
            </a:endParaRPr>
          </a:p>
        </p:txBody>
      </p:sp>
      <p:pic>
        <p:nvPicPr>
          <p:cNvPr id="4" name="Θέση περιεχομένου 4" descr="Εικόνα που περιέχει άτομο, αναζήτηση, γυναίκα, μαλλιά&#10;&#10;Περιγραφή που δημιουργήθηκε αυτόματα">
            <a:extLst>
              <a:ext uri="{FF2B5EF4-FFF2-40B4-BE49-F238E27FC236}">
                <a16:creationId xmlns:a16="http://schemas.microsoft.com/office/drawing/2014/main" id="{B3B041E4-D4F8-B2E6-4103-E8F29B72BFB3}"/>
              </a:ext>
            </a:extLst>
          </p:cNvPr>
          <p:cNvPicPr>
            <a:picLocks noChangeAspect="1"/>
          </p:cNvPicPr>
          <p:nvPr/>
        </p:nvPicPr>
        <p:blipFill rotWithShape="1">
          <a:blip r:embed="rId4"/>
          <a:srcRect l="17662" r="4708" b="3"/>
          <a:stretch/>
        </p:blipFill>
        <p:spPr>
          <a:xfrm>
            <a:off x="175624" y="301235"/>
            <a:ext cx="5236971" cy="6556764"/>
          </a:xfrm>
          <a:prstGeom prst="rect">
            <a:avLst/>
          </a:prstGeom>
        </p:spPr>
      </p:pic>
      <p:sp>
        <p:nvSpPr>
          <p:cNvPr id="8" name="Content Placeholder 7">
            <a:extLst>
              <a:ext uri="{FF2B5EF4-FFF2-40B4-BE49-F238E27FC236}">
                <a16:creationId xmlns:a16="http://schemas.microsoft.com/office/drawing/2014/main" id="{7034530E-A08C-F8E8-8181-B377587FDFCA}"/>
              </a:ext>
            </a:extLst>
          </p:cNvPr>
          <p:cNvSpPr>
            <a:spLocks noGrp="1"/>
          </p:cNvSpPr>
          <p:nvPr>
            <p:ph idx="1"/>
          </p:nvPr>
        </p:nvSpPr>
        <p:spPr>
          <a:xfrm>
            <a:off x="6476681" y="2308608"/>
            <a:ext cx="5270241" cy="3862874"/>
          </a:xfrm>
        </p:spPr>
        <p:txBody>
          <a:bodyPr anchor="ctr">
            <a:normAutofit/>
          </a:bodyPr>
          <a:lstStyle/>
          <a:p>
            <a:r>
              <a:rPr lang="el-GR" sz="5400" dirty="0">
                <a:solidFill>
                  <a:schemeClr val="bg1"/>
                </a:solidFill>
                <a:latin typeface="+mj-lt"/>
              </a:rPr>
              <a:t>Ἡ </a:t>
            </a:r>
            <a:r>
              <a:rPr lang="el-GR" sz="5400" dirty="0" err="1">
                <a:solidFill>
                  <a:schemeClr val="bg1"/>
                </a:solidFill>
                <a:latin typeface="+mj-lt"/>
              </a:rPr>
              <a:t>ἀνάστασις</a:t>
            </a:r>
            <a:r>
              <a:rPr lang="en-US" sz="5400" dirty="0">
                <a:solidFill>
                  <a:schemeClr val="bg1"/>
                </a:solidFill>
                <a:latin typeface="+mj-lt"/>
              </a:rPr>
              <a:t>,</a:t>
            </a:r>
            <a:br>
              <a:rPr lang="el-GR" sz="5400" dirty="0">
                <a:solidFill>
                  <a:schemeClr val="bg1"/>
                </a:solidFill>
                <a:latin typeface="+mj-lt"/>
              </a:rPr>
            </a:br>
            <a:r>
              <a:rPr lang="el-GR" sz="5400" dirty="0" err="1">
                <a:solidFill>
                  <a:schemeClr val="bg1"/>
                </a:solidFill>
                <a:latin typeface="+mj-lt"/>
              </a:rPr>
              <a:t>φύσεώς</a:t>
            </a:r>
            <a:r>
              <a:rPr lang="el-GR" sz="5400" dirty="0">
                <a:solidFill>
                  <a:schemeClr val="bg1"/>
                </a:solidFill>
                <a:latin typeface="+mj-lt"/>
              </a:rPr>
              <a:t> </a:t>
            </a:r>
            <a:r>
              <a:rPr lang="el-GR" sz="5400" dirty="0" err="1">
                <a:solidFill>
                  <a:schemeClr val="bg1"/>
                </a:solidFill>
                <a:latin typeface="+mj-lt"/>
              </a:rPr>
              <a:t>ἐστιν</a:t>
            </a:r>
            <a:r>
              <a:rPr lang="el-GR" sz="5400" dirty="0">
                <a:solidFill>
                  <a:schemeClr val="bg1"/>
                </a:solidFill>
                <a:latin typeface="+mj-lt"/>
              </a:rPr>
              <a:t> </a:t>
            </a:r>
            <a:r>
              <a:rPr lang="el-GR" sz="5400" dirty="0" err="1">
                <a:solidFill>
                  <a:schemeClr val="bg1"/>
                </a:solidFill>
                <a:latin typeface="+mj-lt"/>
              </a:rPr>
              <a:t>ἐπανόρθωσις</a:t>
            </a:r>
            <a:r>
              <a:rPr lang="el-GR" sz="5400" dirty="0">
                <a:solidFill>
                  <a:schemeClr val="bg1"/>
                </a:solidFill>
                <a:latin typeface="+mj-lt"/>
              </a:rPr>
              <a:t>·</a:t>
            </a:r>
            <a:endParaRPr lang="en-US" sz="5400" dirty="0">
              <a:solidFill>
                <a:schemeClr val="bg1"/>
              </a:solidFill>
              <a:latin typeface="+mj-lt"/>
            </a:endParaRPr>
          </a:p>
        </p:txBody>
      </p:sp>
    </p:spTree>
    <p:extLst>
      <p:ext uri="{BB962C8B-B14F-4D97-AF65-F5344CB8AC3E}">
        <p14:creationId xmlns:p14="http://schemas.microsoft.com/office/powerpoint/2010/main" val="142653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Τίτλος 1">
            <a:extLst>
              <a:ext uri="{FF2B5EF4-FFF2-40B4-BE49-F238E27FC236}">
                <a16:creationId xmlns:a16="http://schemas.microsoft.com/office/drawing/2014/main" id="{B12356A6-5847-39E5-C8E3-3530565836D0}"/>
              </a:ext>
            </a:extLst>
          </p:cNvPr>
          <p:cNvSpPr>
            <a:spLocks noGrp="1"/>
          </p:cNvSpPr>
          <p:nvPr>
            <p:ph type="title"/>
          </p:nvPr>
        </p:nvSpPr>
        <p:spPr>
          <a:xfrm>
            <a:off x="849557" y="-200675"/>
            <a:ext cx="4953000" cy="2308608"/>
          </a:xfrm>
        </p:spPr>
        <p:txBody>
          <a:bodyPr>
            <a:normAutofit/>
          </a:bodyPr>
          <a:lstStyle/>
          <a:p>
            <a:pPr algn="ctr"/>
            <a:r>
              <a:rPr lang="el-GR" sz="2800" dirty="0">
                <a:solidFill>
                  <a:schemeClr val="bg1"/>
                </a:solidFill>
              </a:rPr>
              <a:t>Άνθρωπος και Φυσικό Περιβάλλον σε δυσαρμονική σχέση: Η κλιματική αλλαγή ως </a:t>
            </a:r>
            <a:r>
              <a:rPr lang="el-GR" sz="2800" dirty="0" err="1">
                <a:solidFill>
                  <a:schemeClr val="bg1"/>
                </a:solidFill>
              </a:rPr>
              <a:t>βιοτεχνοηθικό</a:t>
            </a:r>
            <a:r>
              <a:rPr lang="el-GR" sz="2800" dirty="0">
                <a:solidFill>
                  <a:schemeClr val="bg1"/>
                </a:solidFill>
              </a:rPr>
              <a:t> πρόβλημα </a:t>
            </a:r>
            <a:endParaRPr lang="el-GR" sz="2800" dirty="0">
              <a:solidFill>
                <a:srgbClr val="FFFFFF"/>
              </a:solidFill>
            </a:endParaRPr>
          </a:p>
        </p:txBody>
      </p:sp>
      <p:sp>
        <p:nvSpPr>
          <p:cNvPr id="9" name="Content Placeholder 8">
            <a:extLst>
              <a:ext uri="{FF2B5EF4-FFF2-40B4-BE49-F238E27FC236}">
                <a16:creationId xmlns:a16="http://schemas.microsoft.com/office/drawing/2014/main" id="{D5BF4A7E-FF99-1AF0-00DF-935DC5B5EF9A}"/>
              </a:ext>
            </a:extLst>
          </p:cNvPr>
          <p:cNvSpPr>
            <a:spLocks noGrp="1"/>
          </p:cNvSpPr>
          <p:nvPr>
            <p:ph idx="1"/>
          </p:nvPr>
        </p:nvSpPr>
        <p:spPr>
          <a:xfrm>
            <a:off x="214604" y="2239347"/>
            <a:ext cx="5746949" cy="4432041"/>
          </a:xfrm>
        </p:spPr>
        <p:txBody>
          <a:bodyPr anchor="ctr">
            <a:noAutofit/>
          </a:bodyPr>
          <a:lstStyle/>
          <a:p>
            <a:pPr algn="just"/>
            <a:r>
              <a:rPr lang="el-GR" sz="2200" dirty="0">
                <a:solidFill>
                  <a:schemeClr val="bg1"/>
                </a:solidFill>
                <a:latin typeface="+mj-lt"/>
              </a:rPr>
              <a:t>Ο Οικουμενικός Πατριάρχης κ.κ. Βαρθολομαίος: </a:t>
            </a:r>
            <a:r>
              <a:rPr lang="el-GR" sz="2200" i="1" dirty="0">
                <a:solidFill>
                  <a:schemeClr val="bg1"/>
                </a:solidFill>
                <a:latin typeface="+mj-lt"/>
              </a:rPr>
              <a:t>τον αποκαλούν «πράσινο Πατριάρχη», έχοντας αναδείξει από την ημέρα της εκλογής του την προστασία του περιβάλλοντος ως εξέχον ζήτημα, που δεν πρέπει να βρίσκεται στο περιθώριο της θρησκευτικής ατζέντας. Καθιέρωσε την 1η Σεπτεμβρίου ως Ημέρα Προστασίας του Περιβάλλοντος. Με τον στόχο αυτό διοργανώνει τακτικά συμπόσια με αυτό το θέμα σε όλο τον κόσμο.</a:t>
            </a:r>
            <a:endParaRPr lang="en-US" sz="2200" i="1" dirty="0">
              <a:solidFill>
                <a:schemeClr val="bg1"/>
              </a:solidFill>
              <a:latin typeface="+mj-lt"/>
            </a:endParaRPr>
          </a:p>
        </p:txBody>
      </p:sp>
      <p:grpSp>
        <p:nvGrpSpPr>
          <p:cNvPr id="16" name="Group 15">
            <a:extLst>
              <a:ext uri="{FF2B5EF4-FFF2-40B4-BE49-F238E27FC236}">
                <a16:creationId xmlns:a16="http://schemas.microsoft.com/office/drawing/2014/main" id="{0974BA0E-B544-45F7-A92D-96789A8220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94385" y="41921"/>
            <a:ext cx="3997615" cy="6816079"/>
            <a:chOff x="8059620" y="41922"/>
            <a:chExt cx="3997615" cy="6816077"/>
          </a:xfrm>
        </p:grpSpPr>
        <p:pic>
          <p:nvPicPr>
            <p:cNvPr id="17" name="Picture 16">
              <a:extLst>
                <a:ext uri="{FF2B5EF4-FFF2-40B4-BE49-F238E27FC236}">
                  <a16:creationId xmlns:a16="http://schemas.microsoft.com/office/drawing/2014/main" id="{35B9D9A8-82B0-4B76-BDAA-CCE3802A9EB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8" name="Picture 17">
              <a:extLst>
                <a:ext uri="{FF2B5EF4-FFF2-40B4-BE49-F238E27FC236}">
                  <a16:creationId xmlns:a16="http://schemas.microsoft.com/office/drawing/2014/main" id="{98022CB9-B7A5-4853-A70B-BE37877C83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5" name="Θέση περιεχομένου 4">
            <a:extLst>
              <a:ext uri="{FF2B5EF4-FFF2-40B4-BE49-F238E27FC236}">
                <a16:creationId xmlns:a16="http://schemas.microsoft.com/office/drawing/2014/main" id="{94A8092B-F13E-11BC-7D78-9D294E32645B}"/>
              </a:ext>
            </a:extLst>
          </p:cNvPr>
          <p:cNvPicPr>
            <a:picLocks noChangeAspect="1"/>
          </p:cNvPicPr>
          <p:nvPr/>
        </p:nvPicPr>
        <p:blipFill rotWithShape="1">
          <a:blip r:embed="rId4">
            <a:extLst>
              <a:ext uri="{28A0092B-C50C-407E-A947-70E740481C1C}">
                <a14:useLocalDpi xmlns:a14="http://schemas.microsoft.com/office/drawing/2010/main" val="0"/>
              </a:ext>
            </a:extLst>
          </a:blip>
          <a:srcRect l="930" r="16429" b="-1"/>
          <a:stretch/>
        </p:blipFill>
        <p:spPr>
          <a:xfrm>
            <a:off x="6230447" y="314907"/>
            <a:ext cx="5181599" cy="6270105"/>
          </a:xfrm>
          <a:prstGeom prst="rect">
            <a:avLst/>
          </a:prstGeom>
        </p:spPr>
      </p:pic>
    </p:spTree>
    <p:extLst>
      <p:ext uri="{BB962C8B-B14F-4D97-AF65-F5344CB8AC3E}">
        <p14:creationId xmlns:p14="http://schemas.microsoft.com/office/powerpoint/2010/main" val="146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24">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7" name="Rectangle 26">
            <a:extLst>
              <a:ext uri="{FF2B5EF4-FFF2-40B4-BE49-F238E27FC236}">
                <a16:creationId xmlns:a16="http://schemas.microsoft.com/office/drawing/2014/main" id="{D6A5485D-4AF6-47BA-8BB1-44D0639B9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483861B3-77F4-42C4-B257-AF7D1EB5F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Εικόνα 4" descr="Εικόνα που περιέχει βουνό, χλόη, υπαίθριος, ουρανός&#10;&#10;Περιγραφή που δημιουργήθηκε αυτόματα">
            <a:extLst>
              <a:ext uri="{FF2B5EF4-FFF2-40B4-BE49-F238E27FC236}">
                <a16:creationId xmlns:a16="http://schemas.microsoft.com/office/drawing/2014/main" id="{F4677056-FB55-3262-E4B3-64500DE274E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7172" b="7829"/>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CF669FA-CD27-2480-FB5D-7C9649EDEA69}"/>
              </a:ext>
            </a:extLst>
          </p:cNvPr>
          <p:cNvSpPr>
            <a:spLocks noGrp="1"/>
          </p:cNvSpPr>
          <p:nvPr>
            <p:ph type="title"/>
          </p:nvPr>
        </p:nvSpPr>
        <p:spPr>
          <a:xfrm>
            <a:off x="296808" y="100002"/>
            <a:ext cx="11525078" cy="1271598"/>
          </a:xfrm>
        </p:spPr>
        <p:txBody>
          <a:bodyPr vert="horz" lIns="91440" tIns="45720" rIns="91440" bIns="45720" rtlCol="0" anchor="ctr">
            <a:normAutofit/>
          </a:bodyPr>
          <a:lstStyle/>
          <a:p>
            <a:pPr algn="ctr"/>
            <a:r>
              <a:rPr lang="el-GR" sz="3200" dirty="0">
                <a:solidFill>
                  <a:schemeClr val="bg1"/>
                </a:solidFill>
              </a:rPr>
              <a:t>Άνθρωπος και Φυσικό Περιβάλλον σε δυσαρμονική σχέση: Η κλιματική αλλαγή ως </a:t>
            </a:r>
            <a:r>
              <a:rPr lang="el-GR" sz="3200" dirty="0" err="1">
                <a:solidFill>
                  <a:schemeClr val="bg1"/>
                </a:solidFill>
              </a:rPr>
              <a:t>βιοτεχνοηθικό</a:t>
            </a:r>
            <a:r>
              <a:rPr lang="el-GR" sz="3200" dirty="0">
                <a:solidFill>
                  <a:schemeClr val="bg1"/>
                </a:solidFill>
              </a:rPr>
              <a:t> πρόβλημα </a:t>
            </a:r>
            <a:endParaRPr lang="en-US" sz="3200" dirty="0">
              <a:solidFill>
                <a:srgbClr val="FFFFFF"/>
              </a:solidFill>
            </a:endParaRPr>
          </a:p>
        </p:txBody>
      </p:sp>
      <p:sp>
        <p:nvSpPr>
          <p:cNvPr id="10" name="TextBox 9">
            <a:extLst>
              <a:ext uri="{FF2B5EF4-FFF2-40B4-BE49-F238E27FC236}">
                <a16:creationId xmlns:a16="http://schemas.microsoft.com/office/drawing/2014/main" id="{EC2E0AB8-21B0-773E-2ECF-0BB45990E240}"/>
              </a:ext>
            </a:extLst>
          </p:cNvPr>
          <p:cNvSpPr txBox="1"/>
          <p:nvPr/>
        </p:nvSpPr>
        <p:spPr>
          <a:xfrm>
            <a:off x="166179" y="4449674"/>
            <a:ext cx="11525078" cy="2308324"/>
          </a:xfrm>
          <a:prstGeom prst="rect">
            <a:avLst/>
          </a:prstGeom>
          <a:noFill/>
        </p:spPr>
        <p:txBody>
          <a:bodyPr wrap="square">
            <a:spAutoFit/>
          </a:bodyPr>
          <a:lstStyle/>
          <a:p>
            <a:pPr algn="just"/>
            <a:r>
              <a:rPr lang="el-GR" sz="1800" dirty="0">
                <a:solidFill>
                  <a:schemeClr val="bg1"/>
                </a:solidFill>
                <a:latin typeface="+mj-lt"/>
              </a:rPr>
              <a:t>Η κατάχρηση του περιβάλλοντος με την υπερβολική άντληση των φυσικών πόρων, την καταστροφή των οικοσυστημάτων, την εξαφάνιση των ειδών και τη ρύπανση, κατέδειξε ότι η εκμετάλλευσή του δεν προκάλεσε μόνο την αλλοίωση της χλωρίδας και της πανίδας, αλλά και των γενετικών χαρακτηριστικών του ανθρώπου. Η οικολογική κρίση δεν οφείλεται αποκλειστικά σε οικονομικούς και πολιτικούς παράγοντες, αλλά συνδέεται με το σύνολο της κοινωνικής ζωής και των σχέσεων του ανθρώπου με το φυσικό περιβάλλον, η οποία καταδεικνύει το ήθος του, τον τρόπο δηλαδή της ζωής. Αποτελεί </a:t>
            </a:r>
            <a:r>
              <a:rPr lang="el-GR" sz="1800" b="1" u="sng" dirty="0">
                <a:solidFill>
                  <a:schemeClr val="bg1"/>
                </a:solidFill>
                <a:latin typeface="+mj-lt"/>
              </a:rPr>
              <a:t>κρίση πνευματική και ηθική </a:t>
            </a:r>
            <a:r>
              <a:rPr lang="el-GR" sz="1800" dirty="0">
                <a:solidFill>
                  <a:schemeClr val="bg1"/>
                </a:solidFill>
                <a:latin typeface="+mj-lt"/>
              </a:rPr>
              <a:t>και οφείλεται στην κρίση που δημιουργήθηκε στον ίδιο τον άνθρωπο και η προτροπή για την ασκητική αντιμετώπιση της δημιουργίας αποτελεί μία ακόμη επιβεβαίωση ότι το πρόβλημα είναι και παραμένει ηθικό. </a:t>
            </a:r>
          </a:p>
        </p:txBody>
      </p:sp>
    </p:spTree>
    <p:extLst>
      <p:ext uri="{BB962C8B-B14F-4D97-AF65-F5344CB8AC3E}">
        <p14:creationId xmlns:p14="http://schemas.microsoft.com/office/powerpoint/2010/main" val="138948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6C35EF-DBC8-41DC-A647-F1E0F599B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6DEB0BA5-59CA-4DBF-A716-BEEC67603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DAA8545C-2832-4EB7-9624-D6EEA011A8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1981" y="1"/>
            <a:ext cx="5236971" cy="6858000"/>
            <a:chOff x="20829" y="1"/>
            <a:chExt cx="5236971" cy="6857999"/>
          </a:xfrm>
        </p:grpSpPr>
        <p:pic>
          <p:nvPicPr>
            <p:cNvPr id="13" name="Picture 12">
              <a:extLst>
                <a:ext uri="{FF2B5EF4-FFF2-40B4-BE49-F238E27FC236}">
                  <a16:creationId xmlns:a16="http://schemas.microsoft.com/office/drawing/2014/main" id="{FDDB8A50-D39E-4D33-819B-739ECB9D102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id="{3DCB7945-057F-4373-B268-FF1BE88A4C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Τίτλος 1">
            <a:extLst>
              <a:ext uri="{FF2B5EF4-FFF2-40B4-BE49-F238E27FC236}">
                <a16:creationId xmlns:a16="http://schemas.microsoft.com/office/drawing/2014/main" id="{59CEC267-383A-46C8-F1F5-9BB1AA0B945A}"/>
              </a:ext>
            </a:extLst>
          </p:cNvPr>
          <p:cNvSpPr>
            <a:spLocks noGrp="1"/>
          </p:cNvSpPr>
          <p:nvPr>
            <p:ph type="title"/>
          </p:nvPr>
        </p:nvSpPr>
        <p:spPr>
          <a:xfrm>
            <a:off x="880186" y="27112"/>
            <a:ext cx="10498494" cy="1479473"/>
          </a:xfrm>
        </p:spPr>
        <p:txBody>
          <a:bodyPr>
            <a:normAutofit/>
          </a:bodyPr>
          <a:lstStyle/>
          <a:p>
            <a:pPr algn="ctr"/>
            <a:r>
              <a:rPr lang="el-GR" sz="3200" dirty="0">
                <a:solidFill>
                  <a:schemeClr val="bg1"/>
                </a:solidFill>
              </a:rPr>
              <a:t>Άνθρωπος και Φυσικό Περιβάλλον σε δυσαρμονική σχέση: Η κλιματική αλλαγή ως </a:t>
            </a:r>
            <a:r>
              <a:rPr lang="el-GR" sz="3200" dirty="0" err="1">
                <a:solidFill>
                  <a:schemeClr val="bg1"/>
                </a:solidFill>
              </a:rPr>
              <a:t>βιοτεχνοηθικό</a:t>
            </a:r>
            <a:r>
              <a:rPr lang="el-GR" sz="3200" dirty="0">
                <a:solidFill>
                  <a:schemeClr val="bg1"/>
                </a:solidFill>
              </a:rPr>
              <a:t> πρόβλημα </a:t>
            </a:r>
          </a:p>
        </p:txBody>
      </p:sp>
      <p:sp>
        <p:nvSpPr>
          <p:cNvPr id="3" name="Θέση περιεχομένου 2">
            <a:extLst>
              <a:ext uri="{FF2B5EF4-FFF2-40B4-BE49-F238E27FC236}">
                <a16:creationId xmlns:a16="http://schemas.microsoft.com/office/drawing/2014/main" id="{DC98CC0C-332A-E558-E147-C1E18A3BB506}"/>
              </a:ext>
            </a:extLst>
          </p:cNvPr>
          <p:cNvSpPr>
            <a:spLocks noGrp="1"/>
          </p:cNvSpPr>
          <p:nvPr>
            <p:ph idx="1"/>
          </p:nvPr>
        </p:nvSpPr>
        <p:spPr>
          <a:xfrm>
            <a:off x="796211" y="2029911"/>
            <a:ext cx="10582469" cy="3904359"/>
          </a:xfrm>
        </p:spPr>
        <p:txBody>
          <a:bodyPr>
            <a:noAutofit/>
          </a:bodyPr>
          <a:lstStyle/>
          <a:p>
            <a:pPr algn="just"/>
            <a:r>
              <a:rPr lang="el-GR" dirty="0">
                <a:solidFill>
                  <a:schemeClr val="bg1"/>
                </a:solidFill>
                <a:latin typeface="+mj-lt"/>
              </a:rPr>
              <a:t>Η δυσαρμονία που παρουσιάζεται στις σχέσεις του ανθρώπου με τη φύση αποτελεί το κύριο πρόβλημα, το οποίο προφανώς αποτελεί </a:t>
            </a:r>
            <a:r>
              <a:rPr lang="el-GR" dirty="0" err="1">
                <a:solidFill>
                  <a:schemeClr val="bg1"/>
                </a:solidFill>
                <a:latin typeface="+mj-lt"/>
              </a:rPr>
              <a:t>βιοτεχνοηθικό</a:t>
            </a:r>
            <a:r>
              <a:rPr lang="el-GR" dirty="0">
                <a:solidFill>
                  <a:schemeClr val="bg1"/>
                </a:solidFill>
                <a:latin typeface="+mj-lt"/>
              </a:rPr>
              <a:t> πρόβλημα. Συνεπώς, η ηθική κρίση που αποκαλύπτεται με την κλιματική αλλαγή καθορίζει την ευθύνη του ανθρώπου, αλλά και τα μέτρα, τα οποία απαιτούνται για την αποτελεσματική αντιμετώπιση του προβλήματος. Όταν η περιβαλλοντική κρίση κατανοείται ως ατομική ευθύνη γίνεται αντιληπτή η ανάγκη για αλλαγή νοοτροπίας και διαφορετικής αντιμετώπισης του φυσικού περιβάλλοντος.</a:t>
            </a:r>
            <a:endParaRPr lang="el-GR" dirty="0">
              <a:solidFill>
                <a:srgbClr val="FFFFFF"/>
              </a:solidFill>
              <a:latin typeface="+mj-lt"/>
            </a:endParaRPr>
          </a:p>
        </p:txBody>
      </p:sp>
    </p:spTree>
    <p:extLst>
      <p:ext uri="{BB962C8B-B14F-4D97-AF65-F5344CB8AC3E}">
        <p14:creationId xmlns:p14="http://schemas.microsoft.com/office/powerpoint/2010/main" val="422145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7" name="Picture 16">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Τίτλος 1">
            <a:extLst>
              <a:ext uri="{FF2B5EF4-FFF2-40B4-BE49-F238E27FC236}">
                <a16:creationId xmlns:a16="http://schemas.microsoft.com/office/drawing/2014/main" id="{B58D0608-4145-F2F5-1C12-9712026F6999}"/>
              </a:ext>
            </a:extLst>
          </p:cNvPr>
          <p:cNvSpPr>
            <a:spLocks noGrp="1"/>
          </p:cNvSpPr>
          <p:nvPr>
            <p:ph type="title"/>
          </p:nvPr>
        </p:nvSpPr>
        <p:spPr>
          <a:xfrm>
            <a:off x="5801042" y="82489"/>
            <a:ext cx="5867400" cy="1664573"/>
          </a:xfrm>
        </p:spPr>
        <p:txBody>
          <a:bodyPr>
            <a:normAutofit/>
          </a:bodyPr>
          <a:lstStyle/>
          <a:p>
            <a:pPr>
              <a:lnSpc>
                <a:spcPct val="90000"/>
              </a:lnSpc>
            </a:pPr>
            <a:r>
              <a:rPr lang="el-GR" sz="2800"/>
              <a:t>Άνθρωπος και Φυσικό Περιβάλλον σε δυσαρμονική σχέση: Η κλιματική αλλαγή ως βιοτεχνοηθικό πρόβλημα </a:t>
            </a:r>
            <a:endParaRPr lang="el-GR" sz="2800" dirty="0"/>
          </a:p>
        </p:txBody>
      </p:sp>
      <p:pic>
        <p:nvPicPr>
          <p:cNvPr id="5" name="Θέση περιεχομένου 4" descr="Εικόνα που περιέχει κείμενο, σχεδίαση, ζωγραφική&#10;&#10;Περιγραφή που δημιουργήθηκε αυτόματα">
            <a:extLst>
              <a:ext uri="{FF2B5EF4-FFF2-40B4-BE49-F238E27FC236}">
                <a16:creationId xmlns:a16="http://schemas.microsoft.com/office/drawing/2014/main" id="{9F809253-1944-2D68-BD12-C09922F98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92" y="82489"/>
            <a:ext cx="4744720" cy="6693021"/>
          </a:xfrm>
          <a:prstGeom prst="rect">
            <a:avLst/>
          </a:prstGeom>
        </p:spPr>
      </p:pic>
      <p:sp>
        <p:nvSpPr>
          <p:cNvPr id="19" name="Θέση περιεχομένου 2">
            <a:extLst>
              <a:ext uri="{FF2B5EF4-FFF2-40B4-BE49-F238E27FC236}">
                <a16:creationId xmlns:a16="http://schemas.microsoft.com/office/drawing/2014/main" id="{A81C166D-09A6-475D-3175-63496164B4AD}"/>
              </a:ext>
            </a:extLst>
          </p:cNvPr>
          <p:cNvSpPr>
            <a:spLocks noGrp="1"/>
          </p:cNvSpPr>
          <p:nvPr>
            <p:ph idx="1"/>
          </p:nvPr>
        </p:nvSpPr>
        <p:spPr>
          <a:xfrm>
            <a:off x="5385710" y="2032000"/>
            <a:ext cx="6536415" cy="4389438"/>
          </a:xfrm>
        </p:spPr>
        <p:txBody>
          <a:bodyPr>
            <a:normAutofit fontScale="77500" lnSpcReduction="20000"/>
          </a:bodyPr>
          <a:lstStyle/>
          <a:p>
            <a:pPr algn="just"/>
            <a:r>
              <a:rPr lang="el-GR" b="1" dirty="0" err="1"/>
              <a:t>Βιοηθικά</a:t>
            </a:r>
            <a:r>
              <a:rPr lang="el-GR" b="1" dirty="0"/>
              <a:t> ζητήματα</a:t>
            </a:r>
            <a:r>
              <a:rPr lang="el-GR" dirty="0"/>
              <a:t>: </a:t>
            </a:r>
            <a:r>
              <a:rPr lang="en-US" dirty="0" err="1"/>
              <a:t>CRISPr</a:t>
            </a:r>
            <a:r>
              <a:rPr lang="en-US" dirty="0"/>
              <a:t>/CAS9, </a:t>
            </a:r>
            <a:r>
              <a:rPr lang="el-GR" dirty="0"/>
              <a:t>Νομιμοποίηση </a:t>
            </a:r>
            <a:r>
              <a:rPr lang="en-US" dirty="0"/>
              <a:t>assisted suicide.</a:t>
            </a:r>
          </a:p>
          <a:p>
            <a:pPr algn="just"/>
            <a:r>
              <a:rPr lang="el-GR" b="1" dirty="0" err="1"/>
              <a:t>Τεχνοηθικά</a:t>
            </a:r>
            <a:r>
              <a:rPr lang="el-GR" b="1" dirty="0"/>
              <a:t> ζητήματα</a:t>
            </a:r>
            <a:r>
              <a:rPr lang="el-GR" dirty="0"/>
              <a:t>: Τεχνητή Νοημοσύνη κι άνθρωπος, </a:t>
            </a:r>
            <a:r>
              <a:rPr lang="el-GR" dirty="0" err="1"/>
              <a:t>Ρομποτο</a:t>
            </a:r>
            <a:r>
              <a:rPr lang="el-GR" dirty="0"/>
              <a:t>-ηθική</a:t>
            </a:r>
          </a:p>
          <a:p>
            <a:pPr algn="just"/>
            <a:r>
              <a:rPr lang="el-GR" b="1" dirty="0"/>
              <a:t>Κλιματική αλλαγή: </a:t>
            </a:r>
            <a:r>
              <a:rPr lang="el-GR" dirty="0"/>
              <a:t>Ανανεώσιμες πηγές ενέργειας, προστασία περιβάλλοντος.</a:t>
            </a:r>
          </a:p>
          <a:p>
            <a:pPr marL="0" indent="0" algn="just">
              <a:buNone/>
            </a:pPr>
            <a:endParaRPr lang="el-GR" b="1" dirty="0"/>
          </a:p>
          <a:p>
            <a:pPr marL="0" indent="0" algn="just">
              <a:buNone/>
            </a:pPr>
            <a:r>
              <a:rPr lang="el-GR" b="1" dirty="0"/>
              <a:t>«Χρυσόστομος Νικίας: Τρεις τεχνολογικές επαναστάσεις ενόψει» ΑΠΕ-ΜΠΕ</a:t>
            </a:r>
          </a:p>
          <a:p>
            <a:pPr marL="0" indent="0" algn="just">
              <a:buNone/>
            </a:pPr>
            <a:r>
              <a:rPr lang="en-US" dirty="0">
                <a:solidFill>
                  <a:schemeClr val="accent6"/>
                </a:solidFill>
              </a:rPr>
              <a:t>https://www.amna.gr/macedonia/article/654460/Chrusostomos-Nikias-Treis-technologikes-epanastaseis-enopsei</a:t>
            </a:r>
            <a:endParaRPr lang="el-GR" dirty="0">
              <a:solidFill>
                <a:schemeClr val="accent6"/>
              </a:solidFill>
            </a:endParaRPr>
          </a:p>
        </p:txBody>
      </p:sp>
    </p:spTree>
    <p:extLst>
      <p:ext uri="{BB962C8B-B14F-4D97-AF65-F5344CB8AC3E}">
        <p14:creationId xmlns:p14="http://schemas.microsoft.com/office/powerpoint/2010/main" val="361536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DB2F975E-DA49-4702-8C47-1C492A7A84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id="{9BB1C3C0-F046-4A8E-B762-5D60202A6BB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CC2C50DE-161C-4D3A-8A43-4DFCF8C6415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Τίτλος 1">
            <a:extLst>
              <a:ext uri="{FF2B5EF4-FFF2-40B4-BE49-F238E27FC236}">
                <a16:creationId xmlns:a16="http://schemas.microsoft.com/office/drawing/2014/main" id="{AD824A99-4167-A374-BDF3-C36DD4044FA2}"/>
              </a:ext>
            </a:extLst>
          </p:cNvPr>
          <p:cNvSpPr>
            <a:spLocks noGrp="1"/>
          </p:cNvSpPr>
          <p:nvPr>
            <p:ph type="title"/>
          </p:nvPr>
        </p:nvSpPr>
        <p:spPr>
          <a:xfrm>
            <a:off x="524100" y="5185"/>
            <a:ext cx="11140751" cy="1664573"/>
          </a:xfrm>
        </p:spPr>
        <p:txBody>
          <a:bodyPr>
            <a:noAutofit/>
          </a:bodyPr>
          <a:lstStyle/>
          <a:p>
            <a:pPr algn="ctr"/>
            <a:r>
              <a:rPr lang="el-GR" sz="3200" dirty="0">
                <a:solidFill>
                  <a:schemeClr val="bg1"/>
                </a:solidFill>
              </a:rPr>
              <a:t>Άνθρωπος και Φυσικό Περιβάλλον σε δυσαρμονική σχέση: Η κλιματική αλλαγή ως </a:t>
            </a:r>
            <a:r>
              <a:rPr lang="el-GR" sz="3200" dirty="0" err="1">
                <a:solidFill>
                  <a:schemeClr val="bg1"/>
                </a:solidFill>
              </a:rPr>
              <a:t>βιοτεχνοηθικό</a:t>
            </a:r>
            <a:r>
              <a:rPr lang="el-GR" sz="3200" dirty="0">
                <a:solidFill>
                  <a:schemeClr val="bg1"/>
                </a:solidFill>
              </a:rPr>
              <a:t> πρόβλημα </a:t>
            </a:r>
          </a:p>
        </p:txBody>
      </p:sp>
      <p:sp>
        <p:nvSpPr>
          <p:cNvPr id="3" name="Θέση περιεχομένου 2">
            <a:extLst>
              <a:ext uri="{FF2B5EF4-FFF2-40B4-BE49-F238E27FC236}">
                <a16:creationId xmlns:a16="http://schemas.microsoft.com/office/drawing/2014/main" id="{3C126EC4-57D7-2AC7-45FF-8CEFDB0A5A34}"/>
              </a:ext>
            </a:extLst>
          </p:cNvPr>
          <p:cNvSpPr>
            <a:spLocks noGrp="1"/>
          </p:cNvSpPr>
          <p:nvPr>
            <p:ph idx="1"/>
          </p:nvPr>
        </p:nvSpPr>
        <p:spPr>
          <a:xfrm>
            <a:off x="681135" y="1883074"/>
            <a:ext cx="10347649" cy="4545717"/>
          </a:xfrm>
        </p:spPr>
        <p:txBody>
          <a:bodyPr>
            <a:normAutofit/>
          </a:bodyPr>
          <a:lstStyle/>
          <a:p>
            <a:pPr algn="just">
              <a:lnSpc>
                <a:spcPct val="150000"/>
              </a:lnSpc>
            </a:pPr>
            <a:r>
              <a:rPr lang="el-GR" sz="2000" kern="1200" dirty="0">
                <a:solidFill>
                  <a:schemeClr val="bg1"/>
                </a:solidFill>
                <a:effectLst/>
                <a:latin typeface="+mj-lt"/>
                <a:ea typeface="Times New Roman" panose="02020603050405020304" pitchFamily="18" charset="0"/>
              </a:rPr>
              <a:t>Η επιστήμη της </a:t>
            </a:r>
            <a:r>
              <a:rPr lang="el-GR" sz="2000" b="1" kern="1200" dirty="0">
                <a:solidFill>
                  <a:schemeClr val="bg1"/>
                </a:solidFill>
                <a:effectLst/>
                <a:latin typeface="+mj-lt"/>
                <a:ea typeface="Times New Roman" panose="02020603050405020304" pitchFamily="18" charset="0"/>
              </a:rPr>
              <a:t>Βιοηθικής </a:t>
            </a:r>
            <a:r>
              <a:rPr lang="el-GR" sz="2000" kern="1200" dirty="0">
                <a:solidFill>
                  <a:schemeClr val="bg1"/>
                </a:solidFill>
                <a:effectLst/>
                <a:latin typeface="+mj-lt"/>
                <a:ea typeface="Times New Roman" panose="02020603050405020304" pitchFamily="18" charset="0"/>
              </a:rPr>
              <a:t>βασίζεται σε τέσσερις θεμελιακές αρχές:</a:t>
            </a:r>
            <a:endParaRPr lang="el-GR" sz="2000" dirty="0">
              <a:solidFill>
                <a:schemeClr val="bg1"/>
              </a:solidFill>
              <a:effectLst/>
              <a:latin typeface="+mj-lt"/>
              <a:ea typeface="Times New Roman" panose="02020603050405020304" pitchFamily="18" charset="0"/>
            </a:endParaRPr>
          </a:p>
          <a:p>
            <a:pPr algn="just">
              <a:lnSpc>
                <a:spcPct val="150000"/>
              </a:lnSpc>
            </a:pPr>
            <a:r>
              <a:rPr lang="el-GR" sz="2000" kern="1200" dirty="0">
                <a:solidFill>
                  <a:schemeClr val="bg1"/>
                </a:solidFill>
                <a:effectLst/>
                <a:latin typeface="+mj-lt"/>
                <a:ea typeface="Times New Roman" panose="02020603050405020304" pitchFamily="18" charset="0"/>
              </a:rPr>
              <a:t> α. Η αρχή της αυτονομίας </a:t>
            </a:r>
            <a:endParaRPr lang="el-GR" sz="2000" dirty="0">
              <a:solidFill>
                <a:schemeClr val="bg1"/>
              </a:solidFill>
              <a:effectLst/>
              <a:latin typeface="+mj-lt"/>
              <a:ea typeface="Times New Roman" panose="02020603050405020304" pitchFamily="18" charset="0"/>
            </a:endParaRPr>
          </a:p>
          <a:p>
            <a:pPr algn="just">
              <a:lnSpc>
                <a:spcPct val="150000"/>
              </a:lnSpc>
            </a:pPr>
            <a:r>
              <a:rPr lang="el-GR" sz="2000" kern="1200" dirty="0">
                <a:solidFill>
                  <a:schemeClr val="bg1"/>
                </a:solidFill>
                <a:effectLst/>
                <a:latin typeface="+mj-lt"/>
                <a:ea typeface="Times New Roman" panose="02020603050405020304" pitchFamily="18" charset="0"/>
              </a:rPr>
              <a:t>β. Η αρχή της αγαθοεργίας </a:t>
            </a:r>
            <a:endParaRPr lang="el-GR" sz="2000" dirty="0">
              <a:solidFill>
                <a:schemeClr val="bg1"/>
              </a:solidFill>
              <a:effectLst/>
              <a:latin typeface="+mj-lt"/>
              <a:ea typeface="Times New Roman" panose="02020603050405020304" pitchFamily="18" charset="0"/>
            </a:endParaRPr>
          </a:p>
          <a:p>
            <a:pPr algn="just">
              <a:lnSpc>
                <a:spcPct val="150000"/>
              </a:lnSpc>
            </a:pPr>
            <a:r>
              <a:rPr lang="el-GR" sz="2000" kern="1200" dirty="0">
                <a:solidFill>
                  <a:schemeClr val="bg1"/>
                </a:solidFill>
                <a:effectLst/>
                <a:latin typeface="+mj-lt"/>
                <a:ea typeface="Times New Roman" panose="02020603050405020304" pitchFamily="18" charset="0"/>
              </a:rPr>
              <a:t>γ. Η αρχή της μη προκλήσεως βλάβης και πόνου (ωφελιμότητας) </a:t>
            </a:r>
            <a:endParaRPr lang="el-GR" sz="2000" dirty="0">
              <a:solidFill>
                <a:schemeClr val="bg1"/>
              </a:solidFill>
              <a:effectLst/>
              <a:latin typeface="+mj-lt"/>
              <a:ea typeface="Times New Roman" panose="02020603050405020304" pitchFamily="18" charset="0"/>
            </a:endParaRPr>
          </a:p>
          <a:p>
            <a:pPr algn="just">
              <a:lnSpc>
                <a:spcPct val="150000"/>
              </a:lnSpc>
            </a:pPr>
            <a:r>
              <a:rPr lang="el-GR" sz="2000" kern="1200" dirty="0">
                <a:solidFill>
                  <a:schemeClr val="bg1"/>
                </a:solidFill>
                <a:effectLst/>
                <a:latin typeface="+mj-lt"/>
                <a:ea typeface="Times New Roman" panose="02020603050405020304" pitchFamily="18" charset="0"/>
              </a:rPr>
              <a:t>δ. Η αρχή της δικαιοσύνης και της ισότητας </a:t>
            </a:r>
            <a:endParaRPr lang="en-US" sz="2000" kern="1200" dirty="0">
              <a:solidFill>
                <a:schemeClr val="bg1"/>
              </a:solidFill>
              <a:latin typeface="+mj-lt"/>
              <a:ea typeface="Times New Roman" panose="02020603050405020304" pitchFamily="18" charset="0"/>
            </a:endParaRPr>
          </a:p>
          <a:p>
            <a:pPr algn="just">
              <a:lnSpc>
                <a:spcPct val="150000"/>
              </a:lnSpc>
            </a:pPr>
            <a:endParaRPr lang="en-US" sz="2000" dirty="0">
              <a:solidFill>
                <a:schemeClr val="bg1"/>
              </a:solidFill>
              <a:effectLst/>
              <a:latin typeface="+mj-lt"/>
              <a:ea typeface="Calibri" panose="020F0502020204030204" pitchFamily="34" charset="0"/>
              <a:cs typeface="Arial" panose="020B0604020202020204" pitchFamily="34" charset="0"/>
            </a:endParaRPr>
          </a:p>
          <a:p>
            <a:pPr algn="just">
              <a:lnSpc>
                <a:spcPct val="150000"/>
              </a:lnSpc>
            </a:pPr>
            <a:r>
              <a:rPr lang="en-US" sz="2000" dirty="0">
                <a:solidFill>
                  <a:schemeClr val="bg1"/>
                </a:solidFill>
                <a:effectLst/>
                <a:latin typeface="+mj-lt"/>
                <a:ea typeface="Calibri" panose="020F0502020204030204" pitchFamily="34" charset="0"/>
                <a:cs typeface="Arial" panose="020B0604020202020204" pitchFamily="34" charset="0"/>
              </a:rPr>
              <a:t>Beauchamp and Childress, </a:t>
            </a:r>
            <a:r>
              <a:rPr lang="en-US" sz="2000" i="1" dirty="0">
                <a:solidFill>
                  <a:schemeClr val="bg1"/>
                </a:solidFill>
                <a:effectLst/>
                <a:latin typeface="+mj-lt"/>
                <a:ea typeface="Calibri" panose="020F0502020204030204" pitchFamily="34" charset="0"/>
                <a:cs typeface="Arial" panose="020B0604020202020204" pitchFamily="34" charset="0"/>
              </a:rPr>
              <a:t>Principles of Biomedical Ethics,</a:t>
            </a:r>
            <a:r>
              <a:rPr lang="en-US" sz="2000" dirty="0">
                <a:solidFill>
                  <a:schemeClr val="bg1"/>
                </a:solidFill>
                <a:effectLst/>
                <a:latin typeface="+mj-lt"/>
                <a:ea typeface="Calibri" panose="020F0502020204030204" pitchFamily="34" charset="0"/>
                <a:cs typeface="Arial" panose="020B0604020202020204" pitchFamily="34" charset="0"/>
              </a:rPr>
              <a:t> Fourth Edition, Oxford 1994.</a:t>
            </a:r>
            <a:endParaRPr lang="el-GR" sz="2000" dirty="0">
              <a:solidFill>
                <a:schemeClr val="bg1"/>
              </a:solidFill>
              <a:effectLst/>
              <a:latin typeface="+mj-lt"/>
              <a:ea typeface="Calibri" panose="020F0502020204030204" pitchFamily="34" charset="0"/>
              <a:cs typeface="Times New Roman" panose="02020603050405020304" pitchFamily="18" charset="0"/>
            </a:endParaRPr>
          </a:p>
          <a:p>
            <a:pPr algn="just"/>
            <a:endParaRPr lang="el-GR" sz="3600" dirty="0">
              <a:solidFill>
                <a:srgbClr val="FFFFFF"/>
              </a:solidFill>
              <a:latin typeface="+mj-lt"/>
            </a:endParaRPr>
          </a:p>
        </p:txBody>
      </p:sp>
    </p:spTree>
    <p:extLst>
      <p:ext uri="{BB962C8B-B14F-4D97-AF65-F5344CB8AC3E}">
        <p14:creationId xmlns:p14="http://schemas.microsoft.com/office/powerpoint/2010/main" val="168332361"/>
      </p:ext>
    </p:extLst>
  </p:cSld>
  <p:clrMapOvr>
    <a:masterClrMapping/>
  </p:clrMapOvr>
</p:sld>
</file>

<file path=ppt/theme/theme1.xml><?xml version="1.0" encoding="utf-8"?>
<a:theme xmlns:a="http://schemas.openxmlformats.org/drawingml/2006/main" name="DappledVTI">
  <a:themeElements>
    <a:clrScheme name="AnalogousFromDarkSeedLeftStep">
      <a:dk1>
        <a:srgbClr val="000000"/>
      </a:dk1>
      <a:lt1>
        <a:srgbClr val="FFFFFF"/>
      </a:lt1>
      <a:dk2>
        <a:srgbClr val="181A32"/>
      </a:dk2>
      <a:lt2>
        <a:srgbClr val="F0F3F3"/>
      </a:lt2>
      <a:accent1>
        <a:srgbClr val="C34D59"/>
      </a:accent1>
      <a:accent2>
        <a:srgbClr val="B13B79"/>
      </a:accent2>
      <a:accent3>
        <a:srgbClr val="C34DBC"/>
      </a:accent3>
      <a:accent4>
        <a:srgbClr val="873BB1"/>
      </a:accent4>
      <a:accent5>
        <a:srgbClr val="684DC3"/>
      </a:accent5>
      <a:accent6>
        <a:srgbClr val="3B51B1"/>
      </a:accent6>
      <a:hlink>
        <a:srgbClr val="7C4EC4"/>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785</Words>
  <Application>Microsoft Office PowerPoint</Application>
  <PresentationFormat>Ευρεία οθόνη</PresentationFormat>
  <Paragraphs>56</Paragraphs>
  <Slides>12</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Avenir Next LT Pro</vt:lpstr>
      <vt:lpstr>AvenirNext LT Pro Medium</vt:lpstr>
      <vt:lpstr>Calibri</vt:lpstr>
      <vt:lpstr>Sabon Next LT</vt:lpstr>
      <vt:lpstr>DappledVTI</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Άνθρωπος και Φυσικό Περιβάλλον σε δυσαρμονική σχέση: Η κλιματική αλλαγή ως βιοτεχνοηθικό πρόβλημα </vt:lpstr>
      <vt:lpstr> Ευχαριστώ πολύ για την προσοχή σας!!!      http://scholar.uoa.gr/fanarasb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Vasileios Fanaras</dc:creator>
  <cp:lastModifiedBy>Vasileios Fanaras</cp:lastModifiedBy>
  <cp:revision>22</cp:revision>
  <cp:lastPrinted>2022-06-16T18:52:34Z</cp:lastPrinted>
  <dcterms:created xsi:type="dcterms:W3CDTF">2022-06-13T08:14:58Z</dcterms:created>
  <dcterms:modified xsi:type="dcterms:W3CDTF">2022-06-16T18:56:55Z</dcterms:modified>
</cp:coreProperties>
</file>