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4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395" r:id="rId4"/>
    <p:sldId id="396" r:id="rId5"/>
    <p:sldId id="397" r:id="rId6"/>
    <p:sldId id="398" r:id="rId7"/>
    <p:sldId id="399" r:id="rId8"/>
    <p:sldId id="400" r:id="rId9"/>
    <p:sldId id="401" r:id="rId10"/>
    <p:sldId id="393" r:id="rId11"/>
    <p:sldId id="403" r:id="rId12"/>
    <p:sldId id="404" r:id="rId13"/>
    <p:sldId id="402" r:id="rId14"/>
    <p:sldId id="405" r:id="rId15"/>
    <p:sldId id="406" r:id="rId16"/>
    <p:sldId id="407" r:id="rId17"/>
    <p:sldId id="326" r:id="rId18"/>
    <p:sldId id="408" r:id="rId19"/>
    <p:sldId id="409" r:id="rId20"/>
    <p:sldId id="410" r:id="rId21"/>
    <p:sldId id="411" r:id="rId22"/>
    <p:sldId id="413" r:id="rId23"/>
    <p:sldId id="412" r:id="rId24"/>
    <p:sldId id="415" r:id="rId25"/>
    <p:sldId id="414" r:id="rId26"/>
    <p:sldId id="416" r:id="rId27"/>
    <p:sldId id="417" r:id="rId28"/>
    <p:sldId id="419" r:id="rId29"/>
    <p:sldId id="418" r:id="rId30"/>
    <p:sldId id="420" r:id="rId31"/>
    <p:sldId id="421" r:id="rId32"/>
    <p:sldId id="423" r:id="rId33"/>
    <p:sldId id="424" r:id="rId34"/>
    <p:sldId id="426" r:id="rId35"/>
    <p:sldId id="427" r:id="rId36"/>
    <p:sldId id="428" r:id="rId37"/>
    <p:sldId id="425" r:id="rId38"/>
    <p:sldId id="276" r:id="rId39"/>
    <p:sldId id="429" r:id="rId40"/>
  </p:sldIdLst>
  <p:sldSz cx="9144000" cy="6858000" type="screen4x3"/>
  <p:notesSz cx="7099300" cy="10234613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  <a:srgbClr val="CCECFF"/>
    <a:srgbClr val="66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775" autoAdjust="0"/>
  </p:normalViewPr>
  <p:slideViewPr>
    <p:cSldViewPr>
      <p:cViewPr varScale="1">
        <p:scale>
          <a:sx n="79" d="100"/>
          <a:sy n="79" d="100"/>
        </p:scale>
        <p:origin x="-8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A379B1CA-B271-4C73-97AA-E5A8F3F22035}" type="datetimeFigureOut">
              <a:rPr lang="sr-Latn-CS"/>
              <a:pPr>
                <a:defRPr/>
              </a:pPr>
              <a:t>16.10.2014</a:t>
            </a:fld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06B7D0D8-FB73-421A-A38B-E594218DE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9723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fld id="{418D00F9-0997-4E99-9899-70DFFB721660}" type="datetimeFigureOut">
              <a:rPr lang="en-GB"/>
              <a:pPr>
                <a:defRPr/>
              </a:pPr>
              <a:t>16/10/2014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fld id="{0338A1F6-EE2F-4A75-A2F9-377BBCEE08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312624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2869879-D0D3-4E58-A8E7-93E832F2F22F}" type="datetime1">
              <a:rPr lang="sr-Latn-CS"/>
              <a:pPr>
                <a:defRPr/>
              </a:pPr>
              <a:t>16.10.2014</a:t>
            </a:fld>
            <a:endParaRPr lang="sr-Latn-C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35CD3-ECB3-42DA-BDB0-F1B08C283414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27241-2629-4FBD-9C54-6C049E95C29C}" type="datetime1">
              <a:rPr lang="sr-Latn-CS"/>
              <a:pPr>
                <a:defRPr/>
              </a:pPr>
              <a:t>16.10.2014</a:t>
            </a:fld>
            <a:endParaRPr lang="sr-Latn-C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42B0C-5721-48DA-8C36-F99D88E19D43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7BCA4-751E-4493-9689-399215A6A3FC}" type="datetime1">
              <a:rPr lang="sr-Latn-CS"/>
              <a:pPr>
                <a:defRPr/>
              </a:pPr>
              <a:t>16.10.2014</a:t>
            </a:fld>
            <a:endParaRPr lang="sr-Latn-C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C11D6-E3F5-4AA9-BB39-C516002BA81F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023CF-3A50-40D7-8B63-320885271959}" type="datetime1">
              <a:rPr lang="sr-Latn-CS"/>
              <a:pPr>
                <a:defRPr/>
              </a:pPr>
              <a:t>16.10.2014</a:t>
            </a:fld>
            <a:endParaRPr lang="sr-Latn-C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5D976-1CFB-45C4-8E4D-9F265F67D36B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DF427DF6-0F09-435A-80D0-A10C554A97E9}" type="datetime1">
              <a:rPr lang="sr-Latn-CS"/>
              <a:pPr>
                <a:defRPr/>
              </a:pPr>
              <a:t>16.10.2014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93394-5024-41AA-B028-7B23D875C9F1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C9BD1-FE6A-48D0-9317-3F68DD359958}" type="datetime1">
              <a:rPr lang="sr-Latn-CS"/>
              <a:pPr>
                <a:defRPr/>
              </a:pPr>
              <a:t>16.10.2014</a:t>
            </a:fld>
            <a:endParaRPr lang="sr-Latn-C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319DE-4B82-4C74-96F9-BB4D1DAE394F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F6F59-0656-441E-BE52-578D9101A0A3}" type="datetime1">
              <a:rPr lang="sr-Latn-CS"/>
              <a:pPr>
                <a:defRPr/>
              </a:pPr>
              <a:t>16.10.2014</a:t>
            </a:fld>
            <a:endParaRPr lang="sr-Latn-C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85FE5-1DE6-494E-AE4B-F40044A21729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4493E-18AD-43E5-946B-D308D4A69424}" type="datetime1">
              <a:rPr lang="sr-Latn-CS"/>
              <a:pPr>
                <a:defRPr/>
              </a:pPr>
              <a:t>16.10.2014</a:t>
            </a:fld>
            <a:endParaRPr lang="sr-Latn-C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48564-D576-400C-88AD-D9F3E981A061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4EACC-F30A-41BA-A343-B7713D011622}" type="datetime1">
              <a:rPr lang="sr-Latn-CS"/>
              <a:pPr>
                <a:defRPr/>
              </a:pPr>
              <a:t>16.10.2014</a:t>
            </a:fld>
            <a:endParaRPr lang="sr-Latn-C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13EDE-5593-4C5E-9DE4-0C7164FF6932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03BF5-FC64-48C7-850C-1A78697EB696}" type="datetime1">
              <a:rPr lang="sr-Latn-CS"/>
              <a:pPr>
                <a:defRPr/>
              </a:pPr>
              <a:t>16.10.2014</a:t>
            </a:fld>
            <a:endParaRPr lang="sr-Latn-C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61F92-6D9A-4FCA-8D2A-2C69FEDC2679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3BF51-C9FD-40CB-9C79-0D3D63561397}" type="datetime1">
              <a:rPr lang="sr-Latn-CS"/>
              <a:pPr>
                <a:defRPr/>
              </a:pPr>
              <a:t>16.10.2014</a:t>
            </a:fld>
            <a:endParaRPr lang="sr-Latn-C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BCCD5-2443-4F0D-814A-ACD8ADB282A5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307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  <a:latin typeface="Arial" charset="0"/>
              </a:defRPr>
            </a:lvl1pPr>
          </a:lstStyle>
          <a:p>
            <a:pPr>
              <a:defRPr/>
            </a:pPr>
            <a:fld id="{CCCE2F4C-515A-4B3E-BBF4-69E5FD02E53A}" type="datetime1">
              <a:rPr lang="sr-Latn-CS"/>
              <a:pPr>
                <a:defRPr/>
              </a:pPr>
              <a:t>16.10.2014</a:t>
            </a:fld>
            <a:endParaRPr lang="sr-Latn-C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73CB9838-5015-43D4-ABC5-691DFA2E1A7D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  <p:grpSp>
        <p:nvGrpSpPr>
          <p:cNvPr id="3081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31" r:id="rId2"/>
    <p:sldLayoutId id="2147484140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41" r:id="rId9"/>
    <p:sldLayoutId id="2147484137" r:id="rId10"/>
    <p:sldLayoutId id="214748413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wmf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29"/>
          <p:cNvSpPr txBox="1">
            <a:spLocks noChangeArrowheads="1"/>
          </p:cNvSpPr>
          <p:nvPr/>
        </p:nvSpPr>
        <p:spPr bwMode="auto">
          <a:xfrm>
            <a:off x="2090737" y="744538"/>
            <a:ext cx="6519863" cy="100489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40000"/>
              </a:lnSpc>
              <a:spcBef>
                <a:spcPct val="50000"/>
              </a:spcBef>
            </a:pPr>
            <a:r>
              <a:rPr lang="en-US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DEPARTMENT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PHARMACEUTICAL  CHEMISTRY,</a:t>
            </a: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</a:pPr>
            <a:r>
              <a:rPr lang="en-US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SCHOOL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PHARMACY,</a:t>
            </a: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</a:pP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UNIVERSITY OF ATHENS, GREECE</a:t>
            </a: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</a:pPr>
            <a:endParaRPr lang="el-GR" altLang="en-US" sz="1700" b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1520" y="1855764"/>
            <a:ext cx="86409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pharmacogenetic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testing lead to individualized therapy? Studying the case of omeprazole by utilizing LC-MS/MS and Real Time-PCR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protocols</a:t>
            </a:r>
            <a:endParaRPr lang="en-US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828800" y="3922640"/>
            <a:ext cx="58414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/>
            <a:r>
              <a:rPr lang="en-US" altLang="en-US" sz="2800" b="1" dirty="0"/>
              <a:t>Yannis </a:t>
            </a:r>
            <a:r>
              <a:rPr lang="en-US" altLang="en-US" sz="2800" b="1" dirty="0" smtClean="0"/>
              <a:t>Dotsikas</a:t>
            </a:r>
            <a:endParaRPr lang="en-US" altLang="en-US" sz="2800" b="1" dirty="0"/>
          </a:p>
          <a:p>
            <a:pPr eaLnBrk="1" hangingPunct="1"/>
            <a:r>
              <a:rPr lang="en-US" altLang="en-US" sz="2600" b="1" i="1" dirty="0" smtClean="0"/>
              <a:t>Lecturer of Pharmaceutical Analysis</a:t>
            </a:r>
            <a:endParaRPr lang="en-US" altLang="en-US" sz="2600" i="1" dirty="0"/>
          </a:p>
        </p:txBody>
      </p:sp>
      <p:pic>
        <p:nvPicPr>
          <p:cNvPr id="9" name="Picture 8" descr="http://www.chem.uoa.gr/images/Athina25a.gif"/>
          <p:cNvPicPr>
            <a:picLocks noChangeAspect="1" noChangeArrowheads="1"/>
          </p:cNvPicPr>
          <p:nvPr/>
        </p:nvPicPr>
        <p:blipFill>
          <a:blip r:embed="rId2" cstate="print">
            <a:lum bright="-28000" contrast="4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593"/>
            <a:ext cx="106680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/>
          <a:srcRect l="22474" t="42708" r="24231" b="21875"/>
          <a:stretch/>
        </p:blipFill>
        <p:spPr>
          <a:xfrm>
            <a:off x="4860032" y="5279709"/>
            <a:ext cx="4283968" cy="1600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10</a:t>
            </a:fld>
            <a:endParaRPr lang="sr-Latn-CS"/>
          </a:p>
        </p:txBody>
      </p:sp>
      <p:pic>
        <p:nvPicPr>
          <p:cNvPr id="1026" name="Picture 2" descr="http://elcaminogmi.dnadirect.com/img/content/common/dominantMetabolizer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1532"/>
            <a:ext cx="3528392" cy="44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bhealthwatch.com/images/Trait-Beta-Blocker-Response-fi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64704"/>
            <a:ext cx="4546848" cy="357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lcaminogmi.dnadirect.com/img/content/tests/drug_response/dosageAndGenotyp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3451" y="4505325"/>
            <a:ext cx="40195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2711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11</a:t>
            </a:fld>
            <a:endParaRPr lang="sr-Latn-CS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2306"/>
            <a:ext cx="8713663" cy="623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2907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12</a:t>
            </a:fld>
            <a:endParaRPr lang="sr-Latn-C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00" t="10980" r="21156" b="33266"/>
          <a:stretch>
            <a:fillRect/>
          </a:stretch>
        </p:blipFill>
        <p:spPr bwMode="auto">
          <a:xfrm>
            <a:off x="278063" y="773255"/>
            <a:ext cx="8471096" cy="558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467544" y="601018"/>
            <a:ext cx="3313509" cy="10801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l-GR" altLang="en-US" sz="1800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124298" y="2060848"/>
            <a:ext cx="3080834" cy="58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l-GR" altLang="en-US" sz="1800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6729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13</a:t>
            </a:fld>
            <a:endParaRPr lang="sr-Latn-CS"/>
          </a:p>
        </p:txBody>
      </p:sp>
      <p:pic>
        <p:nvPicPr>
          <p:cNvPr id="3" name="Picture 2" descr="http://essentialmedgen.com/images/dna_and_pil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2052" y="3437384"/>
            <a:ext cx="1639185" cy="186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83568" y="836712"/>
            <a:ext cx="81369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DNA extraction from whole blood or  buccal cells.</a:t>
            </a:r>
            <a:endParaRPr lang="el-GR" altLang="en-US" sz="1800" dirty="0"/>
          </a:p>
          <a:p>
            <a:pPr>
              <a:spcBef>
                <a:spcPct val="0"/>
              </a:spcBef>
              <a:buFontTx/>
              <a:buNone/>
            </a:pPr>
            <a:endParaRPr lang="el-GR" altLang="en-US" sz="1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The collection of </a:t>
            </a:r>
            <a:r>
              <a:rPr lang="en-US" altLang="en-US" sz="1800" b="1" dirty="0">
                <a:solidFill>
                  <a:srgbClr val="0078BE"/>
                </a:solidFill>
              </a:rPr>
              <a:t>buccal cells </a:t>
            </a:r>
            <a:r>
              <a:rPr lang="en-US" altLang="en-US" sz="1800" b="1" dirty="0"/>
              <a:t>is a non invasive method of sampling.</a:t>
            </a:r>
            <a:endParaRPr lang="el-GR" altLang="en-US" sz="1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Sampling can be performed by the patient himself.</a:t>
            </a:r>
            <a:endParaRPr lang="el-GR" altLang="en-US" sz="18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2009" y="3225012"/>
            <a:ext cx="3328463" cy="224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 descr="data:image/jpeg;base64,/9j/4AAQSkZJRgABAQAAAQABAAD/2wCEAAkGBxESEhUSExQSFBQUFBQVFBQVFRcUFRQUFBQWFhQUFBQYHCggGBolGxQUITEhJSkrLi4uFx8zODMsNygtLisBCgoKDg0OFRAQGiwcHBwsLCwsLCwsLCwsLCwsLCwsLCwsLCwsLCwsLCwsLCwsKywsLCwsLCw3Nys3KzcrKysrK//AABEIAMwA9wMBIgACEQEDEQH/xAAcAAACAwEBAQEAAAAAAAAAAAAABAIDBQEGBwj/xAA4EAACAQIEAwYEBQQCAwEAAAABAgADEQQSITEFQVEGEyJhgZEycaHBFEJSktEjM7HwU2JDgpMH/8QAGgEBAAMBAQEAAAAAAAAAAAAAAAECAwQFBv/EACQRAAICAgIDAAIDAQAAAAAAAAABAhEDEiExBEFREzIiYZEU/9oADAMBAAIRAxEAPwC3hGNrFmc1apF9AajW/wAzQxGOq/8AJUH/ALt/MzsImVAIVKxsSeU8u2e84q+iTcQrFrd7V0Gvjb+ZY+OrWP8AVq/vb+YphBm8R5mSqf5kOydY/BtMbWsP6lX97fzCpja1v7tX97fzIWsJXbSUbYUY/CbY6r/y1f8A6N/MawnEKpP9yp+9v5mNUf5zTwtAqB+oi9ukiUmXcY10eiw+Pe2rP+4n7xpMY362/cZg4fCk73jiUmGx95hLY53jgbS4lj+ZvcyaVm/U3uZkUsQw3HrHKWIB1Eoskk+TN418NWlXY8z7mWlj1PuYglS+28uFbrOqM79mTjXoKhfq3uZVw3hju5Y1KmUHbOd/faWVal53AYnu3B5HQzfFNbKykk1F0ekpJlFhJzim87PSOEIQhACEIQAhCEAIQhACEIQAhCEAIQhAPjDPpE8Q9/ANyR7TTxdtwPnEcMpdy3LaeUe+nwX01sLSsDxCN10lSLrICZJhuYqzWBMaqLEcQdPWVLROcPQM9+Q1m5hFvdjz+ky8JSsoHNj9JuYZQLSpTJIZUWlqmVmSSWMSWSRFLpLrSF9ZWcE0WTJUnYaGNZpQBGqSix8uXWYatMq6OK048qLW1EvVrzWLM2jc4Ji8y5Duv+Jpgzy+Cq5HDctp6gGetgntE8/LGpHYQhNjMIQhACEIQAhCEAIQhACEIQAhCEA+MYh7eEbmOUKIVQBKaFHMSx9PKPBdJ5R7kikr1kAovLbaSQQSCBKs0TKXIHnH6wF7Q4fSu9/0gyponSGKGH1+QsPvNGnRsJyhRtGsk01OaUrZQwgDLCJAiVolMsUyaiUicubySUOqgnamlpym0hXMyyRpFW+SFYzlCtvKsQ9zaLYeqLkdJki+to1hUnpeEYnOmu66fxPImraa3Z3EeO199/tO7xp06OXPjtWenE7AQnonAEIQgBCEIAQhCAEIQgBCEIAQhCAfLkAkiJxWElcTyz2SDLOWky0rLwEK4gR3hlCwHnE2F49ha1sunIj1lPZM264NULacYziG4k0SbHP0VETgpxpacmtORQ2E8kgEuZoGjId2ILKZBVtFq7axmq9hEK1SwLHfl85jk+ErllFWsNT8/pMbAYrNUY66k29JRxXHWXKPiOg+8lwilaxmHs7IwqLs3Xc7xnheIyuCTzi9QXWQw6WN/MfWdGLhpnPNJxaPplNrgHqLycS4ZXzU1PO1vaNZp6ydo8dqnROEhmnZJBKE4J2AEIQgBCEIAQhCAEIQgHxihxmk2odT6x1cWp2M+c/h5ZTaonwsw9Z5VH0Tw30fRTVEgTPEUeNYhdyG+Y+8fw/aX9aEW6WMUUeNo9MAZCpVcc9Ab2mbT7QUm52+YtG6WOpvsyn1lZEav2aeD4jfQ6TVoYtZ5tqamW0iebSqyNFZYkz1lKoDzl6tPM4auescpYpvnLflOZ4zYZhKnaKpiR+YgSrEcSpqL/U7SXNEKDLapG52nneNcSVB562G8OKcYLCyC5+gmJTwxLZnNzKylfR14cHuRXhKLO2duf0nosIomdSFpoUDYSupvJs0KW0lnGYL62i1Ora3nJaZwfK0vHgwcWer4NiLeDlym13k8rhK1rETZGJ28xPQxT4o8rPjp2jR7yGeKJWBlmabWc4yKk6KsXhmkgZFSSV4tedDQBvNOhotnnQ8AYvASoVJINALISAaEA/OwoQFCaBozncTxrPqBA0ZW2HEfanIFJOwM44caiVrQtNBqU4tG8nYsLJUddnYepjFLiFcfn99YGhLadDnDaIpF9LieI6qfSN4DF1XYhiAeVtJzDYTyl7ULWI3EycilRNRaBI3MDg76nWW4HEBhG2tLpWZ9MyXw4HKVPTjuIa8oyy6ibRKaSGM5JQ1W2kmKtx/vKWohouV7e8uqm4uN5RS10/3WMIeUpLgo4jPD6x2M3KT5lt01H3E89Rpa6TTwtQqdZrimcefHaHkrR7D4jrM3n5cowjTuTPKkjXVrzsooNpLgZeyhIwBneU6tImLFEc06DLVoCWCmJGxNFCgmXKhlgElFiiIWElCTYPigomcalH7CVss8Q+i2M40p1cPeOlIKgEE7CZwcKeCjxaCQRsxNcGLS+lgxGVEnnkNkbM6tMDSRqKJ16gitXECRqyqfJ34TfWP0MUpEw6+OUaXilPFOGuBoZvjxyfol5Yrs9OwEpOkXoYsHSWtNOnyaRkmuGVM2s6SB/vWUYp8oJ6C/sJ5zC9oXLjNbKTbTpsIs68eGU06PXYd9o0BpeI4WoDHkvKy6OeXwsGIK5WHI6ieioUlqIHXX7TzoUERnAV3pG67c15GRDg5M8dlx2bS4ck+cdpYN+kv4XVVyHXnoeo+c2cs9DHzE8fJ+xl0sKRvLlpR3LApLNNlbQqBO5zGDTnO6kasWirvJJakn3Qh3UimGzuadzTmScKySCWaEjaEsiD5HmEgagmEeNUv1j3kG45T63nmfil8Pb/LBezfLCRLTzbdoEvzlNXtC3JZZYJv0VeeC9nqO8nDiAJ45+M1jtYRarjazbufTSXXiyfZR+VH0e2bHDqIniOKou7D3nkgrHcsfWd7gbzReIvZR+V8RvYjtANlBJiDcSqMel5RRpMSAAT8hNXCcIrVNkIHLlNVgxxMpZpy/oUWo2wFvPeP4PClyMzGw9JrYHss97uRNzD8BReplnOK6KfyZl4PDoNBp57xo4CofgufTWa1PAquwAltDiCZigZSwFyAbn6TGTUvRrjnOHTPFcbLim62IYC1jp854gNPsj4uniDkahUIOmcrlt6z512t7K18PVZ6aO9EnQqMxUncMB/mY6nt+H50a1fDGuzXEi3gO428xPWUGvPnvZulU72/d1NAfyN/E9lh8SdiGHoRFDyXCUribCCX04hhHZ/gGb5TXwmAbdtPLnIo8/JNI0eBBhUuNuc9eDMDh9IDQTcobTrw8KjyszTdllp2EJuYBCEJICEISKAQhCKBy0J2EA/KP4dpZ+HJmrhcMx0ClvS806PZ+s35bfSQ5RXs3PNJh5alIbT2OH7JEgFmHyH8x+h2VpKQTc+Uo80SdWzw1PCFthHU4LWJACHX2n0PC8MpJsgv8o8tITN5iyxng8L2Qqn4rKPrNrB9kKS2vdp6bJ0liCZvJJl0kjPocNprsij0ja0AOUvywtKFinu5XicSlMXdgtyAMxtcnYCNmeWxz0cRj1oVKTk0UFRXJPd5jyI2JgIfwVLEO7mtkFM3C011NupaPYbBYegpICIOZ29zLzYbT4t2r4/XrVXVnbIrsFUaAWPTnB0YcP5L+I+mY7thhUuEzVCP0/D7mZ9Tt2v5aXu4nyCpWY7k/K8pzGaqDZZ/jjwkfZqfbdgP7P7WE2eHdpMJXAuwVjpkewN/vPgtDEup0J+0fTiF/iXUbEcvORKDRaMIZOOj70+CAVu6tTZvzAX162lODxbUwqYl6YdjZCLjPbyOxmf/APn/ABLv8MAxu6eEjnbleanabCoaLM1LvjS8aJsSw6EayqOPJHSbizXw7EGbeFqXE85wvEmrSSoylCyglTupPKbGCqS8HTMJo1oTi7TonWc4QhCAEIQgBCE5eQDsJDvRtcX6XhAPn1PCquwAEox2PoUNatRVJ2U/EfkBqYtVq1MainCV1SkSQ9TIc5tuKebT1m3SwCAKWAdlWwdgC3mbzgO60Zr41jSWpRpPVzHRf7ZA6kPtLsC9dwxqUhTP5RnzEnz00mqFkrCKFmFhvxmYZ0oBb6kOxIHkLSzGYysjEDDvUSwOZHW+36TNnKJ3LAsyq/FaNLJ3zLSNQaBzbXmC2wMepsGAKkEHYg3B9ZdVwiOuV1DKdwQCD7zL4tw3EoEOCamop6GgwAp1Bz8QF1MEWaYWSyznDsTTqg5XpsyeGoEYMFfmpjooyUiNhMJMPjWDxXfUq1Goq00J75H0DJ1v1E9UKMn3F+XvzlqGxi4KvSqrnpujr1U5hfpPBduewrNmxFBSSTd6YFzc7lZ9GpdnKdI1KmGRKdWoNScxTNyJQG3tLODtivEuJpIpUf3Kb5kceSnxA+UammLyHjdo/NuJwFRCVdWUjkwIP1ixoHpP0nT4tw+s4ptbOTlC1aTIWJ5DOus7xDg3C82WqmGVgL2Yqht1tLJSOh+Vhl+0Wj82JQJNgCT5az0nZ7sbisSw8DInN3BC28upn3ZcLgKFPvVWitPYOoBBO2hF7yzBcRpVs4oq5KC4ujIrHkFZgBDv2R/2Qj+kf9Mzg3CEw1NaaKBYatzY9TEeL1WxQbD4XEIlRHXvmFyyrf4RbS5m3g8Li6jXrLSp0SpBpAl6hJ/7g2Ec4XwGhh1yUkVF3NtyeZYnUyFFnFLJbt9i9KkQANTYAXO5tzj2CpkRtMMBGEpAS8YGcpFibSQnBCdCMTs5eI0uKUnuA1ipykMCtm6G8Xr45iVFioBIq21IFvCw6qTzixRqs4GpIHzlVHFo5IU3sbEjYHpeJ4kjKWptmYaqpbMGPIW+8m+Ea4qJZHsMwPwsOYIHMcjFgsqYzK+VhZTbK/Ik/lPQyjjlwiuCfAwawOXMNiPr9I/WpBlKsAQdwecrpYNF2HqTc/WKAstGodSEYcr3zerDeE0LQigeKwmESmipTUKqiyqNgPKXiKcMxyVV8NSm7L4XyG4DaXEcnAdh0JC06BOgQAAkxBVkgpghkgssWcVTJE5RfTyFwLnkBfnJSIs8lgWwtDitSjTp1BWr0u8qEN/R0F75OTafWezQTF7NUMW7VK2KSnTJYijTCjOiA7tU53FtJ6NKU0USrkVokYp0ZZTo2l4E1UDOUyvupzu5dCX1RSxZqAPIabX1tF6/DKLnM1Omx2uyKTbpciaMiZGpOwrTwqKMoVQo2UABfaWCnLLi9r69Ipi8bkdUykl72J0W45FusjWhsNCnOinFsJiSTZipPLJcgDzY85Ziazi2VC1/MAD53lkkRYYyuKSlyCQN8oufaUpiqhAYUxlP/cZreVhb6x0ajXpqN4lSwDITkchDrkIvlPPKeQk0CilWDsS5YIbBBqACPiDW2a8mTlqKKZJBNnW5IC2+K52MdoYcICBzNySbkk85ZoIoCmIwN2DqQpuM9xcOvQjr5yYwFPMHC2YcwSPQ9RJjFpoMw10Gu56S68lURZxaYHIe0lCEkBCEIAQhCAeAHAaSVXxFFAKzKRuVRj1YDS/nI8Hx2JZjTxGHNNwCe8Rs1E9PFuPlPSihOjDzi1OnYycJxChUv3dWm9jYhXBIPnrHhTlNTs5hmYMaNPMCDmAsbjY6S3G8ApViGcPcCwyuyafJTGjIckWinzgrITYMpPQMCfaGF4BSWkaFmNNr3DOzE38yb8pdw/s/hqJBp0kUjZgLtr5nWXWNkOSMluME1BTpUK9U5srtlyIg5tmYWPpLq3ZdK2IFes71AhBpUjYU6bDnYbmekWkJYBLrGUc/hXToiWBYEyuriFW1yBcgC/U7CaUinJbCK47GCkuZvhv4j+kfqtK+I1XNImkbmwIIsbi+tvS8mxQ7eJ1+J01CkHNmbKuXxXbpfYSmitEgNmN97lyG9Rf6ROnhC5zKlqdRmD0zYEEE2rJ0J3kNsJDdXijK6KyWDtlHjBYE7eAcpRg2Lu4quwcMbIDlAT8pFvi05xnB8MULZwrsLjPbxEcrnrGlwigWtfpm8RHyJhJi0jLr0gai90SatNCSxN1K3+Coep5dI2yNVUK9OwNr5iLg/wDW3MGPJTC6AAfISLV1BtcX6SaFlFPCGwDOxA5ABfe0aVQNOkVq4yz5AOQN2NlN+QPMyqpjC1IkXVjpbmLtluP8wmkKH3qAakgCU1MUApI1tuBy84nckimQxIN0qEaEqOctrU3bKQtmBFzcWK31B8rRYo7WxJ7tiCoNjlO6+RJlIJyXzHMB40Y76ajy+YjdTC5gVJOVtLaCw6CWrSAAFhpprroIpgy/wgekqeI0yAQBYMvMDN949w6k60wrm5F9edr+G55m0ZtOxXJDYQhCWAQhCAEIQgCqUJYKIl1oSmpNlXdidFMSZiXEMSyAWtrffyjoWOhZXVrKu5A+8z6mLdXVb3B6yPaBf6RqC4en4kYbg7H0iwuzRp182wNupFgflEzxOzVLr4aZsSDc7A3t01l2HXwK5JJyg6nmRF8BTBq1WI1JT0ssi2OOSn8Sr1MxbNRKgLbZW55wOvnLa607ZETPnIDAbAfqvytH1w6A5goBO5A3+csAk0LM7h/DyqlalntorMcxYdWB2PKN4PDCmCATlv4V5KOg8oxIVGsLy1EWcNFb3sL9bCddwN9Im+IbvSl7AKD6mJY2sTTNX81MnL0101HOQ3wSadXFAAEXa5AGXXU/4lVHHA1DTYZWAzbggg6b9fKKr/TZCv8A5WXPfbbcDltI4xu8BptsSBcaNvyMrbJNqZNTBOlUupJRzmdb65rAAg9NNpqIthaSl2rKp0Zv4RnY5rhVKsl9WDDf01jYwwzBybkAgchY76c9pdadiibOWhadhJICEIQAhCEAIQhACEIQAhCEA//Z"/>
          <p:cNvSpPr>
            <a:spLocks noChangeAspect="1" noChangeArrowheads="1"/>
          </p:cNvSpPr>
          <p:nvPr/>
        </p:nvSpPr>
        <p:spPr bwMode="auto">
          <a:xfrm>
            <a:off x="899592" y="32849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090308"/>
            <a:ext cx="2952328" cy="243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906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14</a:t>
            </a:fld>
            <a:endParaRPr lang="sr-Latn-CS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721944" y="842694"/>
            <a:ext cx="7811192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The case of</a:t>
            </a:r>
            <a:r>
              <a:rPr lang="el-GR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b="1" u="sng" dirty="0">
                <a:solidFill>
                  <a:srgbClr val="0078BE"/>
                </a:solidFill>
                <a:cs typeface="Arial" panose="020B0604020202020204" pitchFamily="34" charset="0"/>
              </a:rPr>
              <a:t>CLOPIDOGREL</a:t>
            </a:r>
            <a:r>
              <a:rPr lang="el-GR" altLang="en-US" sz="1800" dirty="0">
                <a:cs typeface="Arial" panose="020B0604020202020204" pitchFamily="34" charset="0"/>
              </a:rPr>
              <a:t>: </a:t>
            </a:r>
            <a:r>
              <a:rPr lang="en-US" altLang="en-US" sz="1800" dirty="0">
                <a:cs typeface="Arial" panose="020B0604020202020204" pitchFamily="34" charset="0"/>
              </a:rPr>
              <a:t>FDA suggests</a:t>
            </a:r>
            <a:r>
              <a:rPr lang="el-GR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cs typeface="Arial" panose="020B0604020202020204" pitchFamily="34" charset="0"/>
              </a:rPr>
              <a:t>pharmacogenetic</a:t>
            </a:r>
            <a:r>
              <a:rPr lang="en-US" altLang="en-US" sz="1800" dirty="0">
                <a:cs typeface="Arial" panose="020B0604020202020204" pitchFamily="34" charset="0"/>
              </a:rPr>
              <a:t> test</a:t>
            </a:r>
            <a:r>
              <a:rPr lang="el-GR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>
                <a:cs typeface="Arial" panose="020B0604020202020204" pitchFamily="34" charset="0"/>
              </a:rPr>
              <a:t>of </a:t>
            </a:r>
            <a:r>
              <a:rPr lang="en-US" altLang="en-US" sz="1800" i="1" dirty="0">
                <a:cs typeface="Arial" panose="020B0604020202020204" pitchFamily="34" charset="0"/>
              </a:rPr>
              <a:t>CYP2C</a:t>
            </a:r>
            <a:r>
              <a:rPr lang="el-GR" altLang="en-US" sz="1800" i="1" dirty="0">
                <a:cs typeface="Arial" panose="020B0604020202020204" pitchFamily="34" charset="0"/>
              </a:rPr>
              <a:t>1</a:t>
            </a:r>
            <a:r>
              <a:rPr lang="en-US" altLang="en-US" sz="1800" i="1" dirty="0">
                <a:cs typeface="Arial" panose="020B0604020202020204" pitchFamily="34" charset="0"/>
              </a:rPr>
              <a:t>9</a:t>
            </a:r>
            <a:r>
              <a:rPr lang="en-US" altLang="en-US" sz="1800" dirty="0">
                <a:cs typeface="Arial" panose="020B0604020202020204" pitchFamily="34" charset="0"/>
              </a:rPr>
              <a:t> gene prior to initiation of anticoagulant treatment</a:t>
            </a:r>
            <a:endParaRPr lang="el-GR" altLang="en-US" sz="180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65" t="15704" r="15251" b="53111"/>
          <a:stretch>
            <a:fillRect/>
          </a:stretch>
        </p:blipFill>
        <p:spPr bwMode="auto">
          <a:xfrm>
            <a:off x="374500" y="1583439"/>
            <a:ext cx="8158636" cy="223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www.theheart.org/documents/sitestructure/en/content/programs/1068363/images/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20689"/>
          <a:stretch>
            <a:fillRect/>
          </a:stretch>
        </p:blipFill>
        <p:spPr bwMode="auto">
          <a:xfrm>
            <a:off x="1539179" y="3943932"/>
            <a:ext cx="6176722" cy="271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533081" y="5674884"/>
            <a:ext cx="5788277" cy="5589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l-GR" altLang="en-US" sz="1800" smtClean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33082" y="6181517"/>
            <a:ext cx="5788277" cy="4813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l-GR" altLang="en-US" sz="1800" smtClean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8288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15</a:t>
            </a:fld>
            <a:endParaRPr lang="sr-Latn-C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86512" y="836712"/>
            <a:ext cx="828161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800" dirty="0" err="1"/>
              <a:t>Clopidogrel</a:t>
            </a:r>
            <a:r>
              <a:rPr lang="en-US" altLang="en-US" sz="1800" dirty="0"/>
              <a:t> is the standard treatment of acute coronary syndromes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800" dirty="0"/>
              <a:t>It is administered in inactive form (</a:t>
            </a:r>
            <a:r>
              <a:rPr lang="en-US" altLang="en-US" sz="1800" dirty="0" err="1"/>
              <a:t>prodrug</a:t>
            </a:r>
            <a:r>
              <a:rPr lang="en-US" altLang="en-US" sz="1800" dirty="0"/>
              <a:t>) and is converted into the </a:t>
            </a:r>
            <a:r>
              <a:rPr lang="en-US" altLang="en-US" sz="1800" dirty="0">
                <a:solidFill>
                  <a:srgbClr val="FF0000"/>
                </a:solidFill>
              </a:rPr>
              <a:t>active</a:t>
            </a:r>
            <a:r>
              <a:rPr lang="en-US" altLang="en-US" sz="1800" dirty="0"/>
              <a:t> metabolite with anticoagulant action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Polymorphisms (SNPs) of the gene</a:t>
            </a:r>
            <a:r>
              <a:rPr lang="el-GR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i="1" dirty="0">
                <a:cs typeface="Arial" panose="020B0604020202020204" pitchFamily="34" charset="0"/>
              </a:rPr>
              <a:t>CYP2C19</a:t>
            </a:r>
            <a:r>
              <a:rPr lang="el-GR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>
                <a:cs typeface="Arial" panose="020B0604020202020204" pitchFamily="34" charset="0"/>
              </a:rPr>
              <a:t>can affect enzyme activity</a:t>
            </a:r>
            <a:r>
              <a:rPr lang="el-GR" altLang="en-US" sz="1800" dirty="0">
                <a:cs typeface="Arial" panose="020B0604020202020204" pitchFamily="34" charset="0"/>
              </a:rPr>
              <a:t>,</a:t>
            </a:r>
            <a:br>
              <a:rPr lang="el-GR" altLang="en-US" sz="1800" dirty="0">
                <a:cs typeface="Arial" panose="020B0604020202020204" pitchFamily="34" charset="0"/>
              </a:rPr>
            </a:br>
            <a:r>
              <a:rPr lang="en-US" altLang="en-US" sz="1800" dirty="0">
                <a:cs typeface="Arial" panose="020B0604020202020204" pitchFamily="34" charset="0"/>
              </a:rPr>
              <a:t>leading to </a:t>
            </a:r>
            <a:r>
              <a:rPr lang="en-US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different drug response.</a:t>
            </a:r>
            <a:endParaRPr lang="sr-Latn-CS" altLang="en-US" sz="1800" dirty="0">
              <a:cs typeface="Arial" panose="020B0604020202020204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72611" y="4677173"/>
            <a:ext cx="8281615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GB" altLang="en-US" sz="1800" b="1" i="1" dirty="0">
                <a:solidFill>
                  <a:srgbClr val="FF0000"/>
                </a:solidFill>
                <a:cs typeface="Arial" panose="020B0604020202020204" pitchFamily="34" charset="0"/>
              </a:rPr>
              <a:t>CYP2C19 *2</a:t>
            </a:r>
            <a:r>
              <a:rPr lang="en-GB" altLang="en-US" sz="1800" dirty="0">
                <a:cs typeface="Arial" panose="020B0604020202020204" pitchFamily="34" charset="0"/>
              </a:rPr>
              <a:t> &amp; </a:t>
            </a:r>
            <a:r>
              <a:rPr lang="en-GB" altLang="en-US" sz="1800" b="1" i="1" dirty="0">
                <a:solidFill>
                  <a:srgbClr val="FF0000"/>
                </a:solidFill>
                <a:cs typeface="Arial" panose="020B0604020202020204" pitchFamily="34" charset="0"/>
              </a:rPr>
              <a:t>*3</a:t>
            </a:r>
            <a:r>
              <a:rPr lang="en-GB" altLang="en-US" sz="1800" dirty="0">
                <a:cs typeface="Arial" panose="020B0604020202020204" pitchFamily="34" charset="0"/>
              </a:rPr>
              <a:t> alleles are identified in the majority of </a:t>
            </a:r>
            <a:r>
              <a:rPr lang="en-GB" altLang="en-US" sz="18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poor </a:t>
            </a:r>
            <a:r>
              <a:rPr lang="en-GB" altLang="en-US" sz="1800" b="1" dirty="0">
                <a:solidFill>
                  <a:srgbClr val="0000FF"/>
                </a:solidFill>
                <a:cs typeface="Arial" panose="020B0604020202020204" pitchFamily="34" charset="0"/>
              </a:rPr>
              <a:t>metabolizers</a:t>
            </a:r>
            <a:r>
              <a:rPr lang="el-GR" altLang="en-US" sz="1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l-GR" altLang="en-US" sz="1800" dirty="0">
                <a:cs typeface="Arial" panose="020B0604020202020204" pitchFamily="34" charset="0"/>
              </a:rPr>
              <a:t>=</a:t>
            </a:r>
            <a:r>
              <a:rPr lang="el-GR" altLang="en-US" sz="1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dirty="0">
                <a:cs typeface="Arial" panose="020B0604020202020204" pitchFamily="34" charset="0"/>
              </a:rPr>
              <a:t>causing insufficient biotransformation of </a:t>
            </a:r>
            <a:r>
              <a:rPr lang="en-US" altLang="en-US" sz="1800" dirty="0" err="1">
                <a:cs typeface="Arial" panose="020B0604020202020204" pitchFamily="34" charset="0"/>
              </a:rPr>
              <a:t>clopidogrel</a:t>
            </a:r>
            <a:r>
              <a:rPr lang="en-US" altLang="en-US" sz="1800" dirty="0">
                <a:cs typeface="Arial" panose="020B0604020202020204" pitchFamily="34" charset="0"/>
              </a:rPr>
              <a:t> and therefore insufficient response to treatment</a:t>
            </a:r>
            <a:endParaRPr lang="el-GR" altLang="en-US" sz="180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GB" altLang="en-US" sz="1800" b="1" i="1" dirty="0">
                <a:solidFill>
                  <a:srgbClr val="FF0000"/>
                </a:solidFill>
                <a:cs typeface="Arial" panose="020B0604020202020204" pitchFamily="34" charset="0"/>
              </a:rPr>
              <a:t>CYP2C19 *17 </a:t>
            </a:r>
            <a:r>
              <a:rPr lang="en-US" altLang="en-US" sz="1800" dirty="0">
                <a:cs typeface="Arial" panose="020B0604020202020204" pitchFamily="34" charset="0"/>
              </a:rPr>
              <a:t>allele is associated with the phenotype of the </a:t>
            </a:r>
            <a:r>
              <a:rPr lang="en-US" altLang="en-US" sz="1800" b="1" dirty="0">
                <a:solidFill>
                  <a:srgbClr val="0000FF"/>
                </a:solidFill>
                <a:cs typeface="Arial" panose="020B0604020202020204" pitchFamily="34" charset="0"/>
              </a:rPr>
              <a:t>ultra-rapid metabolizer</a:t>
            </a:r>
            <a:r>
              <a:rPr lang="el-GR" altLang="en-US" sz="1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l-GR" altLang="en-US" sz="1800" dirty="0">
                <a:cs typeface="Arial" panose="020B0604020202020204" pitchFamily="34" charset="0"/>
              </a:rPr>
              <a:t>= </a:t>
            </a:r>
            <a:r>
              <a:rPr lang="en-US" altLang="en-US" sz="1800" dirty="0">
                <a:cs typeface="Arial" panose="020B0604020202020204" pitchFamily="34" charset="0"/>
              </a:rPr>
              <a:t>causing very rapid biotransformation of </a:t>
            </a:r>
            <a:r>
              <a:rPr lang="en-US" altLang="en-US" sz="1800" dirty="0" err="1">
                <a:cs typeface="Arial" panose="020B0604020202020204" pitchFamily="34" charset="0"/>
              </a:rPr>
              <a:t>clopidogrel</a:t>
            </a:r>
            <a:r>
              <a:rPr lang="en-US" altLang="en-US" sz="1800" dirty="0">
                <a:cs typeface="Arial" panose="020B0604020202020204" pitchFamily="34" charset="0"/>
              </a:rPr>
              <a:t> and therefore appearance of adverse events (bleeding)</a:t>
            </a:r>
            <a:endParaRPr lang="sr-Latn-CS" altLang="en-US" sz="1800" dirty="0">
              <a:cs typeface="Arial" panose="020B0604020202020204" pitchFamily="34" charset="0"/>
            </a:endParaRPr>
          </a:p>
        </p:txBody>
      </p:sp>
      <p:pic>
        <p:nvPicPr>
          <p:cNvPr id="6" name="Picture 1" descr="untitled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743746"/>
            <a:ext cx="1729261" cy="178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anticoagulation_thera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98273"/>
            <a:ext cx="28543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14823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16</a:t>
            </a:fld>
            <a:endParaRPr lang="sr-Latn-C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2234158"/>
              </p:ext>
            </p:extLst>
          </p:nvPr>
        </p:nvGraphicFramePr>
        <p:xfrm>
          <a:off x="467545" y="980731"/>
          <a:ext cx="8352605" cy="5615334"/>
        </p:xfrm>
        <a:graphic>
          <a:graphicData uri="http://schemas.openxmlformats.org/drawingml/2006/table">
            <a:tbl>
              <a:tblPr/>
              <a:tblGrid>
                <a:gridCol w="2213367"/>
                <a:gridCol w="2106565"/>
                <a:gridCol w="2577964"/>
                <a:gridCol w="1454709"/>
              </a:tblGrid>
              <a:tr h="2065548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8BE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The alleles, associated with abnormal metabolism, are encountered in up to </a:t>
                      </a:r>
                      <a:r>
                        <a:rPr kumimoji="0" lang="el-GR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D1E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30%!!!</a:t>
                      </a:r>
                      <a:r>
                        <a:rPr kumimoji="0" lang="el-G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8BE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8BE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of Caucasian populations.</a:t>
                      </a:r>
                      <a:endParaRPr kumimoji="0" lang="sr-Latn-C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52559" marR="52559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150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Classification</a:t>
                      </a:r>
                      <a:r>
                        <a:rPr kumimoji="0" lang="el-G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 </a:t>
                      </a:r>
                      <a:endParaRPr kumimoji="0" lang="el-G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Caucasian</a:t>
                      </a:r>
                      <a:r>
                        <a:rPr kumimoji="0" lang="el-G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 </a:t>
                      </a:r>
                      <a:endParaRPr kumimoji="0" lang="el-G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African </a:t>
                      </a:r>
                      <a:r>
                        <a:rPr kumimoji="0" lang="el-G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Amer</a:t>
                      </a:r>
                      <a:r>
                        <a:rPr kumimoji="0" lang="el-G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. </a:t>
                      </a:r>
                      <a:endParaRPr kumimoji="0" lang="el-G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Asian</a:t>
                      </a:r>
                      <a:r>
                        <a:rPr kumimoji="0" lang="el-G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 </a:t>
                      </a:r>
                      <a:endParaRPr kumimoji="0" lang="el-G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3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XUBPX+GillSansMT"/>
                        <a:ea typeface="Calibri" panose="020F0502020204030204" pitchFamily="34" charset="0"/>
                        <a:cs typeface="RXUBPX+GillSansM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Normal</a:t>
                      </a:r>
                      <a:r>
                        <a:rPr kumimoji="0" lang="el-G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 (</a:t>
                      </a:r>
                      <a:r>
                        <a:rPr kumimoji="0" lang="el-G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extensive</a:t>
                      </a:r>
                      <a:r>
                        <a:rPr kumimoji="0" lang="el-G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) </a:t>
                      </a:r>
                      <a:endParaRPr kumimoji="0" lang="el-G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70 </a:t>
                      </a:r>
                      <a:endParaRPr kumimoji="0" lang="el-G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40 </a:t>
                      </a:r>
                      <a:endParaRPr kumimoji="0" lang="el-G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50 </a:t>
                      </a:r>
                      <a:endParaRPr kumimoji="0" lang="el-G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5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Intermediate</a:t>
                      </a:r>
                      <a:r>
                        <a:rPr kumimoji="0" lang="el-G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 </a:t>
                      </a:r>
                      <a:endParaRPr kumimoji="0" lang="el-G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5 </a:t>
                      </a:r>
                      <a:endParaRPr kumimoji="0" lang="el-G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24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30 </a:t>
                      </a:r>
                      <a:endParaRPr kumimoji="0" lang="el-G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25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45 </a:t>
                      </a:r>
                      <a:endParaRPr kumimoji="0" lang="el-G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11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Poor</a:t>
                      </a:r>
                      <a:r>
                        <a:rPr kumimoji="0" lang="el-G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 </a:t>
                      </a:r>
                      <a:endParaRPr kumimoji="0" lang="el-G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7-10 </a:t>
                      </a:r>
                      <a:endParaRPr kumimoji="0" lang="el-G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25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15-20 </a:t>
                      </a:r>
                      <a:endParaRPr kumimoji="0" lang="el-G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25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1 </a:t>
                      </a:r>
                      <a:endParaRPr kumimoji="0" lang="el-G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51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Ultra</a:t>
                      </a:r>
                      <a:r>
                        <a:rPr kumimoji="0" lang="el-G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 </a:t>
                      </a:r>
                      <a:r>
                        <a:rPr kumimoji="0" lang="el-G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Rapid</a:t>
                      </a:r>
                      <a:r>
                        <a:rPr kumimoji="0" lang="el-G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 </a:t>
                      </a:r>
                      <a:endParaRPr kumimoji="0" lang="el-G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5-15 </a:t>
                      </a:r>
                      <a:endParaRPr kumimoji="0" lang="el-G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2-20 </a:t>
                      </a:r>
                      <a:endParaRPr kumimoji="0" lang="el-G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XUBPX+GillSansMT"/>
                          <a:ea typeface="Calibri" panose="020F0502020204030204" pitchFamily="34" charset="0"/>
                          <a:cs typeface="RXUBPX+GillSansMT"/>
                        </a:rPr>
                        <a:t>2 </a:t>
                      </a:r>
                      <a:endParaRPr kumimoji="0" lang="el-G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VTFEX+TimesNewRomanPS-BoldMT"/>
                        <a:ea typeface="Calibri" panose="020F0502020204030204" pitchFamily="34" charset="0"/>
                        <a:cs typeface="NVTFEX+TimesNewRomanPS-BoldMT"/>
                      </a:endParaRPr>
                    </a:p>
                  </a:txBody>
                  <a:tcPr marL="52559" marR="52559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http://pharmaxchange.info/press/wp-content/uploads/2011/04/pharmacogenetic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56792"/>
            <a:ext cx="2081577" cy="168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3.gstatic.com/images?q=tbn:ANd9GcT1yitCIM6mLu8oBCNlxhu_2G5ulwPh4kizt6i3i9OxeDg9fLSgU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16002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anger-sig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775370" cy="77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71063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17</a:t>
            </a:fld>
            <a:endParaRPr lang="sr-Latn-C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55576" y="908720"/>
            <a:ext cx="81375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>
              <a:spcBef>
                <a:spcPct val="50000"/>
              </a:spcBef>
            </a:pPr>
            <a:r>
              <a:rPr lang="el-GR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In case of enzymes with modified activity, the term </a:t>
            </a:r>
            <a:r>
              <a:rPr lang="en-US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Drug Interaction</a:t>
            </a:r>
            <a:r>
              <a:rPr lang="el-GR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is of greater significance!!!</a:t>
            </a:r>
            <a:endParaRPr lang="sr-Latn-CS" altLang="en-US" sz="2000" dirty="0"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55573" y="2151436"/>
            <a:ext cx="81375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>
              <a:spcBef>
                <a:spcPct val="50000"/>
              </a:spcBef>
            </a:pPr>
            <a:r>
              <a:rPr lang="el-GR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Other cases of drugs are also </a:t>
            </a:r>
            <a:r>
              <a:rPr lang="en-US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substrates</a:t>
            </a:r>
            <a:r>
              <a:rPr lang="en-US" altLang="en-US" sz="2000" dirty="0">
                <a:cs typeface="Arial" panose="020B0604020202020204" pitchFamily="34" charset="0"/>
              </a:rPr>
              <a:t>  of the same enzyme </a:t>
            </a:r>
            <a:r>
              <a:rPr lang="en-GB" altLang="en-US" sz="2000" dirty="0">
                <a:cs typeface="Arial" panose="020B0604020202020204" pitchFamily="34" charset="0"/>
              </a:rPr>
              <a:t>CYP2C19</a:t>
            </a:r>
            <a:r>
              <a:rPr lang="el-GR" altLang="en-US" sz="2000" i="1" dirty="0"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cs typeface="Arial" panose="020B0604020202020204" pitchFamily="34" charset="0"/>
              </a:rPr>
              <a:t>such as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antidepressants</a:t>
            </a:r>
            <a:r>
              <a:rPr lang="el-GR" altLang="en-US" sz="2000" dirty="0"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anxiolytics</a:t>
            </a:r>
            <a:r>
              <a:rPr lang="el-GR" altLang="en-US" sz="2000" dirty="0"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anticonvulsants</a:t>
            </a:r>
            <a:r>
              <a:rPr lang="el-GR" altLang="en-US" sz="2000" dirty="0"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proton pump inhibitors</a:t>
            </a:r>
            <a:r>
              <a:rPr lang="el-GR" altLang="en-US" sz="2000" dirty="0">
                <a:cs typeface="Arial" panose="020B0604020202020204" pitchFamily="34" charset="0"/>
              </a:rPr>
              <a:t> (</a:t>
            </a:r>
            <a:r>
              <a:rPr lang="en-US" altLang="en-US" sz="2000" dirty="0">
                <a:cs typeface="Arial" panose="020B0604020202020204" pitchFamily="34" charset="0"/>
              </a:rPr>
              <a:t>i.e. omeprazole, </a:t>
            </a:r>
            <a:r>
              <a:rPr lang="en-US" altLang="en-US" sz="2000" dirty="0" err="1">
                <a:cs typeface="Arial" panose="020B0604020202020204" pitchFamily="34" charset="0"/>
              </a:rPr>
              <a:t>Losec</a:t>
            </a:r>
            <a:r>
              <a:rPr lang="en-US" altLang="en-US" sz="2000" dirty="0">
                <a:cs typeface="Arial" panose="020B0604020202020204" pitchFamily="34" charset="0"/>
              </a:rPr>
              <a:t>)</a:t>
            </a:r>
            <a:r>
              <a:rPr lang="el-GR" altLang="en-US" sz="2000" dirty="0">
                <a:cs typeface="Arial" panose="020B0604020202020204" pitchFamily="34" charset="0"/>
              </a:rPr>
              <a:t>.</a:t>
            </a:r>
            <a:endParaRPr lang="sr-Latn-CS" altLang="en-US" sz="2000" dirty="0"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55573" y="5021599"/>
            <a:ext cx="8137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>
              <a:spcBef>
                <a:spcPct val="50000"/>
              </a:spcBef>
            </a:pPr>
            <a:r>
              <a:rPr lang="el-GR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Other drugs act as </a:t>
            </a:r>
            <a:r>
              <a:rPr lang="en-US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inducers </a:t>
            </a:r>
            <a:r>
              <a:rPr lang="el-GR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of the enzyme </a:t>
            </a:r>
            <a:r>
              <a:rPr lang="el-GR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CYP2C19</a:t>
            </a:r>
            <a:r>
              <a:rPr lang="el-GR" altLang="en-US" sz="2000" i="1" dirty="0">
                <a:cs typeface="Arial" panose="020B0604020202020204" pitchFamily="34" charset="0"/>
              </a:rPr>
              <a:t>.</a:t>
            </a:r>
            <a:endParaRPr lang="sr-Latn-CS" altLang="en-US" sz="2000" dirty="0">
              <a:cs typeface="Arial" panose="020B060402020202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55575" y="5733256"/>
            <a:ext cx="8137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>
              <a:spcBef>
                <a:spcPct val="50000"/>
              </a:spcBef>
            </a:pPr>
            <a:r>
              <a:rPr lang="el-GR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Other drugs act as</a:t>
            </a:r>
            <a:r>
              <a:rPr lang="el-GR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inhibitors</a:t>
            </a:r>
            <a:r>
              <a:rPr lang="el-GR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of the enzyme </a:t>
            </a:r>
            <a:r>
              <a:rPr lang="el-GR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CYP2C19</a:t>
            </a:r>
            <a:r>
              <a:rPr lang="el-GR" altLang="en-US" sz="2000" i="1" dirty="0">
                <a:cs typeface="Arial" panose="020B0604020202020204" pitchFamily="34" charset="0"/>
              </a:rPr>
              <a:t>.</a:t>
            </a:r>
            <a:endParaRPr lang="sr-Latn-CS" altLang="en-US" sz="2000" dirty="0">
              <a:cs typeface="Arial" panose="020B0604020202020204" pitchFamily="34" charset="0"/>
            </a:endParaRPr>
          </a:p>
        </p:txBody>
      </p:sp>
      <p:pic>
        <p:nvPicPr>
          <p:cNvPr id="8" name="Picture 2" descr="http://www.800dnaexam.com/landingpage/images/landingimages/Lleft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54926"/>
            <a:ext cx="268944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18</a:t>
            </a:fld>
            <a:endParaRPr lang="sr-Latn-CS"/>
          </a:p>
        </p:txBody>
      </p:sp>
      <p:pic>
        <p:nvPicPr>
          <p:cNvPr id="3" name="Picture 5" descr="prescription-drug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34661"/>
            <a:ext cx="1577777" cy="1954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8077733"/>
              </p:ext>
            </p:extLst>
          </p:nvPr>
        </p:nvGraphicFramePr>
        <p:xfrm>
          <a:off x="245123" y="2211823"/>
          <a:ext cx="8712966" cy="3960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8836"/>
                <a:gridCol w="313980"/>
                <a:gridCol w="2825827"/>
                <a:gridCol w="313980"/>
                <a:gridCol w="2590343"/>
              </a:tblGrid>
              <a:tr h="142169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Normal</a:t>
                      </a:r>
                      <a:r>
                        <a:rPr lang="en-US" sz="1800" baseline="0" dirty="0" smtClean="0"/>
                        <a:t> use</a:t>
                      </a:r>
                      <a:endParaRPr lang="en-US" sz="22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Use with caution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Use with big caution and close monitoring</a:t>
                      </a:r>
                      <a:endParaRPr lang="en-US" sz="20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2538744"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Bupropion</a:t>
                      </a:r>
                      <a:endParaRPr lang="en-GB" dirty="0" smtClean="0"/>
                    </a:p>
                    <a:p>
                      <a:pPr algn="ctr"/>
                      <a:r>
                        <a:rPr lang="en-GB" dirty="0" err="1" smtClean="0"/>
                        <a:t>Desvenlafaxine</a:t>
                      </a:r>
                      <a:endParaRPr lang="en-GB" dirty="0" smtClean="0"/>
                    </a:p>
                    <a:p>
                      <a:pPr algn="ctr"/>
                      <a:r>
                        <a:rPr lang="en-GB" dirty="0" err="1" smtClean="0"/>
                        <a:t>Selegiline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Amitriptyline</a:t>
                      </a:r>
                      <a:endParaRPr lang="en-GB" dirty="0" smtClean="0"/>
                    </a:p>
                    <a:p>
                      <a:pPr algn="ctr"/>
                      <a:r>
                        <a:rPr lang="en-GB" dirty="0" err="1" smtClean="0"/>
                        <a:t>Citalopram</a:t>
                      </a:r>
                      <a:endParaRPr lang="en-GB" dirty="0" smtClean="0"/>
                    </a:p>
                    <a:p>
                      <a:pPr algn="ctr"/>
                      <a:r>
                        <a:rPr lang="en-GB" dirty="0" err="1" smtClean="0"/>
                        <a:t>Clomipramine</a:t>
                      </a:r>
                      <a:endParaRPr lang="en-GB" dirty="0" smtClean="0"/>
                    </a:p>
                    <a:p>
                      <a:pPr algn="ctr"/>
                      <a:r>
                        <a:rPr lang="en-GB" dirty="0" err="1" smtClean="0"/>
                        <a:t>Escitalopram</a:t>
                      </a:r>
                      <a:endParaRPr lang="en-GB" dirty="0" smtClean="0"/>
                    </a:p>
                    <a:p>
                      <a:pPr algn="ctr"/>
                      <a:r>
                        <a:rPr lang="en-GB" dirty="0" err="1" smtClean="0"/>
                        <a:t>Imipramine</a:t>
                      </a:r>
                      <a:endParaRPr lang="en-GB" dirty="0" smtClean="0"/>
                    </a:p>
                    <a:p>
                      <a:pPr algn="ctr"/>
                      <a:r>
                        <a:rPr lang="en-GB" dirty="0" err="1" smtClean="0"/>
                        <a:t>Sentraline</a:t>
                      </a:r>
                      <a:endParaRPr lang="en-GB" dirty="0" smtClean="0"/>
                    </a:p>
                    <a:p>
                      <a:pPr algn="ctr"/>
                      <a:r>
                        <a:rPr lang="en-GB" dirty="0" err="1" smtClean="0"/>
                        <a:t>Trazodone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Desipramine</a:t>
                      </a:r>
                      <a:endParaRPr lang="en-GB" dirty="0" smtClean="0"/>
                    </a:p>
                    <a:p>
                      <a:pPr algn="ctr"/>
                      <a:r>
                        <a:rPr lang="en-GB" dirty="0" err="1" smtClean="0"/>
                        <a:t>Duloxetine</a:t>
                      </a:r>
                      <a:endParaRPr lang="en-GB" dirty="0" smtClean="0"/>
                    </a:p>
                    <a:p>
                      <a:pPr algn="ctr"/>
                      <a:r>
                        <a:rPr lang="en-GB" dirty="0" err="1" smtClean="0"/>
                        <a:t>Fluoxetine</a:t>
                      </a:r>
                      <a:endParaRPr lang="en-GB" dirty="0" smtClean="0"/>
                    </a:p>
                    <a:p>
                      <a:pPr algn="ctr"/>
                      <a:r>
                        <a:rPr lang="en-GB" dirty="0" err="1" smtClean="0"/>
                        <a:t>Fluvoxamine</a:t>
                      </a:r>
                      <a:endParaRPr lang="en-GB" dirty="0" smtClean="0"/>
                    </a:p>
                    <a:p>
                      <a:pPr algn="ctr"/>
                      <a:r>
                        <a:rPr lang="en-GB" dirty="0" err="1" smtClean="0"/>
                        <a:t>Mirtazapine</a:t>
                      </a:r>
                      <a:endParaRPr lang="en-GB" dirty="0" smtClean="0"/>
                    </a:p>
                    <a:p>
                      <a:pPr algn="ctr"/>
                      <a:r>
                        <a:rPr lang="en-GB" dirty="0" err="1" smtClean="0"/>
                        <a:t>Nortriptyline</a:t>
                      </a:r>
                      <a:endParaRPr lang="en-GB" dirty="0" smtClean="0"/>
                    </a:p>
                    <a:p>
                      <a:pPr algn="ctr"/>
                      <a:r>
                        <a:rPr lang="en-GB" dirty="0" err="1" smtClean="0"/>
                        <a:t>Paroxetine</a:t>
                      </a:r>
                      <a:endParaRPr lang="en-GB" dirty="0" smtClean="0"/>
                    </a:p>
                    <a:p>
                      <a:pPr algn="ctr"/>
                      <a:r>
                        <a:rPr lang="en-GB" dirty="0" err="1" smtClean="0"/>
                        <a:t>Venlafaxine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87824" y="1268760"/>
            <a:ext cx="271741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Antidepressants</a:t>
            </a:r>
            <a:r>
              <a:rPr lang="el-GR" sz="2400" b="1" dirty="0" smtClean="0">
                <a:solidFill>
                  <a:srgbClr val="FF0000"/>
                </a:solidFill>
              </a:rPr>
              <a:t>*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6126162"/>
            <a:ext cx="681468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400" b="1" dirty="0">
                <a:solidFill>
                  <a:schemeClr val="accent1">
                    <a:lumMod val="75000"/>
                  </a:schemeClr>
                </a:solidFill>
              </a:rPr>
              <a:t>* </a:t>
            </a:r>
            <a:r>
              <a:rPr lang="en-US" b="1" dirty="0" smtClean="0">
                <a:solidFill>
                  <a:srgbClr val="C00000"/>
                </a:solidFill>
              </a:rPr>
              <a:t>Based on genotype and current scientific knowledge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931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19</a:t>
            </a:fld>
            <a:endParaRPr lang="sr-Latn-C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51985797"/>
              </p:ext>
            </p:extLst>
          </p:nvPr>
        </p:nvGraphicFramePr>
        <p:xfrm>
          <a:off x="251520" y="1556792"/>
          <a:ext cx="8604451" cy="3785804"/>
        </p:xfrm>
        <a:graphic>
          <a:graphicData uri="http://schemas.openxmlformats.org/drawingml/2006/table">
            <a:tbl>
              <a:tblPr/>
              <a:tblGrid>
                <a:gridCol w="1911909"/>
                <a:gridCol w="1112427"/>
                <a:gridCol w="1119567"/>
                <a:gridCol w="1112681"/>
                <a:gridCol w="1119313"/>
                <a:gridCol w="1112935"/>
                <a:gridCol w="1115619"/>
              </a:tblGrid>
              <a:tr h="571072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Trebuchet MS"/>
                          <a:ea typeface="Calibri"/>
                          <a:cs typeface="Arial"/>
                        </a:rPr>
                        <a:t>(Warfarin) </a:t>
                      </a:r>
                      <a:r>
                        <a:rPr lang="el-GR" sz="1800" b="1" dirty="0" err="1" smtClean="0">
                          <a:latin typeface="Trebuchet MS"/>
                          <a:ea typeface="Calibri"/>
                          <a:cs typeface="Arial"/>
                        </a:rPr>
                        <a:t>mg</a:t>
                      </a:r>
                      <a:r>
                        <a:rPr lang="el-GR" sz="1800" b="1" dirty="0" smtClean="0">
                          <a:latin typeface="Trebuchet MS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1800" b="1" dirty="0" smtClean="0">
                          <a:latin typeface="Trebuchet MS"/>
                          <a:ea typeface="Calibri"/>
                          <a:cs typeface="Arial"/>
                        </a:rPr>
                        <a:t>per day</a:t>
                      </a:r>
                      <a:r>
                        <a:rPr lang="el-GR" sz="1800" b="1" dirty="0" smtClean="0">
                          <a:latin typeface="Trebuchet MS"/>
                          <a:ea typeface="Calibri"/>
                          <a:cs typeface="Arial"/>
                        </a:rPr>
                        <a:t>**</a:t>
                      </a:r>
                      <a:endParaRPr lang="en-GB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013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FF0000"/>
                          </a:solidFill>
                          <a:latin typeface="Trebuchet MS"/>
                          <a:ea typeface="Calibri"/>
                          <a:cs typeface="Arial"/>
                        </a:rPr>
                        <a:t>VKORC1 GG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FF0000"/>
                          </a:solidFill>
                          <a:latin typeface="Trebuchet MS"/>
                          <a:ea typeface="Calibri"/>
                          <a:cs typeface="Arial"/>
                        </a:rPr>
                        <a:t>VKORC1 AG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FF0000"/>
                          </a:solidFill>
                          <a:latin typeface="Trebuchet MS"/>
                          <a:ea typeface="Calibri"/>
                          <a:cs typeface="Arial"/>
                        </a:rPr>
                        <a:t>VKORC1 AA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5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 smtClean="0">
                          <a:solidFill>
                            <a:srgbClr val="FF0000"/>
                          </a:solidFill>
                          <a:latin typeface="Trebuchet MS"/>
                          <a:ea typeface="Calibri"/>
                          <a:cs typeface="Arial"/>
                        </a:rPr>
                        <a:t>CYP2C9 </a:t>
                      </a:r>
                      <a:r>
                        <a:rPr lang="en-US" sz="1600" b="1" i="1" dirty="0" err="1" smtClean="0">
                          <a:solidFill>
                            <a:srgbClr val="FF0000"/>
                          </a:solidFill>
                          <a:latin typeface="Trebuchet MS"/>
                          <a:ea typeface="Calibri"/>
                          <a:cs typeface="Arial"/>
                        </a:rPr>
                        <a:t>mut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rebuchet MS"/>
                          <a:ea typeface="Calibri"/>
                          <a:cs typeface="Arial"/>
                        </a:rPr>
                        <a:t>Initial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latin typeface="Trebuchet MS"/>
                          <a:ea typeface="Calibri"/>
                          <a:cs typeface="Arial"/>
                        </a:rPr>
                        <a:t>% </a:t>
                      </a:r>
                      <a:r>
                        <a:rPr lang="en-US" sz="1600" b="1" dirty="0" smtClean="0">
                          <a:latin typeface="Trebuchet MS"/>
                          <a:ea typeface="Calibri"/>
                          <a:cs typeface="Arial"/>
                        </a:rPr>
                        <a:t>decrease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rebuchet MS"/>
                          <a:ea typeface="Calibri"/>
                          <a:cs typeface="Arial"/>
                        </a:rPr>
                        <a:t>Initial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latin typeface="Trebuchet MS"/>
                          <a:ea typeface="Calibri"/>
                          <a:cs typeface="Arial"/>
                        </a:rPr>
                        <a:t>% </a:t>
                      </a:r>
                      <a:r>
                        <a:rPr lang="en-US" sz="1600" b="1" dirty="0" smtClean="0">
                          <a:latin typeface="Trebuchet MS"/>
                          <a:ea typeface="Calibri"/>
                          <a:cs typeface="Arial"/>
                        </a:rPr>
                        <a:t>decrease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rebuchet MS"/>
                          <a:ea typeface="Calibri"/>
                          <a:cs typeface="Arial"/>
                        </a:rPr>
                        <a:t>Initial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latin typeface="Trebuchet MS"/>
                          <a:ea typeface="Calibri"/>
                          <a:cs typeface="Arial"/>
                        </a:rPr>
                        <a:t>% </a:t>
                      </a:r>
                      <a:r>
                        <a:rPr lang="en-US" sz="1600" b="1" dirty="0" smtClean="0">
                          <a:latin typeface="Trebuchet MS"/>
                          <a:ea typeface="Calibri"/>
                          <a:cs typeface="Arial"/>
                        </a:rPr>
                        <a:t>decrease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4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Trebuchet MS"/>
                          <a:ea typeface="Calibri"/>
                          <a:cs typeface="Arial"/>
                        </a:rPr>
                        <a:t>Wild type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 smtClean="0">
                          <a:solidFill>
                            <a:srgbClr val="FF0000"/>
                          </a:solidFill>
                          <a:latin typeface="Trebuchet MS"/>
                          <a:ea typeface="Calibri"/>
                          <a:cs typeface="Arial"/>
                        </a:rPr>
                        <a:t>5</a:t>
                      </a:r>
                      <a:r>
                        <a:rPr lang="en-GB" sz="1600" b="1" dirty="0" smtClean="0">
                          <a:solidFill>
                            <a:srgbClr val="FF0000"/>
                          </a:solidFill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b="1" dirty="0" smtClean="0">
                          <a:solidFill>
                            <a:srgbClr val="FF0000"/>
                          </a:solidFill>
                          <a:latin typeface="Trebuchet MS"/>
                          <a:ea typeface="Calibri"/>
                          <a:cs typeface="Arial"/>
                        </a:rPr>
                        <a:t>6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600">
                        <a:latin typeface="Trebuchet MS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4</a:t>
                      </a:r>
                      <a:r>
                        <a:rPr lang="en-GB" sz="1600" dirty="0" smtClean="0"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5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rebuchet MS"/>
                          <a:ea typeface="Calibri"/>
                          <a:cs typeface="Arial"/>
                        </a:rPr>
                        <a:t>20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3</a:t>
                      </a:r>
                      <a:r>
                        <a:rPr lang="en-GB" sz="1600" dirty="0" smtClean="0"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5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rebuchet MS"/>
                          <a:ea typeface="Calibri"/>
                          <a:cs typeface="Arial"/>
                        </a:rPr>
                        <a:t>38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4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 smtClean="0">
                          <a:solidFill>
                            <a:srgbClr val="002060"/>
                          </a:solidFill>
                          <a:latin typeface="Trebuchet MS"/>
                          <a:ea typeface="Calibri"/>
                          <a:cs typeface="Arial"/>
                        </a:rPr>
                        <a:t>Het</a:t>
                      </a:r>
                      <a:r>
                        <a:rPr lang="el-GR" sz="1600" b="1" i="1" dirty="0" smtClean="0">
                          <a:solidFill>
                            <a:srgbClr val="002060"/>
                          </a:solidFill>
                          <a:latin typeface="Trebuchet MS"/>
                          <a:ea typeface="Calibri"/>
                          <a:cs typeface="Arial"/>
                        </a:rPr>
                        <a:t> </a:t>
                      </a:r>
                      <a:r>
                        <a:rPr lang="el-GR" sz="1600" b="1" i="1" dirty="0">
                          <a:solidFill>
                            <a:srgbClr val="002060"/>
                          </a:solidFill>
                          <a:latin typeface="Trebuchet MS"/>
                          <a:ea typeface="Calibri"/>
                          <a:cs typeface="Arial"/>
                        </a:rPr>
                        <a:t>*2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4</a:t>
                      </a:r>
                      <a:r>
                        <a:rPr lang="en-GB" sz="1600" dirty="0" smtClean="0"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5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rebuchet MS"/>
                          <a:ea typeface="Calibri"/>
                          <a:cs typeface="Arial"/>
                        </a:rPr>
                        <a:t>20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3</a:t>
                      </a:r>
                      <a:r>
                        <a:rPr lang="en-GB" sz="1600" dirty="0" smtClean="0"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5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rebuchet MS"/>
                          <a:ea typeface="Calibri"/>
                          <a:cs typeface="Arial"/>
                        </a:rPr>
                        <a:t>38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2</a:t>
                      </a:r>
                      <a:r>
                        <a:rPr lang="en-GB" sz="1600" dirty="0" smtClean="0"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7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rebuchet MS"/>
                          <a:ea typeface="Calibri"/>
                          <a:cs typeface="Arial"/>
                        </a:rPr>
                        <a:t>52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4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 smtClean="0">
                          <a:solidFill>
                            <a:srgbClr val="002060"/>
                          </a:solidFill>
                          <a:latin typeface="Trebuchet MS"/>
                          <a:ea typeface="Calibri"/>
                          <a:cs typeface="Arial"/>
                        </a:rPr>
                        <a:t>Het</a:t>
                      </a:r>
                      <a:r>
                        <a:rPr lang="el-GR" sz="1600" b="1" i="1" dirty="0" smtClean="0">
                          <a:solidFill>
                            <a:srgbClr val="002060"/>
                          </a:solidFill>
                          <a:latin typeface="Trebuchet MS"/>
                          <a:ea typeface="Calibri"/>
                          <a:cs typeface="Arial"/>
                        </a:rPr>
                        <a:t> </a:t>
                      </a:r>
                      <a:r>
                        <a:rPr lang="el-GR" sz="1600" b="1" i="1" dirty="0">
                          <a:solidFill>
                            <a:srgbClr val="002060"/>
                          </a:solidFill>
                          <a:latin typeface="Trebuchet MS"/>
                          <a:ea typeface="Calibri"/>
                          <a:cs typeface="Arial"/>
                        </a:rPr>
                        <a:t>*3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4</a:t>
                      </a:r>
                      <a:r>
                        <a:rPr lang="en-GB" sz="1600" dirty="0" smtClean="0"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0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rebuchet MS"/>
                          <a:ea typeface="Calibri"/>
                          <a:cs typeface="Arial"/>
                        </a:rPr>
                        <a:t>29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l-GR" sz="1600" kern="1200" dirty="0" smtClean="0">
                          <a:solidFill>
                            <a:schemeClr val="tx1"/>
                          </a:solidFill>
                          <a:latin typeface="Trebuchet MS"/>
                          <a:ea typeface="Calibri"/>
                          <a:cs typeface="Arial"/>
                        </a:rPr>
                        <a:t>3</a:t>
                      </a:r>
                      <a:r>
                        <a:rPr kumimoji="0" lang="en-GB" sz="1600" kern="1200" dirty="0" smtClean="0">
                          <a:solidFill>
                            <a:schemeClr val="tx1"/>
                          </a:solidFill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kumimoji="0" lang="el-GR" sz="1600" kern="1200" dirty="0" smtClean="0">
                          <a:solidFill>
                            <a:schemeClr val="tx1"/>
                          </a:solidFill>
                          <a:latin typeface="Trebuchet MS"/>
                          <a:ea typeface="Calibri"/>
                          <a:cs typeface="Arial"/>
                        </a:rPr>
                        <a:t>1</a:t>
                      </a:r>
                      <a:endParaRPr kumimoji="0" lang="en-GB" sz="1600" kern="1200" dirty="0">
                        <a:solidFill>
                          <a:schemeClr val="tx1"/>
                        </a:solidFill>
                        <a:latin typeface="Trebuchet MS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rebuchet MS"/>
                          <a:ea typeface="Calibri"/>
                          <a:cs typeface="Arial"/>
                        </a:rPr>
                        <a:t>45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2</a:t>
                      </a:r>
                      <a:r>
                        <a:rPr lang="en-GB" sz="1600" dirty="0" smtClean="0"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3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rebuchet MS"/>
                          <a:ea typeface="Calibri"/>
                          <a:cs typeface="Arial"/>
                        </a:rPr>
                        <a:t>59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4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 err="1" smtClean="0">
                          <a:solidFill>
                            <a:srgbClr val="002060"/>
                          </a:solidFill>
                          <a:latin typeface="Trebuchet MS"/>
                          <a:ea typeface="Calibri"/>
                          <a:cs typeface="Arial"/>
                        </a:rPr>
                        <a:t>Hom</a:t>
                      </a:r>
                      <a:r>
                        <a:rPr lang="el-GR" sz="1600" b="1" i="1" dirty="0" smtClean="0">
                          <a:solidFill>
                            <a:srgbClr val="002060"/>
                          </a:solidFill>
                          <a:latin typeface="Trebuchet MS"/>
                          <a:ea typeface="Calibri"/>
                          <a:cs typeface="Arial"/>
                        </a:rPr>
                        <a:t> </a:t>
                      </a:r>
                      <a:r>
                        <a:rPr lang="el-GR" sz="1600" b="1" i="1" dirty="0">
                          <a:solidFill>
                            <a:srgbClr val="002060"/>
                          </a:solidFill>
                          <a:latin typeface="Trebuchet MS"/>
                          <a:ea typeface="Calibri"/>
                          <a:cs typeface="Arial"/>
                        </a:rPr>
                        <a:t>*2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3</a:t>
                      </a:r>
                      <a:r>
                        <a:rPr lang="en-GB" sz="1600" dirty="0" smtClean="0"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5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rebuchet MS"/>
                          <a:ea typeface="Calibri"/>
                          <a:cs typeface="Arial"/>
                        </a:rPr>
                        <a:t>38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2</a:t>
                      </a:r>
                      <a:r>
                        <a:rPr lang="en-GB" sz="1600" dirty="0" smtClean="0"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7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rebuchet MS"/>
                          <a:ea typeface="Calibri"/>
                          <a:cs typeface="Arial"/>
                        </a:rPr>
                        <a:t>52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2</a:t>
                      </a:r>
                      <a:r>
                        <a:rPr lang="en-GB" sz="1600" dirty="0" smtClean="0"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0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rebuchet MS"/>
                          <a:ea typeface="Calibri"/>
                          <a:cs typeface="Arial"/>
                        </a:rPr>
                        <a:t>64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4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 smtClean="0">
                          <a:solidFill>
                            <a:srgbClr val="002060"/>
                          </a:solidFill>
                          <a:latin typeface="Trebuchet MS"/>
                          <a:ea typeface="Calibri"/>
                          <a:cs typeface="Arial"/>
                        </a:rPr>
                        <a:t>Comp. Het</a:t>
                      </a:r>
                      <a:r>
                        <a:rPr lang="el-GR" sz="1600" b="1" i="1" dirty="0" smtClean="0">
                          <a:solidFill>
                            <a:srgbClr val="002060"/>
                          </a:solidFill>
                          <a:latin typeface="Trebuchet MS"/>
                          <a:ea typeface="Calibri"/>
                          <a:cs typeface="Arial"/>
                        </a:rPr>
                        <a:t> </a:t>
                      </a:r>
                      <a:r>
                        <a:rPr lang="el-GR" sz="1600" b="1" i="1" dirty="0">
                          <a:solidFill>
                            <a:srgbClr val="002060"/>
                          </a:solidFill>
                          <a:latin typeface="Trebuchet MS"/>
                          <a:ea typeface="Calibri"/>
                          <a:cs typeface="Arial"/>
                        </a:rPr>
                        <a:t>*2/*3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3</a:t>
                      </a:r>
                      <a:r>
                        <a:rPr lang="en-GB" sz="1600" dirty="0" smtClean="0"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1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rebuchet MS"/>
                          <a:ea typeface="Calibri"/>
                          <a:cs typeface="Arial"/>
                        </a:rPr>
                        <a:t>45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2</a:t>
                      </a:r>
                      <a:r>
                        <a:rPr lang="en-GB" sz="1600" dirty="0" smtClean="0"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3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rebuchet MS"/>
                          <a:ea typeface="Calibri"/>
                          <a:cs typeface="Arial"/>
                        </a:rPr>
                        <a:t>59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1</a:t>
                      </a:r>
                      <a:r>
                        <a:rPr lang="en-GB" sz="1600" dirty="0" smtClean="0"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6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rebuchet MS"/>
                          <a:ea typeface="Calibri"/>
                          <a:cs typeface="Arial"/>
                        </a:rPr>
                        <a:t>71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4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 err="1" smtClean="0">
                          <a:solidFill>
                            <a:srgbClr val="002060"/>
                          </a:solidFill>
                          <a:latin typeface="Trebuchet MS"/>
                          <a:ea typeface="Calibri"/>
                          <a:cs typeface="Arial"/>
                        </a:rPr>
                        <a:t>Hom</a:t>
                      </a:r>
                      <a:r>
                        <a:rPr lang="el-GR" sz="1600" b="1" i="1" dirty="0" smtClean="0">
                          <a:solidFill>
                            <a:srgbClr val="002060"/>
                          </a:solidFill>
                          <a:latin typeface="Trebuchet MS"/>
                          <a:ea typeface="Calibri"/>
                          <a:cs typeface="Arial"/>
                        </a:rPr>
                        <a:t> </a:t>
                      </a:r>
                      <a:r>
                        <a:rPr lang="el-GR" sz="1600" b="1" i="1" dirty="0">
                          <a:solidFill>
                            <a:srgbClr val="002060"/>
                          </a:solidFill>
                          <a:latin typeface="Trebuchet MS"/>
                          <a:ea typeface="Calibri"/>
                          <a:cs typeface="Arial"/>
                        </a:rPr>
                        <a:t>*3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2</a:t>
                      </a:r>
                      <a:r>
                        <a:rPr lang="en-GB" sz="1600" dirty="0" smtClean="0"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6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rebuchet MS"/>
                          <a:ea typeface="Calibri"/>
                          <a:cs typeface="Arial"/>
                        </a:rPr>
                        <a:t>54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1</a:t>
                      </a:r>
                      <a:r>
                        <a:rPr lang="en-GB" sz="1600" dirty="0" smtClean="0"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9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rebuchet MS"/>
                          <a:ea typeface="Calibri"/>
                          <a:cs typeface="Arial"/>
                        </a:rPr>
                        <a:t>66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1</a:t>
                      </a:r>
                      <a:r>
                        <a:rPr lang="en-GB" sz="1600" dirty="0" smtClean="0">
                          <a:latin typeface="Trebuchet MS"/>
                          <a:ea typeface="Calibri"/>
                          <a:cs typeface="Arial"/>
                        </a:rPr>
                        <a:t>.</a:t>
                      </a:r>
                      <a:r>
                        <a:rPr lang="el-GR" sz="1600" dirty="0" smtClean="0">
                          <a:latin typeface="Trebuchet MS"/>
                          <a:ea typeface="Calibri"/>
                          <a:cs typeface="Arial"/>
                        </a:rPr>
                        <a:t>3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rebuchet MS"/>
                          <a:ea typeface="Calibri"/>
                          <a:cs typeface="Arial"/>
                        </a:rPr>
                        <a:t>77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5536" y="5702479"/>
            <a:ext cx="41608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</a:rPr>
              <a:t>This Table is a suggestion for a doctor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27584" y="98072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Dose adjustment based on </a:t>
            </a:r>
            <a:r>
              <a:rPr lang="en-GB" b="1" dirty="0" err="1" smtClean="0">
                <a:solidFill>
                  <a:srgbClr val="FF0000"/>
                </a:solidFill>
              </a:rPr>
              <a:t>pharmacogenetic</a:t>
            </a:r>
            <a:r>
              <a:rPr lang="en-GB" b="1" dirty="0" smtClean="0">
                <a:solidFill>
                  <a:srgbClr val="FF0000"/>
                </a:solidFill>
              </a:rPr>
              <a:t> testing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573" y="692696"/>
            <a:ext cx="2209662" cy="183060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073988" y="4874726"/>
            <a:ext cx="463624" cy="5430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392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2FF2EE-2D4F-4BD3-8DCC-C810D2E17843}" type="slidenum">
              <a:rPr lang="sr-Latn-CS" smtClean="0"/>
              <a:pPr>
                <a:defRPr/>
              </a:pPr>
              <a:t>2</a:t>
            </a:fld>
            <a:endParaRPr lang="sr-Latn-CS"/>
          </a:p>
        </p:txBody>
      </p:sp>
      <p:sp>
        <p:nvSpPr>
          <p:cNvPr id="15" name="Slide Number Placeholder 10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A46742-553D-4F71-8DDB-5653B7A8D5E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9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2537" y="923763"/>
            <a:ext cx="86406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sz="2400" dirty="0">
                <a:cs typeface="Arial" panose="020B0604020202020204" pitchFamily="34" charset="0"/>
              </a:rPr>
              <a:t>The progress in Pharmacology and Molecular Biology has allowed better understanding of their </a:t>
            </a:r>
            <a:r>
              <a:rPr lang="en-US" altLang="en-US" sz="2400" dirty="0">
                <a:solidFill>
                  <a:srgbClr val="0078BE"/>
                </a:solidFill>
                <a:cs typeface="Arial" panose="020B0604020202020204" pitchFamily="34" charset="0"/>
              </a:rPr>
              <a:t>mechanism of action </a:t>
            </a:r>
            <a:r>
              <a:rPr lang="en-US" altLang="en-US" sz="2400" dirty="0">
                <a:cs typeface="Arial" panose="020B0604020202020204" pitchFamily="34" charset="0"/>
              </a:rPr>
              <a:t>and the appearance of their </a:t>
            </a:r>
            <a:r>
              <a:rPr lang="en-US" altLang="en-US" sz="2400" dirty="0">
                <a:solidFill>
                  <a:srgbClr val="0078BE"/>
                </a:solidFill>
                <a:cs typeface="Arial" panose="020B0604020202020204" pitchFamily="34" charset="0"/>
              </a:rPr>
              <a:t>Adverse Effects</a:t>
            </a:r>
            <a:endParaRPr lang="sr-Latn-CS" altLang="en-US" sz="2400" dirty="0">
              <a:solidFill>
                <a:srgbClr val="0078BE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3877" y="2484062"/>
            <a:ext cx="82912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l-GR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>
                <a:cs typeface="Arial" panose="020B0604020202020204" pitchFamily="34" charset="0"/>
              </a:rPr>
              <a:t>       Especially for Adverse Effects, it is now clear that </a:t>
            </a:r>
            <a:r>
              <a:rPr lang="el-GR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78BE"/>
                </a:solidFill>
                <a:cs typeface="Arial" panose="020B0604020202020204" pitchFamily="34" charset="0"/>
              </a:rPr>
              <a:t>PERSONAL TEMPERAMENT </a:t>
            </a:r>
            <a:r>
              <a:rPr lang="en-US" altLang="en-US" sz="2400" dirty="0">
                <a:cs typeface="Arial" panose="020B0604020202020204" pitchFamily="34" charset="0"/>
              </a:rPr>
              <a:t>can play a very critical role</a:t>
            </a:r>
            <a:endParaRPr lang="sr-Latn-CS" altLang="en-US" sz="2400" dirty="0">
              <a:cs typeface="Arial" panose="020B06040202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23877" y="3826307"/>
            <a:ext cx="840040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l-GR" altLang="en-US" sz="2400" dirty="0">
                <a:solidFill>
                  <a:srgbClr val="0078BE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78BE"/>
                </a:solidFill>
                <a:cs typeface="Arial" panose="020B0604020202020204" pitchFamily="34" charset="0"/>
              </a:rPr>
              <a:t>        </a:t>
            </a:r>
            <a:r>
              <a:rPr lang="el-GR" altLang="en-US" sz="2400" dirty="0">
                <a:solidFill>
                  <a:srgbClr val="0078BE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rgbClr val="0078BE"/>
                </a:solidFill>
                <a:cs typeface="Arial" panose="020B0604020202020204" pitchFamily="34" charset="0"/>
              </a:rPr>
              <a:t>,</a:t>
            </a:r>
            <a:r>
              <a:rPr lang="el-GR" altLang="en-US" sz="2400" dirty="0">
                <a:solidFill>
                  <a:srgbClr val="0078BE"/>
                </a:solidFill>
                <a:cs typeface="Arial" panose="020B0604020202020204" pitchFamily="34" charset="0"/>
              </a:rPr>
              <a:t>200</a:t>
            </a:r>
            <a:r>
              <a:rPr lang="en-US" altLang="en-US" sz="2400" dirty="0">
                <a:solidFill>
                  <a:srgbClr val="0078BE"/>
                </a:solidFill>
                <a:cs typeface="Arial" panose="020B0604020202020204" pitchFamily="34" charset="0"/>
              </a:rPr>
              <a:t>,</a:t>
            </a:r>
            <a:r>
              <a:rPr lang="el-GR" altLang="en-US" sz="2400" dirty="0">
                <a:solidFill>
                  <a:srgbClr val="0078BE"/>
                </a:solidFill>
                <a:cs typeface="Arial" panose="020B0604020202020204" pitchFamily="34" charset="0"/>
              </a:rPr>
              <a:t>000 </a:t>
            </a:r>
            <a:r>
              <a:rPr lang="en-US" altLang="en-US" sz="2400" dirty="0">
                <a:solidFill>
                  <a:srgbClr val="0078BE"/>
                </a:solidFill>
                <a:cs typeface="Arial" panose="020B0604020202020204" pitchFamily="34" charset="0"/>
              </a:rPr>
              <a:t>people in US</a:t>
            </a:r>
            <a:r>
              <a:rPr lang="el-GR" altLang="en-US" sz="2400" dirty="0">
                <a:solidFill>
                  <a:srgbClr val="0078BE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>
                <a:cs typeface="Arial" panose="020B0604020202020204" pitchFamily="34" charset="0"/>
              </a:rPr>
              <a:t>are hospitalized due to drug adverse events and </a:t>
            </a:r>
            <a:r>
              <a:rPr lang="el-GR" altLang="en-US" sz="2400" dirty="0">
                <a:cs typeface="Arial" panose="020B0604020202020204" pitchFamily="34" charset="0"/>
              </a:rPr>
              <a:t> ~ 100.000 </a:t>
            </a:r>
            <a:r>
              <a:rPr lang="en-US" altLang="en-US" sz="2400" dirty="0">
                <a:cs typeface="Arial" panose="020B0604020202020204" pitchFamily="34" charset="0"/>
              </a:rPr>
              <a:t>from these die</a:t>
            </a:r>
            <a:r>
              <a:rPr lang="el-GR" altLang="en-US" sz="2400" dirty="0" smtClean="0">
                <a:cs typeface="Arial" panose="020B0604020202020204" pitchFamily="34" charset="0"/>
              </a:rPr>
              <a:t>*</a:t>
            </a:r>
            <a:r>
              <a:rPr lang="en-US" altLang="en-US" sz="2400" dirty="0" smtClean="0">
                <a:cs typeface="Arial" panose="020B0604020202020204" pitchFamily="34" charset="0"/>
              </a:rPr>
              <a:t> (One size fits all approach)</a:t>
            </a:r>
            <a:endParaRPr lang="el-GR" altLang="en-US" sz="240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el-GR" altLang="en-US" sz="120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sr-Latn-CS" altLang="en-US" sz="1200" dirty="0">
              <a:solidFill>
                <a:srgbClr val="72BFC5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0" y="5926119"/>
            <a:ext cx="558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i="1" dirty="0">
                <a:solidFill>
                  <a:srgbClr val="0078BE"/>
                </a:solidFill>
                <a:cs typeface="Arial" panose="020B0604020202020204" pitchFamily="34" charset="0"/>
              </a:rPr>
              <a:t>* </a:t>
            </a:r>
            <a:r>
              <a:rPr lang="en-GB" altLang="en-US" sz="1800" i="1" dirty="0" err="1">
                <a:solidFill>
                  <a:srgbClr val="0078BE"/>
                </a:solidFill>
                <a:cs typeface="Arial" panose="020B0604020202020204" pitchFamily="34" charset="0"/>
              </a:rPr>
              <a:t>Lazarou</a:t>
            </a:r>
            <a:r>
              <a:rPr lang="en-GB" altLang="en-US" sz="1800" i="1" dirty="0">
                <a:solidFill>
                  <a:srgbClr val="0078BE"/>
                </a:solidFill>
                <a:cs typeface="Arial" panose="020B0604020202020204" pitchFamily="34" charset="0"/>
              </a:rPr>
              <a:t>, et al., JAMA 279 (1998) 1200</a:t>
            </a:r>
            <a:endParaRPr lang="el-GR" altLang="en-US" sz="1800" i="1" dirty="0">
              <a:solidFill>
                <a:srgbClr val="0078BE"/>
              </a:solidFill>
              <a:cs typeface="Arial" panose="020B0604020202020204" pitchFamily="34" charset="0"/>
            </a:endParaRPr>
          </a:p>
        </p:txBody>
      </p:sp>
      <p:pic>
        <p:nvPicPr>
          <p:cNvPr id="2056" name="Picture 8" descr="http://www.ahrp.org/cms/images/stories/images/new_drug--scul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1071" y="4719847"/>
            <a:ext cx="3234729" cy="20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20</a:t>
            </a:fld>
            <a:endParaRPr lang="sr-Latn-C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9750" y="692150"/>
            <a:ext cx="8064500" cy="6001643"/>
          </a:xfrm>
          <a:prstGeom prst="rect">
            <a:avLst/>
          </a:prstGeom>
          <a:noFill/>
          <a:ln w="57150" cmpd="thickThin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l-GR" sz="2400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SOS</a:t>
            </a:r>
            <a:r>
              <a:rPr lang="en-GB" sz="2400" dirty="0"/>
              <a:t>: </a:t>
            </a:r>
            <a:r>
              <a:rPr lang="en-GB" sz="2400" dirty="0" err="1" smtClean="0"/>
              <a:t>Pharmacogenetic</a:t>
            </a:r>
            <a:r>
              <a:rPr lang="en-GB" sz="2400" dirty="0" smtClean="0"/>
              <a:t> testing is not a solution for everything</a:t>
            </a:r>
            <a:endParaRPr lang="el-GR" sz="2400" dirty="0"/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el-GR" sz="2400" dirty="0"/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l-GR" sz="2400" dirty="0"/>
              <a:t> </a:t>
            </a:r>
            <a:r>
              <a:rPr lang="en-GB" sz="2400" dirty="0" smtClean="0"/>
              <a:t>Many factors can affect inter-individual variability, besides genotype (and physician has in mind)</a:t>
            </a:r>
            <a:endParaRPr lang="el-GR" sz="2400" dirty="0"/>
          </a:p>
          <a:p>
            <a:pPr>
              <a:spcBef>
                <a:spcPts val="0"/>
              </a:spcBef>
              <a:defRPr/>
            </a:pPr>
            <a:r>
              <a:rPr lang="el-GR" sz="2400" dirty="0">
                <a:solidFill>
                  <a:srgbClr val="C00000"/>
                </a:solidFill>
              </a:rPr>
              <a:t>- </a:t>
            </a:r>
            <a:r>
              <a:rPr lang="en-GB" dirty="0" smtClean="0">
                <a:solidFill>
                  <a:srgbClr val="C00000"/>
                </a:solidFill>
              </a:rPr>
              <a:t>age</a:t>
            </a:r>
            <a:r>
              <a:rPr lang="el-GR" dirty="0" smtClean="0">
                <a:solidFill>
                  <a:srgbClr val="C00000"/>
                </a:solidFill>
              </a:rPr>
              <a:t> </a:t>
            </a:r>
            <a:endParaRPr lang="el-GR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l-GR" dirty="0">
                <a:solidFill>
                  <a:srgbClr val="C00000"/>
                </a:solidFill>
              </a:rPr>
              <a:t>- </a:t>
            </a:r>
            <a:r>
              <a:rPr lang="en-GB" dirty="0" smtClean="0">
                <a:solidFill>
                  <a:srgbClr val="C00000"/>
                </a:solidFill>
              </a:rPr>
              <a:t>sex</a:t>
            </a:r>
            <a:r>
              <a:rPr lang="el-GR" dirty="0" smtClean="0">
                <a:solidFill>
                  <a:srgbClr val="C00000"/>
                </a:solidFill>
              </a:rPr>
              <a:t> </a:t>
            </a:r>
            <a:endParaRPr lang="el-GR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l-GR" dirty="0">
                <a:solidFill>
                  <a:srgbClr val="C00000"/>
                </a:solidFill>
              </a:rPr>
              <a:t>- </a:t>
            </a:r>
            <a:r>
              <a:rPr lang="en-GB" dirty="0" smtClean="0">
                <a:solidFill>
                  <a:srgbClr val="C00000"/>
                </a:solidFill>
              </a:rPr>
              <a:t>body mass</a:t>
            </a:r>
            <a:endParaRPr lang="el-GR" dirty="0">
              <a:solidFill>
                <a:srgbClr val="C00000"/>
              </a:solidFill>
            </a:endParaRPr>
          </a:p>
          <a:p>
            <a:pPr marL="88900" indent="-88900">
              <a:spcBef>
                <a:spcPts val="0"/>
              </a:spcBef>
              <a:buFontTx/>
              <a:buChar char="-"/>
              <a:defRPr/>
            </a:pPr>
            <a:r>
              <a:rPr lang="en-GB" dirty="0" smtClean="0">
                <a:solidFill>
                  <a:srgbClr val="C00000"/>
                </a:solidFill>
              </a:rPr>
              <a:t> presence </a:t>
            </a:r>
            <a:r>
              <a:rPr lang="en-GB" dirty="0">
                <a:solidFill>
                  <a:srgbClr val="C00000"/>
                </a:solidFill>
              </a:rPr>
              <a:t>of diseases such </a:t>
            </a:r>
            <a:r>
              <a:rPr lang="en-GB" dirty="0" smtClean="0">
                <a:solidFill>
                  <a:srgbClr val="C00000"/>
                </a:solidFill>
              </a:rPr>
              <a:t>as</a:t>
            </a:r>
          </a:p>
          <a:p>
            <a:pPr>
              <a:spcBef>
                <a:spcPts val="0"/>
              </a:spcBef>
              <a:defRPr/>
            </a:pP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dirty="0">
                <a:solidFill>
                  <a:srgbClr val="C00000"/>
                </a:solidFill>
              </a:rPr>
              <a:t>renal / </a:t>
            </a:r>
            <a:r>
              <a:rPr lang="en-GB" dirty="0" smtClean="0">
                <a:solidFill>
                  <a:srgbClr val="C00000"/>
                </a:solidFill>
              </a:rPr>
              <a:t>liver failure</a:t>
            </a:r>
            <a:endParaRPr lang="el-GR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l-GR" dirty="0">
                <a:solidFill>
                  <a:srgbClr val="C00000"/>
                </a:solidFill>
              </a:rPr>
              <a:t>- </a:t>
            </a:r>
            <a:r>
              <a:rPr lang="en-GB" dirty="0" smtClean="0">
                <a:solidFill>
                  <a:srgbClr val="C00000"/>
                </a:solidFill>
              </a:rPr>
              <a:t>drug </a:t>
            </a:r>
            <a:r>
              <a:rPr lang="en-GB" dirty="0" err="1" smtClean="0">
                <a:solidFill>
                  <a:srgbClr val="C00000"/>
                </a:solidFill>
              </a:rPr>
              <a:t>comedication</a:t>
            </a:r>
            <a:endParaRPr lang="el-GR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l-GR" dirty="0">
                <a:solidFill>
                  <a:srgbClr val="C00000"/>
                </a:solidFill>
              </a:rPr>
              <a:t>- </a:t>
            </a:r>
            <a:r>
              <a:rPr lang="en-GB" dirty="0" smtClean="0">
                <a:solidFill>
                  <a:srgbClr val="C00000"/>
                </a:solidFill>
              </a:rPr>
              <a:t>formulation</a:t>
            </a:r>
            <a:endParaRPr lang="el-GR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  <a:defRPr/>
            </a:pPr>
            <a:endParaRPr lang="el-GR" sz="2400" dirty="0"/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l-GR" sz="2400" dirty="0"/>
              <a:t> </a:t>
            </a:r>
            <a:r>
              <a:rPr lang="en-GB" sz="2400" dirty="0" err="1" smtClean="0"/>
              <a:t>Pharmacogenetic</a:t>
            </a:r>
            <a:r>
              <a:rPr lang="en-GB" sz="2400" dirty="0" smtClean="0"/>
              <a:t> testing can be the link between doctors, clinical laboratories and pharmacists</a:t>
            </a:r>
            <a:endParaRPr lang="sr-Latn-CS" sz="2400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148064" y="2924944"/>
            <a:ext cx="3126681" cy="2736850"/>
            <a:chOff x="240" y="816"/>
            <a:chExt cx="5328" cy="3289"/>
          </a:xfrm>
        </p:grpSpPr>
        <p:pic>
          <p:nvPicPr>
            <p:cNvPr id="5" name="Picture 5" descr="j017499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68" y="1248"/>
              <a:ext cx="1536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V="1">
              <a:off x="3600" y="1728"/>
              <a:ext cx="57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3648" y="2832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pic>
          <p:nvPicPr>
            <p:cNvPr id="8" name="Picture 8" descr="HM00163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1872"/>
              <a:ext cx="1308" cy="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489" y="2306"/>
              <a:ext cx="328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pic>
          <p:nvPicPr>
            <p:cNvPr id="10" name="Picture 10" descr="Click To Downloa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24" y="816"/>
              <a:ext cx="1344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1" descr="AN02032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16" y="2352"/>
              <a:ext cx="883" cy="1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356190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21</a:t>
            </a:fld>
            <a:endParaRPr lang="sr-Latn-CS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 l="21584" t="13289" r="20306" b="8454"/>
          <a:stretch>
            <a:fillRect/>
          </a:stretch>
        </p:blipFill>
        <p:spPr bwMode="auto">
          <a:xfrm>
            <a:off x="411840" y="450955"/>
            <a:ext cx="7832567" cy="593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5885273" y="5907275"/>
            <a:ext cx="1806644" cy="4740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39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22</a:t>
            </a:fld>
            <a:endParaRPr lang="sr-Latn-C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26052" y="608564"/>
            <a:ext cx="8281615" cy="660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solidFill>
                  <a:srgbClr val="FF0000"/>
                </a:solidFill>
              </a:rPr>
              <a:t>Omeprazole and </a:t>
            </a:r>
            <a:r>
              <a:rPr lang="en-GB" altLang="en-US" sz="2400" b="1" dirty="0" err="1" smtClean="0">
                <a:solidFill>
                  <a:srgbClr val="FF0000"/>
                </a:solidFill>
              </a:rPr>
              <a:t>pharmacogenetics</a:t>
            </a:r>
            <a:endParaRPr lang="en-GB" altLang="en-US" sz="2400" b="1" dirty="0" smtClean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180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dirty="0" smtClean="0">
                <a:cs typeface="Arial" panose="020B0604020202020204" pitchFamily="34" charset="0"/>
              </a:rPr>
              <a:t>-Proton-pump inhibitor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dirty="0" smtClean="0">
                <a:cs typeface="Arial" panose="020B0604020202020204" pitchFamily="34" charset="0"/>
              </a:rPr>
              <a:t>-metabolized by enzyme CYP2C19 which is coded by </a:t>
            </a:r>
            <a:r>
              <a:rPr lang="en-GB" altLang="en-US" sz="2400" i="1" dirty="0" smtClean="0">
                <a:cs typeface="Arial" panose="020B0604020202020204" pitchFamily="34" charset="0"/>
              </a:rPr>
              <a:t>CYP2C19</a:t>
            </a:r>
            <a:r>
              <a:rPr lang="en-GB" altLang="en-US" sz="2400" dirty="0" smtClean="0">
                <a:cs typeface="Arial" panose="020B0604020202020204" pitchFamily="34" charset="0"/>
              </a:rPr>
              <a:t> gene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dirty="0" smtClean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dirty="0" smtClean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dirty="0" smtClean="0">
                <a:cs typeface="Arial" panose="020B0604020202020204" pitchFamily="34" charset="0"/>
              </a:rPr>
              <a:t>-Effect of </a:t>
            </a:r>
            <a:r>
              <a:rPr lang="en-GB" altLang="en-US" sz="2400" dirty="0" err="1" smtClean="0">
                <a:cs typeface="Arial" panose="020B0604020202020204" pitchFamily="34" charset="0"/>
              </a:rPr>
              <a:t>PGx</a:t>
            </a:r>
            <a:r>
              <a:rPr lang="en-GB" altLang="en-US" sz="2400" dirty="0" smtClean="0">
                <a:cs typeface="Arial" panose="020B0604020202020204" pitchFamily="34" charset="0"/>
              </a:rPr>
              <a:t> on pharmacokinetics can be studied by 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cs typeface="Arial" panose="020B0604020202020204" pitchFamily="34" charset="0"/>
              </a:rPr>
              <a:t>LC-MS/MS</a:t>
            </a:r>
            <a:r>
              <a:rPr lang="en-GB" altLang="en-US" sz="2400" dirty="0" smtClean="0">
                <a:cs typeface="Arial" panose="020B0604020202020204" pitchFamily="34" charset="0"/>
              </a:rPr>
              <a:t> (determination of plasma concentrations)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cs typeface="Arial" panose="020B0604020202020204" pitchFamily="34" charset="0"/>
              </a:rPr>
              <a:t>Real Time-PCR </a:t>
            </a:r>
            <a:r>
              <a:rPr lang="en-GB" altLang="en-US" sz="2400" dirty="0" smtClean="0">
                <a:cs typeface="Arial" panose="020B0604020202020204" pitchFamily="34" charset="0"/>
              </a:rPr>
              <a:t>(genotype identification for </a:t>
            </a:r>
            <a:r>
              <a:rPr lang="en-GB" altLang="en-US" sz="2400" i="1" dirty="0">
                <a:solidFill>
                  <a:srgbClr val="FF0000"/>
                </a:solidFill>
                <a:cs typeface="Arial" panose="020B0604020202020204" pitchFamily="34" charset="0"/>
              </a:rPr>
              <a:t>CYP2C19 *</a:t>
            </a:r>
            <a:r>
              <a:rPr lang="en-GB" altLang="en-US" sz="24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2, *3</a:t>
            </a:r>
            <a:r>
              <a:rPr lang="en-GB" altLang="en-US" sz="2400" dirty="0" smtClean="0">
                <a:cs typeface="Arial" panose="020B0604020202020204" pitchFamily="34" charset="0"/>
              </a:rPr>
              <a:t> </a:t>
            </a:r>
            <a:r>
              <a:rPr lang="en-GB" altLang="en-US" sz="2400" dirty="0">
                <a:cs typeface="Arial" panose="020B0604020202020204" pitchFamily="34" charset="0"/>
              </a:rPr>
              <a:t>&amp; </a:t>
            </a:r>
            <a:r>
              <a:rPr lang="en-GB" altLang="en-US" sz="24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*17</a:t>
            </a:r>
            <a:r>
              <a:rPr lang="en-GB" altLang="en-US" sz="2400" dirty="0" smtClean="0">
                <a:cs typeface="Arial" panose="020B0604020202020204" pitchFamily="34" charset="0"/>
              </a:rPr>
              <a:t> alleles)</a:t>
            </a:r>
            <a:endParaRPr lang="en-GB" altLang="en-US" sz="240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sr-Latn-CS" altLang="en-US" sz="2400" dirty="0">
              <a:cs typeface="Arial" panose="020B0604020202020204" pitchFamily="34" charset="0"/>
            </a:endParaRPr>
          </a:p>
        </p:txBody>
      </p:sp>
      <p:pic>
        <p:nvPicPr>
          <p:cNvPr id="4" name="3 - Εικό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3700" y="2796113"/>
            <a:ext cx="32131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46233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23</a:t>
            </a:fld>
            <a:endParaRPr lang="sr-Latn-C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05185" y="982319"/>
            <a:ext cx="8281615" cy="614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/>
              <a:t>Determination of omeprazole in plasma via an automated 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>LC-ESI-MS/MS</a:t>
            </a:r>
            <a:r>
              <a:rPr lang="en-GB" altLang="en-US" sz="2400" b="1" dirty="0" smtClean="0"/>
              <a:t> method</a:t>
            </a:r>
          </a:p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Basic</a:t>
            </a:r>
            <a:r>
              <a:rPr lang="en-GB" altLang="en-US" sz="2400" b="1" dirty="0" smtClean="0"/>
              <a:t> instrumentation</a:t>
            </a:r>
          </a:p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b="1" dirty="0"/>
          </a:p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b="1" dirty="0" smtClean="0"/>
          </a:p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b="1" dirty="0"/>
          </a:p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b="1" dirty="0" smtClean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b="1" dirty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000" b="1" dirty="0" smtClean="0"/>
              <a:t>Agilent 1100 pump       CTC-PAL </a:t>
            </a:r>
            <a:r>
              <a:rPr lang="en-GB" altLang="en-US" sz="2000" b="1" dirty="0" err="1" smtClean="0"/>
              <a:t>autosampler</a:t>
            </a:r>
            <a:r>
              <a:rPr lang="en-GB" altLang="en-US" sz="2000" b="1" dirty="0" smtClean="0"/>
              <a:t>         API 2000 MS/MS</a:t>
            </a:r>
            <a:endParaRPr lang="en-GB" altLang="en-US" sz="2000" b="1" dirty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b="1" dirty="0" smtClean="0"/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180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sr-Latn-CS" altLang="en-US" sz="2400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2891529"/>
            <a:ext cx="2736304" cy="2005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185" y="2980827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2979" y="2974982"/>
            <a:ext cx="24860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2175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24</a:t>
            </a:fld>
            <a:endParaRPr lang="sr-Latn-C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9552" y="622983"/>
            <a:ext cx="8281615" cy="780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/>
              <a:t>Determination of omeprazole in plasma via an automated 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>LC-ESI-MS/MS</a:t>
            </a:r>
            <a:r>
              <a:rPr lang="en-GB" altLang="en-US" sz="2400" b="1" dirty="0" smtClean="0"/>
              <a:t> method</a:t>
            </a:r>
          </a:p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Automation</a:t>
            </a:r>
            <a:endParaRPr lang="en-GB" alt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b="1" dirty="0" smtClean="0"/>
          </a:p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b="1" dirty="0"/>
          </a:p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b="1" dirty="0" smtClean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000" b="1" dirty="0" smtClean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000" b="1" dirty="0" smtClean="0"/>
              <a:t>96-well plates         </a:t>
            </a:r>
            <a:r>
              <a:rPr lang="en-GB" altLang="en-US" sz="2000" b="1" dirty="0" err="1" smtClean="0"/>
              <a:t>Tomtec</a:t>
            </a:r>
            <a:r>
              <a:rPr lang="en-GB" altLang="en-US" sz="2000" b="1" dirty="0" smtClean="0"/>
              <a:t> Quadra 96         Perkin-Elmer </a:t>
            </a:r>
            <a:r>
              <a:rPr lang="en-GB" altLang="en-US" sz="2000" b="1" dirty="0" err="1" smtClean="0"/>
              <a:t>Multiprobe</a:t>
            </a:r>
            <a:r>
              <a:rPr lang="en-GB" altLang="en-US" sz="2000" b="1" dirty="0" smtClean="0"/>
              <a:t>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000" b="1" dirty="0" smtClean="0"/>
              <a:t>                                        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000" b="1" dirty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000" b="1" dirty="0" smtClean="0"/>
              <a:t>                                 </a:t>
            </a:r>
            <a:r>
              <a:rPr lang="en-GB" altLang="en-US" sz="2000" b="1" dirty="0" err="1" smtClean="0"/>
              <a:t>Zymark</a:t>
            </a:r>
            <a:r>
              <a:rPr lang="en-GB" altLang="en-US" sz="2000" b="1" dirty="0" smtClean="0"/>
              <a:t>  N</a:t>
            </a:r>
            <a:r>
              <a:rPr lang="en-GB" altLang="en-US" sz="2000" b="1" baseline="-25000" dirty="0" smtClean="0"/>
              <a:t>2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000" b="1" baseline="-25000" dirty="0"/>
              <a:t> </a:t>
            </a:r>
            <a:r>
              <a:rPr lang="en-GB" altLang="en-US" sz="2000" b="1" baseline="-25000" dirty="0" smtClean="0"/>
              <a:t>                                               </a:t>
            </a:r>
            <a:r>
              <a:rPr lang="en-GB" altLang="en-US" sz="2000" b="1" dirty="0" smtClean="0"/>
              <a:t> evaporator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000" b="1" dirty="0"/>
              <a:t> </a:t>
            </a:r>
            <a:r>
              <a:rPr lang="en-GB" altLang="en-US" sz="2000" b="1" dirty="0" smtClean="0"/>
              <a:t>                                                           Eppendorf centrifuge       </a:t>
            </a:r>
            <a:endParaRPr lang="en-GB" altLang="en-US" sz="2000" b="1" dirty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b="1" dirty="0" smtClean="0"/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180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sr-Latn-CS" altLang="en-US" sz="2400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059874"/>
            <a:ext cx="1718543" cy="1718543"/>
          </a:xfrm>
          <a:prstGeom prst="rect">
            <a:avLst/>
          </a:prstGeom>
        </p:spPr>
      </p:pic>
      <p:pic>
        <p:nvPicPr>
          <p:cNvPr id="6" name="Picture 6" descr="DSC004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416"/>
          <a:stretch>
            <a:fillRect/>
          </a:stretch>
        </p:blipFill>
        <p:spPr bwMode="auto">
          <a:xfrm>
            <a:off x="2776599" y="2059874"/>
            <a:ext cx="2645048" cy="182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511" y="4666225"/>
            <a:ext cx="2530624" cy="1994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/>
          <a:srcRect r="39157"/>
          <a:stretch/>
        </p:blipFill>
        <p:spPr>
          <a:xfrm>
            <a:off x="6075992" y="2050225"/>
            <a:ext cx="2589500" cy="1728192"/>
          </a:xfrm>
          <a:prstGeom prst="rect">
            <a:avLst/>
          </a:prstGeom>
        </p:spPr>
      </p:pic>
      <p:pic>
        <p:nvPicPr>
          <p:cNvPr id="2050" name="Picture 2" descr="http://brandtech.com/images/tfpmc_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1560" y="4780961"/>
            <a:ext cx="1308480" cy="145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05735" y="4603484"/>
            <a:ext cx="1940513" cy="194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805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25</a:t>
            </a:fld>
            <a:endParaRPr lang="sr-Latn-C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9552" y="622983"/>
            <a:ext cx="8281615" cy="650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/>
              <a:t>Determination of omeprazole in plasma via an automated 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>LC-ESI-MS/MS</a:t>
            </a:r>
            <a:r>
              <a:rPr lang="en-GB" altLang="en-US" sz="2400" b="1" dirty="0" smtClean="0"/>
              <a:t> method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Automation </a:t>
            </a:r>
            <a:r>
              <a:rPr lang="en-GB" altLang="en-US" sz="2400" b="1" dirty="0" smtClean="0"/>
              <a:t>offers: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b="1" dirty="0"/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GB" altLang="en-US" sz="2400" b="1" dirty="0" smtClean="0">
                <a:solidFill>
                  <a:srgbClr val="FF0000"/>
                </a:solidFill>
              </a:rPr>
              <a:t>High throughput </a:t>
            </a:r>
            <a:r>
              <a:rPr lang="en-GB" altLang="en-US" sz="2400" b="1" dirty="0" smtClean="0"/>
              <a:t>(&gt; 400 samples daily)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GB" altLang="en-US" sz="2400" b="1" dirty="0" smtClean="0">
                <a:solidFill>
                  <a:srgbClr val="FF0000"/>
                </a:solidFill>
              </a:rPr>
              <a:t>Minimization </a:t>
            </a:r>
            <a:r>
              <a:rPr lang="en-GB" altLang="en-US" sz="2400" b="1" dirty="0" smtClean="0"/>
              <a:t>of errors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GB" altLang="en-US" sz="2400" b="1" dirty="0" smtClean="0">
                <a:solidFill>
                  <a:srgbClr val="FF0000"/>
                </a:solidFill>
              </a:rPr>
              <a:t>Less analysts </a:t>
            </a:r>
            <a:r>
              <a:rPr lang="en-GB" altLang="en-US" sz="2400" b="1" dirty="0" smtClean="0"/>
              <a:t>involved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000" b="1" dirty="0" smtClean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/>
              <a:t>One BE study with 1000 samples can finish in 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>2-3</a:t>
            </a:r>
            <a:r>
              <a:rPr lang="en-GB" altLang="en-US" sz="2400" b="1" dirty="0" smtClean="0"/>
              <a:t> days!!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180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sr-Latn-CS" altLang="en-US" sz="2400" dirty="0">
              <a:cs typeface="Arial" panose="020B0604020202020204" pitchFamily="34" charset="0"/>
            </a:endParaRPr>
          </a:p>
        </p:txBody>
      </p:sp>
      <p:pic>
        <p:nvPicPr>
          <p:cNvPr id="3074" name="Picture 2" descr="http://www.hybrigenics-services.com/files/medias/ourservices/illus_h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56792"/>
            <a:ext cx="2230109" cy="17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394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26</a:t>
            </a:fld>
            <a:endParaRPr lang="sr-Latn-C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9552" y="622983"/>
            <a:ext cx="8281615" cy="6186309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/>
              <a:t>Determination of omeprazole in plasma via an automated 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>LC-ESI-MS/MS</a:t>
            </a:r>
            <a:r>
              <a:rPr lang="en-GB" altLang="en-US" sz="2400" b="1" dirty="0" smtClean="0"/>
              <a:t> method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Sample preparation</a:t>
            </a:r>
            <a:r>
              <a:rPr lang="en-GB" altLang="en-US" sz="2400" b="1" dirty="0" smtClean="0"/>
              <a:t>: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GB" altLang="en-US" sz="2400" dirty="0" smtClean="0"/>
              <a:t>Blood sample centrifugation – receipt of </a:t>
            </a:r>
            <a:r>
              <a:rPr lang="en-GB" altLang="en-US" sz="2400" dirty="0" smtClean="0">
                <a:solidFill>
                  <a:srgbClr val="FF0000"/>
                </a:solidFill>
              </a:rPr>
              <a:t>plasma 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GB" altLang="en-US" sz="2400" dirty="0" smtClean="0"/>
              <a:t>100 </a:t>
            </a:r>
            <a:r>
              <a:rPr lang="en-GB" altLang="en-US" sz="2400" dirty="0" err="1" smtClean="0"/>
              <a:t>μL</a:t>
            </a:r>
            <a:r>
              <a:rPr lang="en-GB" altLang="en-US" sz="2400" dirty="0" smtClean="0"/>
              <a:t> plasma (standard/QC/unknown) + 50 </a:t>
            </a:r>
            <a:r>
              <a:rPr lang="en-GB" altLang="en-US" sz="2400" dirty="0" err="1" smtClean="0"/>
              <a:t>μL</a:t>
            </a:r>
            <a:r>
              <a:rPr lang="en-GB" altLang="en-US" sz="2400" dirty="0" smtClean="0"/>
              <a:t> </a:t>
            </a:r>
            <a:r>
              <a:rPr lang="en-GB" altLang="en-US" sz="2400" dirty="0" smtClean="0">
                <a:solidFill>
                  <a:srgbClr val="FF0000"/>
                </a:solidFill>
              </a:rPr>
              <a:t>pantoprazole</a:t>
            </a:r>
            <a:r>
              <a:rPr lang="en-GB" altLang="en-US" sz="2400" dirty="0" smtClean="0"/>
              <a:t> solution (</a:t>
            </a:r>
            <a:r>
              <a:rPr lang="en-GB" altLang="en-US" sz="2400" dirty="0" smtClean="0">
                <a:solidFill>
                  <a:srgbClr val="FF0000"/>
                </a:solidFill>
              </a:rPr>
              <a:t>Internal standard</a:t>
            </a:r>
            <a:r>
              <a:rPr lang="en-GB" altLang="en-US" sz="2400" dirty="0" smtClean="0"/>
              <a:t>) in </a:t>
            </a:r>
            <a:r>
              <a:rPr lang="en-GB" altLang="en-US" sz="2400" dirty="0" err="1" smtClean="0"/>
              <a:t>MeOH</a:t>
            </a:r>
            <a:r>
              <a:rPr lang="en-GB" altLang="en-US" sz="2400" dirty="0" smtClean="0"/>
              <a:t> (PP)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GB" altLang="en-US" sz="2400" dirty="0" smtClean="0"/>
              <a:t>1200 </a:t>
            </a:r>
            <a:r>
              <a:rPr lang="en-GB" altLang="en-US" sz="2400" dirty="0" err="1" smtClean="0"/>
              <a:t>μL</a:t>
            </a:r>
            <a:r>
              <a:rPr lang="en-GB" altLang="en-US" sz="2400" dirty="0" smtClean="0"/>
              <a:t> ethyl acetate, Vortex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GB" altLang="en-US" sz="2400" dirty="0" smtClean="0"/>
              <a:t>Centrifuge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GB" altLang="en-US" sz="2400" dirty="0" smtClean="0"/>
              <a:t>Freezing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GB" altLang="en-US" sz="2400" dirty="0" smtClean="0"/>
              <a:t>900 (3x300 </a:t>
            </a:r>
            <a:r>
              <a:rPr lang="en-GB" altLang="en-US" sz="2400" dirty="0" err="1" smtClean="0"/>
              <a:t>μL</a:t>
            </a:r>
            <a:r>
              <a:rPr lang="en-GB" altLang="en-US" sz="2400" dirty="0" smtClean="0"/>
              <a:t>) organic layer placed into new plate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GB" altLang="en-US" sz="2400" dirty="0" smtClean="0"/>
              <a:t>Evaporation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GB" altLang="en-US" sz="2400" dirty="0" smtClean="0"/>
              <a:t>Reconstitution</a:t>
            </a:r>
            <a:endParaRPr lang="sr-Latn-CS" alt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9970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27</a:t>
            </a:fld>
            <a:endParaRPr lang="sr-Latn-C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56891" y="1230489"/>
            <a:ext cx="8281615" cy="4708981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/>
              <a:t>Determination of omeprazole in plasma via an automated 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>LC-ESI-MS/MS</a:t>
            </a:r>
            <a:r>
              <a:rPr lang="en-GB" altLang="en-US" sz="2400" b="1" dirty="0" smtClean="0"/>
              <a:t> method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Chromatographic analysis</a:t>
            </a:r>
            <a:r>
              <a:rPr lang="en-GB" altLang="en-US" sz="2400" b="1" dirty="0" smtClean="0"/>
              <a:t>: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GB" altLang="en-US" sz="2400" dirty="0" smtClean="0"/>
              <a:t>YMC </a:t>
            </a:r>
            <a:r>
              <a:rPr lang="en-GB" altLang="en-US" sz="2400" dirty="0" smtClean="0">
                <a:solidFill>
                  <a:srgbClr val="FF0000"/>
                </a:solidFill>
              </a:rPr>
              <a:t>C8 </a:t>
            </a:r>
            <a:r>
              <a:rPr lang="en-GB" altLang="en-US" sz="2400" dirty="0" smtClean="0"/>
              <a:t>column (50 x 4.6 mm, 3μm, 120 </a:t>
            </a:r>
            <a:r>
              <a:rPr lang="el-GR" sz="2400" dirty="0" smtClean="0"/>
              <a:t>Å</a:t>
            </a:r>
            <a:r>
              <a:rPr lang="en-GB" sz="2400" dirty="0" smtClean="0"/>
              <a:t>)</a:t>
            </a:r>
            <a:endParaRPr lang="en-GB" sz="2400" dirty="0"/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GB" sz="2400" dirty="0" smtClean="0">
                <a:solidFill>
                  <a:srgbClr val="FF0000"/>
                </a:solidFill>
              </a:rPr>
              <a:t>0.500 mL/min</a:t>
            </a:r>
            <a:r>
              <a:rPr lang="en-GB" sz="2400" dirty="0" smtClean="0"/>
              <a:t> flow rate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GB" sz="2400" dirty="0" smtClean="0"/>
              <a:t>Run time = 1.5 min</a:t>
            </a:r>
          </a:p>
          <a:p>
            <a:pPr eaLnBrk="1" hangingPunct="1">
              <a:spcBef>
                <a:spcPct val="50000"/>
              </a:spcBef>
              <a:buNone/>
            </a:pPr>
            <a:endParaRPr lang="en-GB" sz="2400" dirty="0" smtClean="0"/>
          </a:p>
          <a:p>
            <a:pPr eaLnBrk="1" hangingPunct="1">
              <a:spcBef>
                <a:spcPct val="50000"/>
              </a:spcBef>
              <a:buNone/>
            </a:pPr>
            <a:r>
              <a:rPr lang="en-GB" sz="2400" dirty="0"/>
              <a:t> </a:t>
            </a:r>
            <a:r>
              <a:rPr lang="en-GB" sz="2400" dirty="0" smtClean="0"/>
              <a:t>             Mobile phase: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GB" sz="2400" dirty="0" smtClean="0"/>
              <a:t>75% ACN, 25% HCOOH 10 </a:t>
            </a:r>
            <a:r>
              <a:rPr lang="en-GB" sz="2400" dirty="0" err="1" smtClean="0"/>
              <a:t>mM</a:t>
            </a:r>
            <a:endParaRPr lang="en-GB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2767" y="3789040"/>
            <a:ext cx="24384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610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28</a:t>
            </a:fld>
            <a:endParaRPr lang="sr-Latn-CS"/>
          </a:p>
        </p:txBody>
      </p:sp>
      <p:pic>
        <p:nvPicPr>
          <p:cNvPr id="3" name="1 - Εικόνα" descr="C:\Users\Μαρία\Desktop\Fig.1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4576" cy="26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3485061"/>
            <a:ext cx="5005939" cy="3236414"/>
          </a:xfrm>
          <a:prstGeom prst="rect">
            <a:avLst/>
          </a:prstGeom>
        </p:spPr>
      </p:pic>
      <p:sp>
        <p:nvSpPr>
          <p:cNvPr id="5" name="Curved Right Arrow 4"/>
          <p:cNvSpPr/>
          <p:nvPr/>
        </p:nvSpPr>
        <p:spPr>
          <a:xfrm>
            <a:off x="1619672" y="2852936"/>
            <a:ext cx="1728192" cy="187220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6324" y="5114260"/>
            <a:ext cx="280557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dirty="0" smtClean="0"/>
              <a:t>MRM chromatograms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52120" y="950687"/>
            <a:ext cx="2033505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dirty="0" smtClean="0"/>
              <a:t>Daughter scans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xmlns="" val="1025248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29</a:t>
            </a:fld>
            <a:endParaRPr lang="sr-Latn-C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44" t="16650" r="23518" b="10001"/>
          <a:stretch>
            <a:fillRect/>
          </a:stretch>
        </p:blipFill>
        <p:spPr bwMode="auto">
          <a:xfrm>
            <a:off x="755576" y="158750"/>
            <a:ext cx="777875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254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3</a:t>
            </a:fld>
            <a:endParaRPr lang="sr-Latn-C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69797" y="792541"/>
            <a:ext cx="85108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 dirty="0">
                <a:solidFill>
                  <a:srgbClr val="0078BE"/>
                </a:solidFill>
                <a:cs typeface="Arial" panose="020B0604020202020204" pitchFamily="34" charset="0"/>
              </a:rPr>
              <a:t>59%</a:t>
            </a:r>
            <a:r>
              <a:rPr lang="el-GR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>
                <a:cs typeface="Arial" panose="020B0604020202020204" pitchFamily="34" charset="0"/>
              </a:rPr>
              <a:t>of drugs related to Adverse Effects, are metabolized by 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liver enzymes</a:t>
            </a:r>
            <a:r>
              <a:rPr lang="en-US" altLang="en-US" sz="2400" dirty="0">
                <a:cs typeface="Arial" panose="020B0604020202020204" pitchFamily="34" charset="0"/>
              </a:rPr>
              <a:t> for which certain 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gene variations</a:t>
            </a:r>
            <a:r>
              <a:rPr lang="en-US" altLang="en-US" sz="2400" dirty="0">
                <a:cs typeface="Arial" panose="020B0604020202020204" pitchFamily="34" charset="0"/>
              </a:rPr>
              <a:t> have been described</a:t>
            </a:r>
            <a:r>
              <a:rPr lang="el-GR" altLang="en-US" sz="2400" dirty="0">
                <a:cs typeface="Arial" panose="020B0604020202020204" pitchFamily="34" charset="0"/>
              </a:rPr>
              <a:t>*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l-GR" altLang="en-US" sz="120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r-Latn-CS" altLang="en-US" sz="1200" dirty="0">
              <a:solidFill>
                <a:srgbClr val="72BFC5"/>
              </a:solidFill>
              <a:cs typeface="Arial" panose="020B0604020202020204" pitchFamily="34" charset="0"/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4114035" y="2672804"/>
            <a:ext cx="1282775" cy="1364927"/>
          </a:xfrm>
          <a:prstGeom prst="downArrow">
            <a:avLst>
              <a:gd name="adj1" fmla="val 50000"/>
              <a:gd name="adj2" fmla="val 39140"/>
            </a:avLst>
          </a:prstGeom>
          <a:solidFill>
            <a:srgbClr val="0078BE"/>
          </a:solidFill>
          <a:ln w="38100">
            <a:solidFill>
              <a:srgbClr val="92D05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 b="1">
              <a:effectLst>
                <a:outerShdw blurRad="38100" dist="38100" dir="2700000" algn="tl">
                  <a:srgbClr val="FFFFFF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1520" y="4299931"/>
            <a:ext cx="86291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                          Inter-individual variability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Individualized 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pharmacotherapy</a:t>
            </a:r>
            <a:r>
              <a:rPr lang="el-GR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400" dirty="0">
                <a:cs typeface="Arial" panose="020B0604020202020204" pitchFamily="34" charset="0"/>
              </a:rPr>
              <a:t>Administration of the </a:t>
            </a:r>
            <a:r>
              <a:rPr lang="en-US" altLang="en-US" sz="2400" b="1" dirty="0">
                <a:solidFill>
                  <a:srgbClr val="0078BE"/>
                </a:solidFill>
                <a:cs typeface="Arial" panose="020B0604020202020204" pitchFamily="34" charset="0"/>
              </a:rPr>
              <a:t>most effective &amp; safest</a:t>
            </a:r>
            <a:r>
              <a:rPr lang="el-GR" altLang="en-US" sz="2400" dirty="0">
                <a:solidFill>
                  <a:srgbClr val="0078BE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>
                <a:cs typeface="Arial" panose="020B0604020202020204" pitchFamily="34" charset="0"/>
              </a:rPr>
              <a:t>drug </a:t>
            </a:r>
            <a:r>
              <a:rPr lang="en-US" altLang="en-US" sz="2400" dirty="0" smtClean="0">
                <a:cs typeface="Arial" panose="020B0604020202020204" pitchFamily="34" charset="0"/>
              </a:rPr>
              <a:t>(</a:t>
            </a:r>
            <a:r>
              <a:rPr lang="en-US" alt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right dose</a:t>
            </a:r>
            <a:r>
              <a:rPr lang="en-US" altLang="en-US" sz="2400" dirty="0" smtClean="0">
                <a:cs typeface="Arial" panose="020B0604020202020204" pitchFamily="34" charset="0"/>
              </a:rPr>
              <a:t>) to </a:t>
            </a:r>
            <a:r>
              <a:rPr lang="en-US" altLang="en-US" sz="2400" dirty="0">
                <a:cs typeface="Arial" panose="020B0604020202020204" pitchFamily="34" charset="0"/>
              </a:rPr>
              <a:t>each patient, based on his/her genetic </a:t>
            </a:r>
            <a:r>
              <a:rPr lang="en-US" altLang="en-US" sz="2400" dirty="0" smtClean="0">
                <a:cs typeface="Arial" panose="020B0604020202020204" pitchFamily="34" charset="0"/>
              </a:rPr>
              <a:t>profile and other parameters</a:t>
            </a:r>
            <a:endParaRPr lang="sr-Latn-CS" altLang="en-US" sz="240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sr-Latn-CS" altLang="en-US" sz="2400" dirty="0">
              <a:cs typeface="Arial" panose="020B0604020202020204" pitchFamily="34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327400" y="6172200"/>
            <a:ext cx="558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i="1" dirty="0">
                <a:solidFill>
                  <a:srgbClr val="0078BE"/>
                </a:solidFill>
                <a:cs typeface="Arial" panose="020B0604020202020204" pitchFamily="34" charset="0"/>
              </a:rPr>
              <a:t>* </a:t>
            </a:r>
            <a:r>
              <a:rPr lang="en-GB" altLang="en-US" sz="1800" i="1" dirty="0">
                <a:solidFill>
                  <a:srgbClr val="0078BE"/>
                </a:solidFill>
                <a:cs typeface="Arial" panose="020B0604020202020204" pitchFamily="34" charset="0"/>
              </a:rPr>
              <a:t>Philips, et al., JAMA 286 (2001) 2270</a:t>
            </a:r>
            <a:endParaRPr lang="el-GR" altLang="en-US" sz="1800" i="1" dirty="0">
              <a:solidFill>
                <a:srgbClr val="0078BE"/>
              </a:solidFill>
              <a:cs typeface="Arial" panose="020B0604020202020204" pitchFamily="34" charset="0"/>
            </a:endParaRPr>
          </a:p>
        </p:txBody>
      </p:sp>
      <p:pic>
        <p:nvPicPr>
          <p:cNvPr id="5124" name="Picture 4" descr="https://encrypted-tbn2.gstatic.com/images?q=tbn:ANd9GcS15elWCE9O-MD4ICv40rEi2qayImtF2ywy-Wi2Iz5wx7q-pGZT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6207" y="1748585"/>
            <a:ext cx="1336495" cy="14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cienceblogs.com/culturedish/wp-content/blogs.dir/277/files/2012/04/i-28c0039fe8753891e5b1451157476d64-dna-question-ma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96027"/>
            <a:ext cx="2448272" cy="20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4038971" y="4701539"/>
            <a:ext cx="545162" cy="401091"/>
          </a:xfrm>
          <a:prstGeom prst="downArrow">
            <a:avLst>
              <a:gd name="adj1" fmla="val 50000"/>
              <a:gd name="adj2" fmla="val 39140"/>
            </a:avLst>
          </a:prstGeom>
          <a:solidFill>
            <a:srgbClr val="0078BE"/>
          </a:solidFill>
          <a:ln w="38100">
            <a:solidFill>
              <a:srgbClr val="92D05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 b="1">
              <a:effectLst>
                <a:outerShdw blurRad="38100" dist="38100" dir="2700000" algn="tl">
                  <a:srgbClr val="FFFFFF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58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30</a:t>
            </a:fld>
            <a:endParaRPr lang="sr-Latn-C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06891" y="539373"/>
            <a:ext cx="8281615" cy="669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/>
              <a:t>Validation of 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>LC-ESI-MS/MS</a:t>
            </a:r>
            <a:r>
              <a:rPr lang="en-GB" altLang="en-US" sz="2400" b="1" dirty="0" smtClean="0"/>
              <a:t> method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100" dirty="0" smtClean="0">
                <a:cs typeface="Arial" panose="020B0604020202020204" pitchFamily="34" charset="0"/>
              </a:rPr>
              <a:t>Specificity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100" dirty="0" smtClean="0">
                <a:cs typeface="Arial" panose="020B0604020202020204" pitchFamily="34" charset="0"/>
              </a:rPr>
              <a:t>Linearity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100" dirty="0" smtClean="0">
                <a:cs typeface="Arial" panose="020B0604020202020204" pitchFamily="34" charset="0"/>
              </a:rPr>
              <a:t>Precision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100" dirty="0" smtClean="0">
                <a:cs typeface="Arial" panose="020B0604020202020204" pitchFamily="34" charset="0"/>
              </a:rPr>
              <a:t>Accuracy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100" dirty="0" smtClean="0">
                <a:cs typeface="Arial" panose="020B0604020202020204" pitchFamily="34" charset="0"/>
              </a:rPr>
              <a:t>Carry-over effect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100" dirty="0" smtClean="0">
                <a:cs typeface="Arial" panose="020B0604020202020204" pitchFamily="34" charset="0"/>
              </a:rPr>
              <a:t>Stability (long-term, short-term, </a:t>
            </a:r>
            <a:r>
              <a:rPr lang="en-US" altLang="en-US" sz="2100" dirty="0" err="1" smtClean="0">
                <a:cs typeface="Arial" panose="020B0604020202020204" pitchFamily="34" charset="0"/>
              </a:rPr>
              <a:t>autosampler</a:t>
            </a:r>
            <a:r>
              <a:rPr lang="en-US" altLang="en-US" sz="2100" dirty="0" smtClean="0">
                <a:cs typeface="Arial" panose="020B0604020202020204" pitchFamily="34" charset="0"/>
              </a:rPr>
              <a:t>, freeze/thaw, stock/working solution)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100" dirty="0" smtClean="0">
                <a:cs typeface="Arial" panose="020B0604020202020204" pitchFamily="34" charset="0"/>
              </a:rPr>
              <a:t>Extraction Recovery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100" dirty="0" smtClean="0">
                <a:cs typeface="Arial" panose="020B0604020202020204" pitchFamily="34" charset="0"/>
              </a:rPr>
              <a:t>Matrix effect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100" dirty="0" smtClean="0">
                <a:cs typeface="Arial" panose="020B0604020202020204" pitchFamily="34" charset="0"/>
              </a:rPr>
              <a:t>Incurred Sample reanalysis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100" dirty="0" smtClean="0">
                <a:cs typeface="Arial" panose="020B0604020202020204" pitchFamily="34" charset="0"/>
              </a:rPr>
              <a:t>Dilution integrity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endParaRPr lang="sr-Latn-CS" altLang="en-US" sz="2200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7698" y="1484784"/>
            <a:ext cx="21812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0726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31</a:t>
            </a:fld>
            <a:endParaRPr lang="sr-Latn-C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05185" y="764704"/>
            <a:ext cx="8281615" cy="353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solidFill>
                  <a:srgbClr val="FF0000"/>
                </a:solidFill>
              </a:rPr>
              <a:t>Genotyping </a:t>
            </a:r>
            <a:r>
              <a:rPr lang="en-GB" altLang="en-US" sz="2400" b="1" dirty="0" smtClean="0"/>
              <a:t>from 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>DBS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100" dirty="0" smtClean="0">
                <a:solidFill>
                  <a:srgbClr val="FF0000"/>
                </a:solidFill>
                <a:cs typeface="Arial" panose="020B0604020202020204" pitchFamily="34" charset="0"/>
              </a:rPr>
              <a:t>DNA extraction </a:t>
            </a:r>
            <a:r>
              <a:rPr lang="en-US" altLang="en-US" sz="2100" dirty="0" smtClean="0">
                <a:cs typeface="Arial" panose="020B0604020202020204" pitchFamily="34" charset="0"/>
              </a:rPr>
              <a:t>from DBS via </a:t>
            </a:r>
            <a:r>
              <a:rPr lang="en-US" altLang="en-US" sz="21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Chelex</a:t>
            </a:r>
            <a:r>
              <a:rPr lang="en-US" altLang="en-US" sz="2100" dirty="0" smtClean="0">
                <a:cs typeface="Arial" panose="020B0604020202020204" pitchFamily="34" charset="0"/>
              </a:rPr>
              <a:t> protocol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endParaRPr lang="en-US" altLang="en-US" sz="2100" dirty="0">
              <a:cs typeface="Arial" panose="020B0604020202020204" pitchFamily="34" charset="0"/>
            </a:endParaRP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100" dirty="0" smtClean="0">
                <a:cs typeface="Arial" panose="020B0604020202020204" pitchFamily="34" charset="0"/>
              </a:rPr>
              <a:t>Determination of </a:t>
            </a:r>
            <a:r>
              <a:rPr lang="en-US" altLang="en-US" sz="2100" dirty="0" smtClean="0">
                <a:solidFill>
                  <a:srgbClr val="FF0000"/>
                </a:solidFill>
                <a:cs typeface="Arial" panose="020B0604020202020204" pitchFamily="34" charset="0"/>
              </a:rPr>
              <a:t>DNA quality </a:t>
            </a:r>
            <a:r>
              <a:rPr lang="en-US" altLang="en-US" sz="2100" dirty="0" smtClean="0">
                <a:cs typeface="Arial" panose="020B0604020202020204" pitchFamily="34" charset="0"/>
              </a:rPr>
              <a:t>via </a:t>
            </a:r>
            <a:r>
              <a:rPr lang="en-US" altLang="en-US" sz="2100" dirty="0" err="1" smtClean="0">
                <a:cs typeface="Arial" panose="020B0604020202020204" pitchFamily="34" charset="0"/>
              </a:rPr>
              <a:t>Nanodrop</a:t>
            </a:r>
            <a:r>
              <a:rPr lang="en-US" altLang="en-US" sz="2100" dirty="0" smtClean="0">
                <a:cs typeface="Arial" panose="020B0604020202020204" pitchFamily="34" charset="0"/>
              </a:rPr>
              <a:t> (A260nm/A280nm)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endParaRPr lang="sr-Latn-CS" altLang="en-US" sz="2200" dirty="0"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645714"/>
            <a:ext cx="1098378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STEPS: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8970" y="3867030"/>
            <a:ext cx="5677325" cy="272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0390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32</a:t>
            </a:fld>
            <a:endParaRPr lang="sr-Latn-C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5185" y="764704"/>
            <a:ext cx="8281615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solidFill>
                  <a:srgbClr val="FF0000"/>
                </a:solidFill>
              </a:rPr>
              <a:t>Genotyping</a:t>
            </a:r>
            <a:r>
              <a:rPr lang="en-GB" altLang="en-US" sz="2400" b="1" dirty="0" smtClean="0"/>
              <a:t> from 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>DBS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200" dirty="0" smtClean="0">
                <a:cs typeface="Arial" panose="020B0604020202020204" pitchFamily="34" charset="0"/>
              </a:rPr>
              <a:t>3. </a:t>
            </a:r>
            <a:r>
              <a:rPr lang="en-US" altLang="en-US" sz="2200" dirty="0" smtClean="0">
                <a:solidFill>
                  <a:srgbClr val="FF0000"/>
                </a:solidFill>
                <a:cs typeface="Arial" panose="020B0604020202020204" pitchFamily="34" charset="0"/>
              </a:rPr>
              <a:t>Real-Time PCR protocol</a:t>
            </a:r>
            <a:endParaRPr lang="sr-Latn-CS" altLang="en-US" sz="2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326396"/>
            <a:ext cx="1098378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STEPS: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265072"/>
            <a:ext cx="6048672" cy="459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37044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33</a:t>
            </a:fld>
            <a:endParaRPr lang="sr-Latn-CS"/>
          </a:p>
        </p:txBody>
      </p:sp>
      <p:sp>
        <p:nvSpPr>
          <p:cNvPr id="3" name="Rectangle 2"/>
          <p:cNvSpPr/>
          <p:nvPr/>
        </p:nvSpPr>
        <p:spPr>
          <a:xfrm>
            <a:off x="484766" y="692696"/>
            <a:ext cx="7840960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60045" algn="l"/>
              </a:tabLst>
            </a:pPr>
            <a:r>
              <a:rPr lang="en-US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total volume </a:t>
            </a:r>
            <a:r>
              <a:rPr lang="en-US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of the PCR reaction </a:t>
            </a:r>
            <a:r>
              <a:rPr lang="en-US" dirty="0" smtClean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= </a:t>
            </a:r>
            <a:r>
              <a:rPr lang="en-US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25 </a:t>
            </a:r>
            <a:r>
              <a:rPr lang="el-GR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μ</a:t>
            </a:r>
            <a:r>
              <a:rPr lang="en-GB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L </a:t>
            </a:r>
            <a:endParaRPr lang="en-GB" dirty="0" smtClean="0">
              <a:latin typeface="Times New Roman" panose="02020603050405020304" pitchFamily="18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342900" marR="0" indent="-34290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60045" algn="l"/>
              </a:tabLst>
            </a:pPr>
            <a:r>
              <a:rPr lang="en-GB" dirty="0" smtClean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The </a:t>
            </a:r>
            <a:r>
              <a:rPr lang="en-GB" b="1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cycling conditions </a:t>
            </a:r>
            <a:r>
              <a:rPr lang="en-GB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were as follows: 50</a:t>
            </a:r>
            <a:r>
              <a:rPr lang="en-GB" baseline="30000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o</a:t>
            </a:r>
            <a:r>
              <a:rPr lang="en-GB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C for 30s (1 cycle), 95 </a:t>
            </a:r>
            <a:r>
              <a:rPr lang="en-GB" baseline="30000" dirty="0" err="1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o</a:t>
            </a:r>
            <a:r>
              <a:rPr lang="en-GB" dirty="0" err="1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C</a:t>
            </a:r>
            <a:r>
              <a:rPr lang="en-GB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 for 10 min (1 cycle), 95 </a:t>
            </a:r>
            <a:r>
              <a:rPr lang="en-GB" baseline="30000" dirty="0" err="1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o</a:t>
            </a:r>
            <a:r>
              <a:rPr lang="en-GB" dirty="0" err="1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C</a:t>
            </a:r>
            <a:r>
              <a:rPr lang="en-GB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 for 15 s and 59 </a:t>
            </a:r>
            <a:r>
              <a:rPr lang="en-GB" baseline="30000" dirty="0" err="1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o</a:t>
            </a:r>
            <a:r>
              <a:rPr lang="en-GB" dirty="0" err="1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C</a:t>
            </a:r>
            <a:r>
              <a:rPr lang="en-GB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 for 90 s (50 cycles), 50 </a:t>
            </a:r>
            <a:r>
              <a:rPr lang="en-GB" baseline="30000" dirty="0" err="1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o</a:t>
            </a:r>
            <a:r>
              <a:rPr lang="en-GB" dirty="0" err="1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C</a:t>
            </a:r>
            <a:r>
              <a:rPr lang="en-GB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 for 1 min (1 cycle). </a:t>
            </a:r>
            <a:endParaRPr lang="en-GB" dirty="0" smtClean="0">
              <a:latin typeface="Times New Roman" panose="02020603050405020304" pitchFamily="18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342900" marR="0" indent="-34290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60045" algn="l"/>
              </a:tabLst>
            </a:pPr>
            <a:r>
              <a:rPr lang="en-GB" dirty="0" smtClean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One </a:t>
            </a:r>
            <a:r>
              <a:rPr lang="en-GB" b="1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positive control</a:t>
            </a:r>
            <a:r>
              <a:rPr lang="en-GB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, as well as </a:t>
            </a:r>
            <a:r>
              <a:rPr lang="en-GB" b="1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a non-template control</a:t>
            </a:r>
            <a:r>
              <a:rPr lang="en-GB" dirty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, were also included in </a:t>
            </a:r>
            <a:r>
              <a:rPr lang="en-GB" dirty="0" smtClean="0"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each run.</a:t>
            </a:r>
          </a:p>
          <a:p>
            <a:pPr marL="342900" marR="0" indent="-34290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60045" algn="l"/>
              </a:tabLst>
            </a:pPr>
            <a:endParaRPr lang="en-GB" sz="1800" dirty="0">
              <a:effectLst/>
              <a:latin typeface="Times New Roman" panose="02020603050405020304" pitchFamily="18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342900" marR="0" indent="-34290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60045" algn="l"/>
              </a:tabLst>
            </a:pPr>
            <a:endParaRPr lang="en-GB" sz="1800" dirty="0" smtClean="0">
              <a:latin typeface="Times New Roman" panose="02020603050405020304" pitchFamily="18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R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tabLst>
                <a:tab pos="360045" algn="l"/>
              </a:tabLst>
            </a:pPr>
            <a:r>
              <a:rPr lang="en-GB" sz="2400" b="1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GB" sz="2400" b="1" dirty="0" smtClean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                                     ABI </a:t>
            </a:r>
            <a:r>
              <a:rPr lang="en-GB" sz="2400" b="1" dirty="0" err="1" smtClean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StepOne</a:t>
            </a:r>
            <a:r>
              <a:rPr lang="en-GB" sz="2400" b="1" dirty="0" smtClean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 Plus</a:t>
            </a:r>
            <a:endParaRPr lang="en-US" sz="2400" b="1" dirty="0">
              <a:effectLst/>
              <a:latin typeface="Calibri" panose="020F050202020403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407707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8455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34</a:t>
            </a:fld>
            <a:endParaRPr lang="sr-Latn-C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24009"/>
            <a:ext cx="8894835" cy="56149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7904" y="341336"/>
            <a:ext cx="1253869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Wild-type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48977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35</a:t>
            </a:fld>
            <a:endParaRPr lang="sr-Latn-C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782012"/>
            <a:ext cx="8718036" cy="57612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7904" y="260648"/>
            <a:ext cx="1589409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Homozygote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2661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36</a:t>
            </a:fld>
            <a:endParaRPr lang="sr-Latn-C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49073"/>
            <a:ext cx="8718036" cy="56880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7904" y="341336"/>
            <a:ext cx="1656223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Heterozygote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0366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37</a:t>
            </a:fld>
            <a:endParaRPr lang="sr-Latn-C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r="5042"/>
          <a:stretch/>
        </p:blipFill>
        <p:spPr>
          <a:xfrm>
            <a:off x="179512" y="722693"/>
            <a:ext cx="8785423" cy="5627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7904" y="341336"/>
            <a:ext cx="1672317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40 volunteers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3020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4"/>
          <p:cNvSpPr>
            <a:spLocks noChangeArrowheads="1" noChangeShapeType="1" noTextEdit="1"/>
          </p:cNvSpPr>
          <p:nvPr/>
        </p:nvSpPr>
        <p:spPr bwMode="auto">
          <a:xfrm>
            <a:off x="2362200" y="1752600"/>
            <a:ext cx="4486275" cy="857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8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Arial Black"/>
              </a:rPr>
              <a:t>Thank you!</a:t>
            </a:r>
            <a:endParaRPr lang="en-GB" sz="48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100000">
                    <a:srgbClr val="FFFF00"/>
                  </a:gs>
                </a:gsLst>
                <a:lin ang="5400000" scaled="1"/>
              </a:gradFill>
              <a:latin typeface="Arial Black"/>
            </a:endParaRPr>
          </a:p>
        </p:txBody>
      </p:sp>
      <p:pic>
        <p:nvPicPr>
          <p:cNvPr id="32771" name="Picture 6" descr="ContactUs_ShakeHan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743200"/>
            <a:ext cx="3435350" cy="330835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C64F90-853B-43D7-9292-26106F9AE5C2}" type="slidenum">
              <a:rPr lang="sr-Latn-CS" smtClean="0"/>
              <a:pPr>
                <a:defRPr/>
              </a:pPr>
              <a:t>38</a:t>
            </a:fld>
            <a:endParaRPr lang="sr-Latn-C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39</a:t>
            </a:fld>
            <a:endParaRPr lang="sr-Latn-CS"/>
          </a:p>
        </p:txBody>
      </p:sp>
      <p:pic>
        <p:nvPicPr>
          <p:cNvPr id="1026" name="Picture 2" descr="https://images-blogger-opensocial.googleusercontent.com/gadgets/proxy?url=http%3A%2F%2F4.bp.blogspot.com%2F-A9Jn8sITP8E%2FVD-rqIclkGI%2FAAAAAAAAFS8%2Fsda3Y4YRlZU%2Fs1600%2Fl_15199.jpg&amp;container=blogger&amp;gadget=a&amp;rewriteMime=image%2F*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29" y="188640"/>
            <a:ext cx="8979025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4</a:t>
            </a:fld>
            <a:endParaRPr lang="sr-Latn-C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61169" y="960498"/>
            <a:ext cx="8425631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l-GR" altLang="en-US" sz="12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Definition of </a:t>
            </a:r>
            <a:r>
              <a:rPr lang="en-GB" alt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pharmacogenetics</a:t>
            </a:r>
            <a:endParaRPr lang="el-GR" altLang="en-US" sz="2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cs typeface="Arial" panose="020B0604020202020204" pitchFamily="34" charset="0"/>
              </a:rPr>
              <a:t>Study of the effect of genetic variations located in </a:t>
            </a:r>
            <a:r>
              <a:rPr lang="en-US" altLang="en-US" sz="2000" u="sng" dirty="0">
                <a:cs typeface="Arial" panose="020B0604020202020204" pitchFamily="34" charset="0"/>
              </a:rPr>
              <a:t>one or more genes</a:t>
            </a:r>
            <a:r>
              <a:rPr lang="en-US" altLang="en-US" sz="2000" dirty="0">
                <a:cs typeface="Arial" panose="020B0604020202020204" pitchFamily="34" charset="0"/>
              </a:rPr>
              <a:t> on drug response (efficacy &amp; adverse events-safety). </a:t>
            </a:r>
            <a:endParaRPr lang="el-GR" altLang="en-US" sz="200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cs typeface="Arial" panose="020B0604020202020204" pitchFamily="34" charset="0"/>
              </a:rPr>
              <a:t>Definition of </a:t>
            </a:r>
            <a:r>
              <a:rPr lang="en-GB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pharmacogenomics</a:t>
            </a:r>
            <a:endParaRPr lang="el-GR" altLang="en-US" sz="2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cs typeface="Arial" panose="020B0604020202020204" pitchFamily="34" charset="0"/>
              </a:rPr>
              <a:t>Study of the effect of genetic variations </a:t>
            </a:r>
            <a:r>
              <a:rPr lang="en-US" altLang="en-US" sz="2000" u="sng" dirty="0">
                <a:cs typeface="Arial" panose="020B0604020202020204" pitchFamily="34" charset="0"/>
              </a:rPr>
              <a:t>scattered throughout the human genome</a:t>
            </a:r>
            <a:r>
              <a:rPr lang="en-US" altLang="en-US" sz="2000" dirty="0">
                <a:cs typeface="Arial" panose="020B0604020202020204" pitchFamily="34" charset="0"/>
              </a:rPr>
              <a:t> on drug response (efficacy &amp; adverse events-safety) (prediction of new structures, study of mechanisms of action, reevaluation of old drugs </a:t>
            </a:r>
            <a:r>
              <a:rPr lang="en-US" altLang="en-US" sz="2000" dirty="0" err="1">
                <a:cs typeface="Arial" panose="020B0604020202020204" pitchFamily="34" charset="0"/>
              </a:rPr>
              <a:t>etc</a:t>
            </a:r>
            <a:r>
              <a:rPr lang="en-US" altLang="en-US" sz="2000" dirty="0">
                <a:cs typeface="Arial" panose="020B0604020202020204" pitchFamily="34" charset="0"/>
              </a:rPr>
              <a:t>).</a:t>
            </a:r>
            <a:endParaRPr lang="sr-Latn-CS" altLang="en-US" sz="2000" dirty="0"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75878" y="4610939"/>
            <a:ext cx="49026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78BE"/>
                </a:solidFill>
                <a:cs typeface="Arial" panose="020B0604020202020204" pitchFamily="34" charset="0"/>
              </a:rPr>
              <a:t>Pharmacogenomics contains </a:t>
            </a:r>
            <a:r>
              <a:rPr lang="en-US" altLang="en-US" sz="2400" b="1" dirty="0" err="1">
                <a:solidFill>
                  <a:srgbClr val="0078BE"/>
                </a:solidFill>
                <a:cs typeface="Arial" panose="020B0604020202020204" pitchFamily="34" charset="0"/>
              </a:rPr>
              <a:t>pharmacogenetics</a:t>
            </a:r>
            <a:r>
              <a:rPr lang="el-GR" altLang="en-US" sz="2400" b="1" dirty="0">
                <a:solidFill>
                  <a:srgbClr val="0078BE"/>
                </a:solidFill>
                <a:cs typeface="Arial" panose="020B0604020202020204" pitchFamily="34" charset="0"/>
              </a:rPr>
              <a:t> </a:t>
            </a:r>
            <a:endParaRPr lang="en-US" altLang="en-US" sz="2400" b="1" dirty="0">
              <a:solidFill>
                <a:srgbClr val="0078BE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b="1" dirty="0">
                <a:solidFill>
                  <a:srgbClr val="0078BE"/>
                </a:solidFill>
                <a:cs typeface="Arial" panose="020B0604020202020204" pitchFamily="34" charset="0"/>
              </a:rPr>
              <a:t>(</a:t>
            </a:r>
            <a:r>
              <a:rPr lang="en-US" altLang="en-US" sz="2400" b="1" dirty="0">
                <a:solidFill>
                  <a:srgbClr val="0078BE"/>
                </a:solidFill>
                <a:cs typeface="Arial" panose="020B0604020202020204" pitchFamily="34" charset="0"/>
              </a:rPr>
              <a:t>although many use one term instead of the other</a:t>
            </a:r>
            <a:r>
              <a:rPr lang="el-GR" altLang="en-US" sz="2400" b="1" dirty="0">
                <a:solidFill>
                  <a:srgbClr val="0078BE"/>
                </a:solidFill>
                <a:cs typeface="Arial" panose="020B0604020202020204" pitchFamily="34" charset="0"/>
              </a:rPr>
              <a:t>)</a:t>
            </a:r>
            <a:endParaRPr lang="sr-Latn-CS" altLang="en-US" sz="2400" dirty="0">
              <a:cs typeface="Arial" panose="020B0604020202020204" pitchFamily="34" charset="0"/>
            </a:endParaRPr>
          </a:p>
        </p:txBody>
      </p:sp>
      <p:pic>
        <p:nvPicPr>
          <p:cNvPr id="5" name="Picture 2" descr="http://www.800dnaexam.com/landingpage/images/landingimages/Lleft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75866"/>
            <a:ext cx="344805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933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5</a:t>
            </a:fld>
            <a:endParaRPr lang="sr-Latn-C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9512" y="924389"/>
            <a:ext cx="7345362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IDENTIFICATION OF GENETIC DIVERSITY</a:t>
            </a:r>
            <a:endParaRPr lang="el-GR" altLang="en-US" sz="2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l-GR" altLang="en-US" sz="2000" dirty="0">
              <a:solidFill>
                <a:srgbClr val="0078BE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000" u="sng" dirty="0">
                <a:cs typeface="Arial" panose="020B0604020202020204" pitchFamily="34" charset="0"/>
              </a:rPr>
              <a:t>Pharmacokinetics</a:t>
            </a:r>
            <a:endParaRPr lang="el-GR" altLang="en-US" sz="2000" u="sng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n-US" sz="2000" dirty="0">
                <a:cs typeface="Arial" panose="020B0604020202020204" pitchFamily="34" charset="0"/>
              </a:rPr>
              <a:t>    -</a:t>
            </a:r>
            <a:r>
              <a:rPr lang="en-US" altLang="en-US" sz="2000" dirty="0">
                <a:cs typeface="Arial" panose="020B0604020202020204" pitchFamily="34" charset="0"/>
              </a:rPr>
              <a:t>Absorption</a:t>
            </a:r>
            <a:endParaRPr lang="el-GR" altLang="en-US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n-US" sz="2000" dirty="0">
                <a:cs typeface="Arial" panose="020B0604020202020204" pitchFamily="34" charset="0"/>
              </a:rPr>
              <a:t>    -</a:t>
            </a:r>
            <a:r>
              <a:rPr lang="en-US" altLang="en-US" sz="2000" dirty="0">
                <a:cs typeface="Arial" panose="020B0604020202020204" pitchFamily="34" charset="0"/>
              </a:rPr>
              <a:t>Distribution</a:t>
            </a:r>
            <a:endParaRPr lang="el-GR" altLang="en-US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n-US" sz="2000" dirty="0">
                <a:cs typeface="Arial" panose="020B0604020202020204" pitchFamily="34" charset="0"/>
              </a:rPr>
              <a:t>    -</a:t>
            </a:r>
            <a:r>
              <a:rPr lang="en-US" alt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Metabolism</a:t>
            </a:r>
            <a:endParaRPr lang="el-GR" altLang="en-US" sz="200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n-US" sz="2000" dirty="0">
                <a:cs typeface="Arial" panose="020B0604020202020204" pitchFamily="34" charset="0"/>
              </a:rPr>
              <a:t>    -</a:t>
            </a:r>
            <a:r>
              <a:rPr lang="en-US" altLang="en-US" sz="2000" dirty="0">
                <a:cs typeface="Arial" panose="020B0604020202020204" pitchFamily="34" charset="0"/>
              </a:rPr>
              <a:t>Excretion</a:t>
            </a:r>
            <a:r>
              <a:rPr lang="el-GR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l-GR" altLang="en-US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 startAt="2"/>
            </a:pPr>
            <a:r>
              <a:rPr lang="en-US" altLang="en-US" sz="2000" u="sng" dirty="0">
                <a:cs typeface="Arial" panose="020B0604020202020204" pitchFamily="34" charset="0"/>
              </a:rPr>
              <a:t>Pharmacodynamics</a:t>
            </a:r>
            <a:endParaRPr lang="el-GR" altLang="en-US" sz="2000" u="sng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n-US" sz="2000" dirty="0">
                <a:cs typeface="Arial" panose="020B0604020202020204" pitchFamily="34" charset="0"/>
              </a:rPr>
              <a:t>    -</a:t>
            </a:r>
            <a:r>
              <a:rPr lang="en-US" altLang="en-US" sz="2000" dirty="0">
                <a:cs typeface="Arial" panose="020B0604020202020204" pitchFamily="34" charset="0"/>
              </a:rPr>
              <a:t>Receptors</a:t>
            </a:r>
            <a:endParaRPr lang="el-GR" altLang="en-US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n-US" sz="2000" dirty="0">
                <a:cs typeface="Arial" panose="020B0604020202020204" pitchFamily="34" charset="0"/>
              </a:rPr>
              <a:t>    -</a:t>
            </a:r>
            <a:r>
              <a:rPr lang="en-US" altLang="en-US" sz="2000" dirty="0">
                <a:cs typeface="Arial" panose="020B0604020202020204" pitchFamily="34" charset="0"/>
              </a:rPr>
              <a:t>Enzymes</a:t>
            </a:r>
            <a:endParaRPr lang="el-GR" altLang="en-US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n-US" sz="2000" dirty="0">
                <a:cs typeface="Arial" panose="020B0604020202020204" pitchFamily="34" charset="0"/>
              </a:rPr>
              <a:t>    -</a:t>
            </a:r>
            <a:r>
              <a:rPr lang="en-US" altLang="en-US" sz="2000" dirty="0">
                <a:cs typeface="Arial" panose="020B0604020202020204" pitchFamily="34" charset="0"/>
              </a:rPr>
              <a:t>Ion channels</a:t>
            </a:r>
            <a:endParaRPr lang="el-GR" altLang="en-US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sr-Latn-CS" altLang="en-US" sz="2000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2344" y="1484784"/>
            <a:ext cx="4104456" cy="2736304"/>
          </a:xfrm>
          <a:prstGeom prst="rect">
            <a:avLst/>
          </a:prstGeom>
        </p:spPr>
      </p:pic>
      <p:pic>
        <p:nvPicPr>
          <p:cNvPr id="6150" name="Picture 6" descr="http://upload.wikimedia.org/wikipedia/commons/2/29/2RH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79" b="16185"/>
          <a:stretch/>
        </p:blipFill>
        <p:spPr bwMode="auto">
          <a:xfrm>
            <a:off x="4284109" y="4221087"/>
            <a:ext cx="3947656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7705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6</a:t>
            </a:fld>
            <a:endParaRPr lang="sr-Latn-C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2807" y="973381"/>
            <a:ext cx="8640960" cy="82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 Mutations can modify the function of the coded protein (</a:t>
            </a:r>
            <a:r>
              <a:rPr lang="en-US" altLang="en-US" sz="2400" dirty="0">
                <a:solidFill>
                  <a:srgbClr val="0078BE"/>
                </a:solidFill>
                <a:cs typeface="Arial" panose="020B0604020202020204" pitchFamily="34" charset="0"/>
              </a:rPr>
              <a:t>enzyme</a:t>
            </a:r>
            <a:r>
              <a:rPr lang="el-GR" altLang="en-US" sz="2400" dirty="0">
                <a:cs typeface="Arial" panose="020B0604020202020204" pitchFamily="34" charset="0"/>
              </a:rPr>
              <a:t>)</a:t>
            </a:r>
            <a:endParaRPr lang="en-US" altLang="en-US" sz="2400" dirty="0">
              <a:cs typeface="Arial" panose="020B0604020202020204" pitchFamily="34" charset="0"/>
            </a:endParaRPr>
          </a:p>
        </p:txBody>
      </p:sp>
      <p:grpSp>
        <p:nvGrpSpPr>
          <p:cNvPr id="4" name="Group 97"/>
          <p:cNvGrpSpPr>
            <a:grpSpLocks/>
          </p:cNvGrpSpPr>
          <p:nvPr/>
        </p:nvGrpSpPr>
        <p:grpSpPr bwMode="auto">
          <a:xfrm>
            <a:off x="939118" y="2216150"/>
            <a:ext cx="3190875" cy="3579813"/>
            <a:chOff x="540" y="1774"/>
            <a:chExt cx="2112" cy="2255"/>
          </a:xfrm>
        </p:grpSpPr>
        <p:pic>
          <p:nvPicPr>
            <p:cNvPr id="5" name="Picture 98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" y="1774"/>
              <a:ext cx="2112" cy="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9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" y="3041"/>
              <a:ext cx="1046" cy="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100"/>
            <p:cNvSpPr>
              <a:spLocks noChangeArrowheads="1"/>
            </p:cNvSpPr>
            <p:nvPr/>
          </p:nvSpPr>
          <p:spPr bwMode="auto">
            <a:xfrm>
              <a:off x="984" y="3798"/>
              <a:ext cx="14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0078BE"/>
                  </a:solidFill>
                  <a:cs typeface="Arial" panose="020B0604020202020204" pitchFamily="34" charset="0"/>
                </a:rPr>
                <a:t>Functional enzyme</a:t>
              </a:r>
            </a:p>
          </p:txBody>
        </p:sp>
        <p:pic>
          <p:nvPicPr>
            <p:cNvPr id="8" name="Picture 101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3" y="2577"/>
              <a:ext cx="512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06"/>
          <p:cNvGrpSpPr>
            <a:grpSpLocks/>
          </p:cNvGrpSpPr>
          <p:nvPr/>
        </p:nvGrpSpPr>
        <p:grpSpPr bwMode="auto">
          <a:xfrm>
            <a:off x="5776329" y="2216150"/>
            <a:ext cx="2913063" cy="3798888"/>
            <a:chOff x="3143" y="1228"/>
            <a:chExt cx="2068" cy="2393"/>
          </a:xfrm>
        </p:grpSpPr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3143" y="1228"/>
              <a:ext cx="2068" cy="708"/>
              <a:chOff x="3693" y="1810"/>
              <a:chExt cx="2327" cy="708"/>
            </a:xfrm>
          </p:grpSpPr>
          <p:sp>
            <p:nvSpPr>
              <p:cNvPr id="58" name="Freeform 7"/>
              <p:cNvSpPr>
                <a:spLocks/>
              </p:cNvSpPr>
              <p:nvPr/>
            </p:nvSpPr>
            <p:spPr bwMode="auto">
              <a:xfrm>
                <a:off x="3880" y="1830"/>
                <a:ext cx="592" cy="687"/>
              </a:xfrm>
              <a:custGeom>
                <a:avLst/>
                <a:gdLst>
                  <a:gd name="T0" fmla="*/ 2 w 592"/>
                  <a:gd name="T1" fmla="*/ 685 h 687"/>
                  <a:gd name="T2" fmla="*/ 14 w 592"/>
                  <a:gd name="T3" fmla="*/ 673 h 687"/>
                  <a:gd name="T4" fmla="*/ 38 w 592"/>
                  <a:gd name="T5" fmla="*/ 649 h 687"/>
                  <a:gd name="T6" fmla="*/ 72 w 592"/>
                  <a:gd name="T7" fmla="*/ 611 h 687"/>
                  <a:gd name="T8" fmla="*/ 117 w 592"/>
                  <a:gd name="T9" fmla="*/ 558 h 687"/>
                  <a:gd name="T10" fmla="*/ 170 w 592"/>
                  <a:gd name="T11" fmla="*/ 488 h 687"/>
                  <a:gd name="T12" fmla="*/ 231 w 592"/>
                  <a:gd name="T13" fmla="*/ 400 h 687"/>
                  <a:gd name="T14" fmla="*/ 299 w 592"/>
                  <a:gd name="T15" fmla="*/ 292 h 687"/>
                  <a:gd name="T16" fmla="*/ 337 w 592"/>
                  <a:gd name="T17" fmla="*/ 227 h 687"/>
                  <a:gd name="T18" fmla="*/ 347 w 592"/>
                  <a:gd name="T19" fmla="*/ 209 h 687"/>
                  <a:gd name="T20" fmla="*/ 365 w 592"/>
                  <a:gd name="T21" fmla="*/ 177 h 687"/>
                  <a:gd name="T22" fmla="*/ 389 w 592"/>
                  <a:gd name="T23" fmla="*/ 137 h 687"/>
                  <a:gd name="T24" fmla="*/ 417 w 592"/>
                  <a:gd name="T25" fmla="*/ 94 h 687"/>
                  <a:gd name="T26" fmla="*/ 446 w 592"/>
                  <a:gd name="T27" fmla="*/ 54 h 687"/>
                  <a:gd name="T28" fmla="*/ 476 w 592"/>
                  <a:gd name="T29" fmla="*/ 22 h 687"/>
                  <a:gd name="T30" fmla="*/ 503 w 592"/>
                  <a:gd name="T31" fmla="*/ 3 h 687"/>
                  <a:gd name="T32" fmla="*/ 591 w 592"/>
                  <a:gd name="T33" fmla="*/ 1 h 687"/>
                  <a:gd name="T34" fmla="*/ 589 w 592"/>
                  <a:gd name="T35" fmla="*/ 0 h 687"/>
                  <a:gd name="T36" fmla="*/ 583 w 592"/>
                  <a:gd name="T37" fmla="*/ 0 h 687"/>
                  <a:gd name="T38" fmla="*/ 572 w 592"/>
                  <a:gd name="T39" fmla="*/ 4 h 687"/>
                  <a:gd name="T40" fmla="*/ 557 w 592"/>
                  <a:gd name="T41" fmla="*/ 13 h 687"/>
                  <a:gd name="T42" fmla="*/ 538 w 592"/>
                  <a:gd name="T43" fmla="*/ 30 h 687"/>
                  <a:gd name="T44" fmla="*/ 514 w 592"/>
                  <a:gd name="T45" fmla="*/ 57 h 687"/>
                  <a:gd name="T46" fmla="*/ 485 w 592"/>
                  <a:gd name="T47" fmla="*/ 97 h 687"/>
                  <a:gd name="T48" fmla="*/ 451 w 592"/>
                  <a:gd name="T49" fmla="*/ 153 h 687"/>
                  <a:gd name="T50" fmla="*/ 205 w 592"/>
                  <a:gd name="T51" fmla="*/ 553 h 687"/>
                  <a:gd name="T52" fmla="*/ 197 w 592"/>
                  <a:gd name="T53" fmla="*/ 564 h 687"/>
                  <a:gd name="T54" fmla="*/ 182 w 592"/>
                  <a:gd name="T55" fmla="*/ 583 h 687"/>
                  <a:gd name="T56" fmla="*/ 160 w 592"/>
                  <a:gd name="T57" fmla="*/ 606 h 687"/>
                  <a:gd name="T58" fmla="*/ 132 w 592"/>
                  <a:gd name="T59" fmla="*/ 631 h 687"/>
                  <a:gd name="T60" fmla="*/ 99 w 592"/>
                  <a:gd name="T61" fmla="*/ 655 h 687"/>
                  <a:gd name="T62" fmla="*/ 62 w 592"/>
                  <a:gd name="T63" fmla="*/ 674 h 687"/>
                  <a:gd name="T64" fmla="*/ 21 w 592"/>
                  <a:gd name="T65" fmla="*/ 684 h 6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92"/>
                  <a:gd name="T100" fmla="*/ 0 h 687"/>
                  <a:gd name="T101" fmla="*/ 592 w 592"/>
                  <a:gd name="T102" fmla="*/ 687 h 6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92" h="687">
                    <a:moveTo>
                      <a:pt x="0" y="686"/>
                    </a:moveTo>
                    <a:lnTo>
                      <a:pt x="2" y="685"/>
                    </a:lnTo>
                    <a:lnTo>
                      <a:pt x="6" y="680"/>
                    </a:lnTo>
                    <a:lnTo>
                      <a:pt x="14" y="673"/>
                    </a:lnTo>
                    <a:lnTo>
                      <a:pt x="24" y="663"/>
                    </a:lnTo>
                    <a:lnTo>
                      <a:pt x="38" y="649"/>
                    </a:lnTo>
                    <a:lnTo>
                      <a:pt x="54" y="632"/>
                    </a:lnTo>
                    <a:lnTo>
                      <a:pt x="72" y="611"/>
                    </a:lnTo>
                    <a:lnTo>
                      <a:pt x="93" y="587"/>
                    </a:lnTo>
                    <a:lnTo>
                      <a:pt x="117" y="558"/>
                    </a:lnTo>
                    <a:lnTo>
                      <a:pt x="142" y="525"/>
                    </a:lnTo>
                    <a:lnTo>
                      <a:pt x="170" y="488"/>
                    </a:lnTo>
                    <a:lnTo>
                      <a:pt x="199" y="446"/>
                    </a:lnTo>
                    <a:lnTo>
                      <a:pt x="231" y="400"/>
                    </a:lnTo>
                    <a:lnTo>
                      <a:pt x="264" y="348"/>
                    </a:lnTo>
                    <a:lnTo>
                      <a:pt x="299" y="292"/>
                    </a:lnTo>
                    <a:lnTo>
                      <a:pt x="335" y="230"/>
                    </a:lnTo>
                    <a:lnTo>
                      <a:pt x="337" y="227"/>
                    </a:lnTo>
                    <a:lnTo>
                      <a:pt x="341" y="220"/>
                    </a:lnTo>
                    <a:lnTo>
                      <a:pt x="347" y="209"/>
                    </a:lnTo>
                    <a:lnTo>
                      <a:pt x="355" y="194"/>
                    </a:lnTo>
                    <a:lnTo>
                      <a:pt x="365" y="177"/>
                    </a:lnTo>
                    <a:lnTo>
                      <a:pt x="376" y="157"/>
                    </a:lnTo>
                    <a:lnTo>
                      <a:pt x="389" y="137"/>
                    </a:lnTo>
                    <a:lnTo>
                      <a:pt x="402" y="115"/>
                    </a:lnTo>
                    <a:lnTo>
                      <a:pt x="417" y="94"/>
                    </a:lnTo>
                    <a:lnTo>
                      <a:pt x="431" y="73"/>
                    </a:lnTo>
                    <a:lnTo>
                      <a:pt x="446" y="54"/>
                    </a:lnTo>
                    <a:lnTo>
                      <a:pt x="461" y="36"/>
                    </a:lnTo>
                    <a:lnTo>
                      <a:pt x="476" y="22"/>
                    </a:lnTo>
                    <a:lnTo>
                      <a:pt x="490" y="10"/>
                    </a:lnTo>
                    <a:lnTo>
                      <a:pt x="503" y="3"/>
                    </a:lnTo>
                    <a:lnTo>
                      <a:pt x="516" y="1"/>
                    </a:lnTo>
                    <a:lnTo>
                      <a:pt x="591" y="1"/>
                    </a:lnTo>
                    <a:lnTo>
                      <a:pt x="590" y="0"/>
                    </a:lnTo>
                    <a:lnTo>
                      <a:pt x="589" y="0"/>
                    </a:lnTo>
                    <a:lnTo>
                      <a:pt x="586" y="0"/>
                    </a:lnTo>
                    <a:lnTo>
                      <a:pt x="583" y="0"/>
                    </a:lnTo>
                    <a:lnTo>
                      <a:pt x="578" y="2"/>
                    </a:lnTo>
                    <a:lnTo>
                      <a:pt x="572" y="4"/>
                    </a:lnTo>
                    <a:lnTo>
                      <a:pt x="566" y="8"/>
                    </a:lnTo>
                    <a:lnTo>
                      <a:pt x="557" y="13"/>
                    </a:lnTo>
                    <a:lnTo>
                      <a:pt x="548" y="20"/>
                    </a:lnTo>
                    <a:lnTo>
                      <a:pt x="538" y="30"/>
                    </a:lnTo>
                    <a:lnTo>
                      <a:pt x="526" y="42"/>
                    </a:lnTo>
                    <a:lnTo>
                      <a:pt x="514" y="57"/>
                    </a:lnTo>
                    <a:lnTo>
                      <a:pt x="500" y="76"/>
                    </a:lnTo>
                    <a:lnTo>
                      <a:pt x="485" y="97"/>
                    </a:lnTo>
                    <a:lnTo>
                      <a:pt x="468" y="123"/>
                    </a:lnTo>
                    <a:lnTo>
                      <a:pt x="451" y="153"/>
                    </a:lnTo>
                    <a:lnTo>
                      <a:pt x="206" y="552"/>
                    </a:lnTo>
                    <a:lnTo>
                      <a:pt x="205" y="553"/>
                    </a:lnTo>
                    <a:lnTo>
                      <a:pt x="202" y="558"/>
                    </a:lnTo>
                    <a:lnTo>
                      <a:pt x="197" y="564"/>
                    </a:lnTo>
                    <a:lnTo>
                      <a:pt x="190" y="573"/>
                    </a:lnTo>
                    <a:lnTo>
                      <a:pt x="182" y="583"/>
                    </a:lnTo>
                    <a:lnTo>
                      <a:pt x="171" y="594"/>
                    </a:lnTo>
                    <a:lnTo>
                      <a:pt x="160" y="606"/>
                    </a:lnTo>
                    <a:lnTo>
                      <a:pt x="146" y="619"/>
                    </a:lnTo>
                    <a:lnTo>
                      <a:pt x="132" y="631"/>
                    </a:lnTo>
                    <a:lnTo>
                      <a:pt x="116" y="643"/>
                    </a:lnTo>
                    <a:lnTo>
                      <a:pt x="99" y="655"/>
                    </a:lnTo>
                    <a:lnTo>
                      <a:pt x="81" y="665"/>
                    </a:lnTo>
                    <a:lnTo>
                      <a:pt x="62" y="674"/>
                    </a:lnTo>
                    <a:lnTo>
                      <a:pt x="42" y="680"/>
                    </a:lnTo>
                    <a:lnTo>
                      <a:pt x="21" y="684"/>
                    </a:lnTo>
                    <a:lnTo>
                      <a:pt x="0" y="686"/>
                    </a:lnTo>
                  </a:path>
                </a:pathLst>
              </a:custGeom>
              <a:solidFill>
                <a:srgbClr val="537EB9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Freeform 8"/>
              <p:cNvSpPr>
                <a:spLocks/>
              </p:cNvSpPr>
              <p:nvPr/>
            </p:nvSpPr>
            <p:spPr bwMode="auto">
              <a:xfrm>
                <a:off x="4992" y="1811"/>
                <a:ext cx="680" cy="705"/>
              </a:xfrm>
              <a:custGeom>
                <a:avLst/>
                <a:gdLst>
                  <a:gd name="T0" fmla="*/ 31 w 680"/>
                  <a:gd name="T1" fmla="*/ 704 h 705"/>
                  <a:gd name="T2" fmla="*/ 41 w 680"/>
                  <a:gd name="T3" fmla="*/ 704 h 705"/>
                  <a:gd name="T4" fmla="*/ 61 w 680"/>
                  <a:gd name="T5" fmla="*/ 702 h 705"/>
                  <a:gd name="T6" fmla="*/ 86 w 680"/>
                  <a:gd name="T7" fmla="*/ 697 h 705"/>
                  <a:gd name="T8" fmla="*/ 116 w 680"/>
                  <a:gd name="T9" fmla="*/ 687 h 705"/>
                  <a:gd name="T10" fmla="*/ 149 w 680"/>
                  <a:gd name="T11" fmla="*/ 670 h 705"/>
                  <a:gd name="T12" fmla="*/ 182 w 680"/>
                  <a:gd name="T13" fmla="*/ 644 h 705"/>
                  <a:gd name="T14" fmla="*/ 214 w 680"/>
                  <a:gd name="T15" fmla="*/ 608 h 705"/>
                  <a:gd name="T16" fmla="*/ 524 w 680"/>
                  <a:gd name="T17" fmla="*/ 104 h 705"/>
                  <a:gd name="T18" fmla="*/ 528 w 680"/>
                  <a:gd name="T19" fmla="*/ 100 h 705"/>
                  <a:gd name="T20" fmla="*/ 539 w 680"/>
                  <a:gd name="T21" fmla="*/ 90 h 705"/>
                  <a:gd name="T22" fmla="*/ 555 w 680"/>
                  <a:gd name="T23" fmla="*/ 76 h 705"/>
                  <a:gd name="T24" fmla="*/ 576 w 680"/>
                  <a:gd name="T25" fmla="*/ 59 h 705"/>
                  <a:gd name="T26" fmla="*/ 599 w 680"/>
                  <a:gd name="T27" fmla="*/ 43 h 705"/>
                  <a:gd name="T28" fmla="*/ 626 w 680"/>
                  <a:gd name="T29" fmla="*/ 29 h 705"/>
                  <a:gd name="T30" fmla="*/ 652 w 680"/>
                  <a:gd name="T31" fmla="*/ 18 h 705"/>
                  <a:gd name="T32" fmla="*/ 679 w 680"/>
                  <a:gd name="T33" fmla="*/ 15 h 705"/>
                  <a:gd name="T34" fmla="*/ 597 w 680"/>
                  <a:gd name="T35" fmla="*/ 0 h 705"/>
                  <a:gd name="T36" fmla="*/ 589 w 680"/>
                  <a:gd name="T37" fmla="*/ 1 h 705"/>
                  <a:gd name="T38" fmla="*/ 574 w 680"/>
                  <a:gd name="T39" fmla="*/ 4 h 705"/>
                  <a:gd name="T40" fmla="*/ 555 w 680"/>
                  <a:gd name="T41" fmla="*/ 11 h 705"/>
                  <a:gd name="T42" fmla="*/ 532 w 680"/>
                  <a:gd name="T43" fmla="*/ 22 h 705"/>
                  <a:gd name="T44" fmla="*/ 507 w 680"/>
                  <a:gd name="T45" fmla="*/ 38 h 705"/>
                  <a:gd name="T46" fmla="*/ 481 w 680"/>
                  <a:gd name="T47" fmla="*/ 61 h 705"/>
                  <a:gd name="T48" fmla="*/ 457 w 680"/>
                  <a:gd name="T49" fmla="*/ 91 h 705"/>
                  <a:gd name="T50" fmla="*/ 162 w 680"/>
                  <a:gd name="T51" fmla="*/ 563 h 705"/>
                  <a:gd name="T52" fmla="*/ 159 w 680"/>
                  <a:gd name="T53" fmla="*/ 569 h 705"/>
                  <a:gd name="T54" fmla="*/ 149 w 680"/>
                  <a:gd name="T55" fmla="*/ 583 h 705"/>
                  <a:gd name="T56" fmla="*/ 134 w 680"/>
                  <a:gd name="T57" fmla="*/ 603 h 705"/>
                  <a:gd name="T58" fmla="*/ 114 w 680"/>
                  <a:gd name="T59" fmla="*/ 626 h 705"/>
                  <a:gd name="T60" fmla="*/ 90 w 680"/>
                  <a:gd name="T61" fmla="*/ 650 h 705"/>
                  <a:gd name="T62" fmla="*/ 63 w 680"/>
                  <a:gd name="T63" fmla="*/ 671 h 705"/>
                  <a:gd name="T64" fmla="*/ 32 w 680"/>
                  <a:gd name="T65" fmla="*/ 688 h 705"/>
                  <a:gd name="T66" fmla="*/ 0 w 680"/>
                  <a:gd name="T67" fmla="*/ 697 h 7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80"/>
                  <a:gd name="T103" fmla="*/ 0 h 705"/>
                  <a:gd name="T104" fmla="*/ 680 w 680"/>
                  <a:gd name="T105" fmla="*/ 705 h 70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80" h="705">
                    <a:moveTo>
                      <a:pt x="30" y="704"/>
                    </a:moveTo>
                    <a:lnTo>
                      <a:pt x="31" y="704"/>
                    </a:lnTo>
                    <a:lnTo>
                      <a:pt x="35" y="704"/>
                    </a:lnTo>
                    <a:lnTo>
                      <a:pt x="41" y="704"/>
                    </a:lnTo>
                    <a:lnTo>
                      <a:pt x="50" y="703"/>
                    </a:lnTo>
                    <a:lnTo>
                      <a:pt x="61" y="702"/>
                    </a:lnTo>
                    <a:lnTo>
                      <a:pt x="73" y="700"/>
                    </a:lnTo>
                    <a:lnTo>
                      <a:pt x="86" y="697"/>
                    </a:lnTo>
                    <a:lnTo>
                      <a:pt x="101" y="693"/>
                    </a:lnTo>
                    <a:lnTo>
                      <a:pt x="116" y="687"/>
                    </a:lnTo>
                    <a:lnTo>
                      <a:pt x="132" y="679"/>
                    </a:lnTo>
                    <a:lnTo>
                      <a:pt x="149" y="670"/>
                    </a:lnTo>
                    <a:lnTo>
                      <a:pt x="165" y="658"/>
                    </a:lnTo>
                    <a:lnTo>
                      <a:pt x="182" y="644"/>
                    </a:lnTo>
                    <a:lnTo>
                      <a:pt x="198" y="627"/>
                    </a:lnTo>
                    <a:lnTo>
                      <a:pt x="214" y="608"/>
                    </a:lnTo>
                    <a:lnTo>
                      <a:pt x="228" y="586"/>
                    </a:lnTo>
                    <a:lnTo>
                      <a:pt x="524" y="104"/>
                    </a:lnTo>
                    <a:lnTo>
                      <a:pt x="525" y="103"/>
                    </a:lnTo>
                    <a:lnTo>
                      <a:pt x="528" y="100"/>
                    </a:lnTo>
                    <a:lnTo>
                      <a:pt x="533" y="96"/>
                    </a:lnTo>
                    <a:lnTo>
                      <a:pt x="539" y="90"/>
                    </a:lnTo>
                    <a:lnTo>
                      <a:pt x="546" y="84"/>
                    </a:lnTo>
                    <a:lnTo>
                      <a:pt x="555" y="76"/>
                    </a:lnTo>
                    <a:lnTo>
                      <a:pt x="565" y="68"/>
                    </a:lnTo>
                    <a:lnTo>
                      <a:pt x="576" y="59"/>
                    </a:lnTo>
                    <a:lnTo>
                      <a:pt x="587" y="51"/>
                    </a:lnTo>
                    <a:lnTo>
                      <a:pt x="599" y="43"/>
                    </a:lnTo>
                    <a:lnTo>
                      <a:pt x="612" y="35"/>
                    </a:lnTo>
                    <a:lnTo>
                      <a:pt x="626" y="29"/>
                    </a:lnTo>
                    <a:lnTo>
                      <a:pt x="639" y="23"/>
                    </a:lnTo>
                    <a:lnTo>
                      <a:pt x="652" y="18"/>
                    </a:lnTo>
                    <a:lnTo>
                      <a:pt x="666" y="16"/>
                    </a:lnTo>
                    <a:lnTo>
                      <a:pt x="679" y="15"/>
                    </a:lnTo>
                    <a:lnTo>
                      <a:pt x="598" y="0"/>
                    </a:lnTo>
                    <a:lnTo>
                      <a:pt x="597" y="0"/>
                    </a:lnTo>
                    <a:lnTo>
                      <a:pt x="594" y="0"/>
                    </a:lnTo>
                    <a:lnTo>
                      <a:pt x="589" y="1"/>
                    </a:lnTo>
                    <a:lnTo>
                      <a:pt x="582" y="2"/>
                    </a:lnTo>
                    <a:lnTo>
                      <a:pt x="574" y="4"/>
                    </a:lnTo>
                    <a:lnTo>
                      <a:pt x="565" y="7"/>
                    </a:lnTo>
                    <a:lnTo>
                      <a:pt x="555" y="11"/>
                    </a:lnTo>
                    <a:lnTo>
                      <a:pt x="544" y="16"/>
                    </a:lnTo>
                    <a:lnTo>
                      <a:pt x="532" y="22"/>
                    </a:lnTo>
                    <a:lnTo>
                      <a:pt x="519" y="29"/>
                    </a:lnTo>
                    <a:lnTo>
                      <a:pt x="507" y="38"/>
                    </a:lnTo>
                    <a:lnTo>
                      <a:pt x="494" y="49"/>
                    </a:lnTo>
                    <a:lnTo>
                      <a:pt x="481" y="61"/>
                    </a:lnTo>
                    <a:lnTo>
                      <a:pt x="469" y="75"/>
                    </a:lnTo>
                    <a:lnTo>
                      <a:pt x="457" y="91"/>
                    </a:lnTo>
                    <a:lnTo>
                      <a:pt x="446" y="110"/>
                    </a:lnTo>
                    <a:lnTo>
                      <a:pt x="162" y="563"/>
                    </a:lnTo>
                    <a:lnTo>
                      <a:pt x="161" y="565"/>
                    </a:lnTo>
                    <a:lnTo>
                      <a:pt x="159" y="569"/>
                    </a:lnTo>
                    <a:lnTo>
                      <a:pt x="155" y="575"/>
                    </a:lnTo>
                    <a:lnTo>
                      <a:pt x="149" y="583"/>
                    </a:lnTo>
                    <a:lnTo>
                      <a:pt x="142" y="592"/>
                    </a:lnTo>
                    <a:lnTo>
                      <a:pt x="134" y="603"/>
                    </a:lnTo>
                    <a:lnTo>
                      <a:pt x="125" y="614"/>
                    </a:lnTo>
                    <a:lnTo>
                      <a:pt x="114" y="626"/>
                    </a:lnTo>
                    <a:lnTo>
                      <a:pt x="103" y="638"/>
                    </a:lnTo>
                    <a:lnTo>
                      <a:pt x="90" y="650"/>
                    </a:lnTo>
                    <a:lnTo>
                      <a:pt x="77" y="661"/>
                    </a:lnTo>
                    <a:lnTo>
                      <a:pt x="63" y="671"/>
                    </a:lnTo>
                    <a:lnTo>
                      <a:pt x="48" y="681"/>
                    </a:lnTo>
                    <a:lnTo>
                      <a:pt x="32" y="688"/>
                    </a:lnTo>
                    <a:lnTo>
                      <a:pt x="16" y="694"/>
                    </a:lnTo>
                    <a:lnTo>
                      <a:pt x="0" y="697"/>
                    </a:lnTo>
                    <a:lnTo>
                      <a:pt x="30" y="704"/>
                    </a:lnTo>
                  </a:path>
                </a:pathLst>
              </a:custGeom>
              <a:solidFill>
                <a:srgbClr val="537EB9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Freeform 9"/>
              <p:cNvSpPr>
                <a:spLocks/>
              </p:cNvSpPr>
              <p:nvPr/>
            </p:nvSpPr>
            <p:spPr bwMode="auto">
              <a:xfrm>
                <a:off x="3693" y="1829"/>
                <a:ext cx="408" cy="445"/>
              </a:xfrm>
              <a:custGeom>
                <a:avLst/>
                <a:gdLst>
                  <a:gd name="T0" fmla="*/ 57 w 408"/>
                  <a:gd name="T1" fmla="*/ 444 h 445"/>
                  <a:gd name="T2" fmla="*/ 245 w 408"/>
                  <a:gd name="T3" fmla="*/ 129 h 445"/>
                  <a:gd name="T4" fmla="*/ 260 w 408"/>
                  <a:gd name="T5" fmla="*/ 109 h 445"/>
                  <a:gd name="T6" fmla="*/ 274 w 408"/>
                  <a:gd name="T7" fmla="*/ 91 h 445"/>
                  <a:gd name="T8" fmla="*/ 289 w 408"/>
                  <a:gd name="T9" fmla="*/ 75 h 445"/>
                  <a:gd name="T10" fmla="*/ 303 w 408"/>
                  <a:gd name="T11" fmla="*/ 61 h 445"/>
                  <a:gd name="T12" fmla="*/ 317 w 408"/>
                  <a:gd name="T13" fmla="*/ 49 h 445"/>
                  <a:gd name="T14" fmla="*/ 330 w 408"/>
                  <a:gd name="T15" fmla="*/ 39 h 445"/>
                  <a:gd name="T16" fmla="*/ 343 w 408"/>
                  <a:gd name="T17" fmla="*/ 30 h 445"/>
                  <a:gd name="T18" fmla="*/ 355 w 408"/>
                  <a:gd name="T19" fmla="*/ 23 h 445"/>
                  <a:gd name="T20" fmla="*/ 366 w 408"/>
                  <a:gd name="T21" fmla="*/ 17 h 445"/>
                  <a:gd name="T22" fmla="*/ 376 w 408"/>
                  <a:gd name="T23" fmla="*/ 12 h 445"/>
                  <a:gd name="T24" fmla="*/ 385 w 408"/>
                  <a:gd name="T25" fmla="*/ 8 h 445"/>
                  <a:gd name="T26" fmla="*/ 392 w 408"/>
                  <a:gd name="T27" fmla="*/ 5 h 445"/>
                  <a:gd name="T28" fmla="*/ 399 w 408"/>
                  <a:gd name="T29" fmla="*/ 3 h 445"/>
                  <a:gd name="T30" fmla="*/ 403 w 408"/>
                  <a:gd name="T31" fmla="*/ 2 h 445"/>
                  <a:gd name="T32" fmla="*/ 406 w 408"/>
                  <a:gd name="T33" fmla="*/ 1 h 445"/>
                  <a:gd name="T34" fmla="*/ 407 w 408"/>
                  <a:gd name="T35" fmla="*/ 1 h 445"/>
                  <a:gd name="T36" fmla="*/ 309 w 408"/>
                  <a:gd name="T37" fmla="*/ 0 h 445"/>
                  <a:gd name="T38" fmla="*/ 286 w 408"/>
                  <a:gd name="T39" fmla="*/ 9 h 445"/>
                  <a:gd name="T40" fmla="*/ 261 w 408"/>
                  <a:gd name="T41" fmla="*/ 26 h 445"/>
                  <a:gd name="T42" fmla="*/ 236 w 408"/>
                  <a:gd name="T43" fmla="*/ 48 h 445"/>
                  <a:gd name="T44" fmla="*/ 210 w 408"/>
                  <a:gd name="T45" fmla="*/ 76 h 445"/>
                  <a:gd name="T46" fmla="*/ 184 w 408"/>
                  <a:gd name="T47" fmla="*/ 107 h 445"/>
                  <a:gd name="T48" fmla="*/ 158 w 408"/>
                  <a:gd name="T49" fmla="*/ 142 h 445"/>
                  <a:gd name="T50" fmla="*/ 133 w 408"/>
                  <a:gd name="T51" fmla="*/ 178 h 445"/>
                  <a:gd name="T52" fmla="*/ 109 w 408"/>
                  <a:gd name="T53" fmla="*/ 214 h 445"/>
                  <a:gd name="T54" fmla="*/ 86 w 408"/>
                  <a:gd name="T55" fmla="*/ 251 h 445"/>
                  <a:gd name="T56" fmla="*/ 66 w 408"/>
                  <a:gd name="T57" fmla="*/ 286 h 445"/>
                  <a:gd name="T58" fmla="*/ 47 w 408"/>
                  <a:gd name="T59" fmla="*/ 319 h 445"/>
                  <a:gd name="T60" fmla="*/ 31 w 408"/>
                  <a:gd name="T61" fmla="*/ 348 h 445"/>
                  <a:gd name="T62" fmla="*/ 18 w 408"/>
                  <a:gd name="T63" fmla="*/ 372 h 445"/>
                  <a:gd name="T64" fmla="*/ 8 w 408"/>
                  <a:gd name="T65" fmla="*/ 391 h 445"/>
                  <a:gd name="T66" fmla="*/ 2 w 408"/>
                  <a:gd name="T67" fmla="*/ 403 h 445"/>
                  <a:gd name="T68" fmla="*/ 0 w 408"/>
                  <a:gd name="T69" fmla="*/ 407 h 445"/>
                  <a:gd name="T70" fmla="*/ 57 w 408"/>
                  <a:gd name="T71" fmla="*/ 444 h 4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08"/>
                  <a:gd name="T109" fmla="*/ 0 h 445"/>
                  <a:gd name="T110" fmla="*/ 408 w 408"/>
                  <a:gd name="T111" fmla="*/ 445 h 44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08" h="445">
                    <a:moveTo>
                      <a:pt x="57" y="444"/>
                    </a:moveTo>
                    <a:lnTo>
                      <a:pt x="245" y="129"/>
                    </a:lnTo>
                    <a:lnTo>
                      <a:pt x="260" y="109"/>
                    </a:lnTo>
                    <a:lnTo>
                      <a:pt x="274" y="91"/>
                    </a:lnTo>
                    <a:lnTo>
                      <a:pt x="289" y="75"/>
                    </a:lnTo>
                    <a:lnTo>
                      <a:pt x="303" y="61"/>
                    </a:lnTo>
                    <a:lnTo>
                      <a:pt x="317" y="49"/>
                    </a:lnTo>
                    <a:lnTo>
                      <a:pt x="330" y="39"/>
                    </a:lnTo>
                    <a:lnTo>
                      <a:pt x="343" y="30"/>
                    </a:lnTo>
                    <a:lnTo>
                      <a:pt x="355" y="23"/>
                    </a:lnTo>
                    <a:lnTo>
                      <a:pt x="366" y="17"/>
                    </a:lnTo>
                    <a:lnTo>
                      <a:pt x="376" y="12"/>
                    </a:lnTo>
                    <a:lnTo>
                      <a:pt x="385" y="8"/>
                    </a:lnTo>
                    <a:lnTo>
                      <a:pt x="392" y="5"/>
                    </a:lnTo>
                    <a:lnTo>
                      <a:pt x="399" y="3"/>
                    </a:lnTo>
                    <a:lnTo>
                      <a:pt x="403" y="2"/>
                    </a:lnTo>
                    <a:lnTo>
                      <a:pt x="406" y="1"/>
                    </a:lnTo>
                    <a:lnTo>
                      <a:pt x="407" y="1"/>
                    </a:lnTo>
                    <a:lnTo>
                      <a:pt x="309" y="0"/>
                    </a:lnTo>
                    <a:lnTo>
                      <a:pt x="286" y="9"/>
                    </a:lnTo>
                    <a:lnTo>
                      <a:pt x="261" y="26"/>
                    </a:lnTo>
                    <a:lnTo>
                      <a:pt x="236" y="48"/>
                    </a:lnTo>
                    <a:lnTo>
                      <a:pt x="210" y="76"/>
                    </a:lnTo>
                    <a:lnTo>
                      <a:pt x="184" y="107"/>
                    </a:lnTo>
                    <a:lnTo>
                      <a:pt x="158" y="142"/>
                    </a:lnTo>
                    <a:lnTo>
                      <a:pt x="133" y="178"/>
                    </a:lnTo>
                    <a:lnTo>
                      <a:pt x="109" y="214"/>
                    </a:lnTo>
                    <a:lnTo>
                      <a:pt x="86" y="251"/>
                    </a:lnTo>
                    <a:lnTo>
                      <a:pt x="66" y="286"/>
                    </a:lnTo>
                    <a:lnTo>
                      <a:pt x="47" y="319"/>
                    </a:lnTo>
                    <a:lnTo>
                      <a:pt x="31" y="348"/>
                    </a:lnTo>
                    <a:lnTo>
                      <a:pt x="18" y="372"/>
                    </a:lnTo>
                    <a:lnTo>
                      <a:pt x="8" y="391"/>
                    </a:lnTo>
                    <a:lnTo>
                      <a:pt x="2" y="403"/>
                    </a:lnTo>
                    <a:lnTo>
                      <a:pt x="0" y="407"/>
                    </a:lnTo>
                    <a:lnTo>
                      <a:pt x="57" y="444"/>
                    </a:lnTo>
                  </a:path>
                </a:pathLst>
              </a:custGeom>
              <a:solidFill>
                <a:srgbClr val="537EB9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" name="Freeform 10"/>
              <p:cNvSpPr>
                <a:spLocks/>
              </p:cNvSpPr>
              <p:nvPr/>
            </p:nvSpPr>
            <p:spPr bwMode="auto">
              <a:xfrm>
                <a:off x="4608" y="1819"/>
                <a:ext cx="643" cy="698"/>
              </a:xfrm>
              <a:custGeom>
                <a:avLst/>
                <a:gdLst>
                  <a:gd name="T0" fmla="*/ 2 w 643"/>
                  <a:gd name="T1" fmla="*/ 690 h 698"/>
                  <a:gd name="T2" fmla="*/ 14 w 643"/>
                  <a:gd name="T3" fmla="*/ 693 h 698"/>
                  <a:gd name="T4" fmla="*/ 37 w 643"/>
                  <a:gd name="T5" fmla="*/ 696 h 698"/>
                  <a:gd name="T6" fmla="*/ 67 w 643"/>
                  <a:gd name="T7" fmla="*/ 697 h 698"/>
                  <a:gd name="T8" fmla="*/ 102 w 643"/>
                  <a:gd name="T9" fmla="*/ 694 h 698"/>
                  <a:gd name="T10" fmla="*/ 140 w 643"/>
                  <a:gd name="T11" fmla="*/ 684 h 698"/>
                  <a:gd name="T12" fmla="*/ 177 w 643"/>
                  <a:gd name="T13" fmla="*/ 664 h 698"/>
                  <a:gd name="T14" fmla="*/ 211 w 643"/>
                  <a:gd name="T15" fmla="*/ 634 h 698"/>
                  <a:gd name="T16" fmla="*/ 532 w 643"/>
                  <a:gd name="T17" fmla="*/ 132 h 698"/>
                  <a:gd name="T18" fmla="*/ 535 w 643"/>
                  <a:gd name="T19" fmla="*/ 127 h 698"/>
                  <a:gd name="T20" fmla="*/ 543 w 643"/>
                  <a:gd name="T21" fmla="*/ 112 h 698"/>
                  <a:gd name="T22" fmla="*/ 556 w 643"/>
                  <a:gd name="T23" fmla="*/ 92 h 698"/>
                  <a:gd name="T24" fmla="*/ 572 w 643"/>
                  <a:gd name="T25" fmla="*/ 69 h 698"/>
                  <a:gd name="T26" fmla="*/ 589 w 643"/>
                  <a:gd name="T27" fmla="*/ 45 h 698"/>
                  <a:gd name="T28" fmla="*/ 607 w 643"/>
                  <a:gd name="T29" fmla="*/ 25 h 698"/>
                  <a:gd name="T30" fmla="*/ 625 w 643"/>
                  <a:gd name="T31" fmla="*/ 9 h 698"/>
                  <a:gd name="T32" fmla="*/ 642 w 643"/>
                  <a:gd name="T33" fmla="*/ 2 h 698"/>
                  <a:gd name="T34" fmla="*/ 637 w 643"/>
                  <a:gd name="T35" fmla="*/ 1 h 698"/>
                  <a:gd name="T36" fmla="*/ 624 w 643"/>
                  <a:gd name="T37" fmla="*/ 0 h 698"/>
                  <a:gd name="T38" fmla="*/ 603 w 643"/>
                  <a:gd name="T39" fmla="*/ 2 h 698"/>
                  <a:gd name="T40" fmla="*/ 576 w 643"/>
                  <a:gd name="T41" fmla="*/ 11 h 698"/>
                  <a:gd name="T42" fmla="*/ 543 w 643"/>
                  <a:gd name="T43" fmla="*/ 30 h 698"/>
                  <a:gd name="T44" fmla="*/ 506 w 643"/>
                  <a:gd name="T45" fmla="*/ 63 h 698"/>
                  <a:gd name="T46" fmla="*/ 464 w 643"/>
                  <a:gd name="T47" fmla="*/ 113 h 698"/>
                  <a:gd name="T48" fmla="*/ 420 w 643"/>
                  <a:gd name="T49" fmla="*/ 183 h 698"/>
                  <a:gd name="T50" fmla="*/ 209 w 643"/>
                  <a:gd name="T51" fmla="*/ 523 h 698"/>
                  <a:gd name="T52" fmla="*/ 201 w 643"/>
                  <a:gd name="T53" fmla="*/ 540 h 698"/>
                  <a:gd name="T54" fmla="*/ 185 w 643"/>
                  <a:gd name="T55" fmla="*/ 567 h 698"/>
                  <a:gd name="T56" fmla="*/ 162 w 643"/>
                  <a:gd name="T57" fmla="*/ 601 h 698"/>
                  <a:gd name="T58" fmla="*/ 133 w 643"/>
                  <a:gd name="T59" fmla="*/ 636 h 698"/>
                  <a:gd name="T60" fmla="*/ 100 w 643"/>
                  <a:gd name="T61" fmla="*/ 666 h 698"/>
                  <a:gd name="T62" fmla="*/ 62 w 643"/>
                  <a:gd name="T63" fmla="*/ 687 h 698"/>
                  <a:gd name="T64" fmla="*/ 21 w 643"/>
                  <a:gd name="T65" fmla="*/ 694 h 69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3"/>
                  <a:gd name="T100" fmla="*/ 0 h 698"/>
                  <a:gd name="T101" fmla="*/ 643 w 643"/>
                  <a:gd name="T102" fmla="*/ 698 h 69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3" h="698">
                    <a:moveTo>
                      <a:pt x="0" y="690"/>
                    </a:moveTo>
                    <a:lnTo>
                      <a:pt x="2" y="690"/>
                    </a:lnTo>
                    <a:lnTo>
                      <a:pt x="6" y="691"/>
                    </a:lnTo>
                    <a:lnTo>
                      <a:pt x="14" y="693"/>
                    </a:lnTo>
                    <a:lnTo>
                      <a:pt x="24" y="694"/>
                    </a:lnTo>
                    <a:lnTo>
                      <a:pt x="37" y="696"/>
                    </a:lnTo>
                    <a:lnTo>
                      <a:pt x="51" y="697"/>
                    </a:lnTo>
                    <a:lnTo>
                      <a:pt x="67" y="697"/>
                    </a:lnTo>
                    <a:lnTo>
                      <a:pt x="84" y="696"/>
                    </a:lnTo>
                    <a:lnTo>
                      <a:pt x="102" y="694"/>
                    </a:lnTo>
                    <a:lnTo>
                      <a:pt x="121" y="690"/>
                    </a:lnTo>
                    <a:lnTo>
                      <a:pt x="140" y="684"/>
                    </a:lnTo>
                    <a:lnTo>
                      <a:pt x="158" y="675"/>
                    </a:lnTo>
                    <a:lnTo>
                      <a:pt x="177" y="664"/>
                    </a:lnTo>
                    <a:lnTo>
                      <a:pt x="194" y="650"/>
                    </a:lnTo>
                    <a:lnTo>
                      <a:pt x="211" y="634"/>
                    </a:lnTo>
                    <a:lnTo>
                      <a:pt x="226" y="613"/>
                    </a:lnTo>
                    <a:lnTo>
                      <a:pt x="532" y="132"/>
                    </a:lnTo>
                    <a:lnTo>
                      <a:pt x="533" y="131"/>
                    </a:lnTo>
                    <a:lnTo>
                      <a:pt x="535" y="127"/>
                    </a:lnTo>
                    <a:lnTo>
                      <a:pt x="539" y="121"/>
                    </a:lnTo>
                    <a:lnTo>
                      <a:pt x="543" y="112"/>
                    </a:lnTo>
                    <a:lnTo>
                      <a:pt x="549" y="103"/>
                    </a:lnTo>
                    <a:lnTo>
                      <a:pt x="556" y="92"/>
                    </a:lnTo>
                    <a:lnTo>
                      <a:pt x="563" y="81"/>
                    </a:lnTo>
                    <a:lnTo>
                      <a:pt x="572" y="69"/>
                    </a:lnTo>
                    <a:lnTo>
                      <a:pt x="580" y="57"/>
                    </a:lnTo>
                    <a:lnTo>
                      <a:pt x="589" y="45"/>
                    </a:lnTo>
                    <a:lnTo>
                      <a:pt x="598" y="35"/>
                    </a:lnTo>
                    <a:lnTo>
                      <a:pt x="607" y="25"/>
                    </a:lnTo>
                    <a:lnTo>
                      <a:pt x="617" y="16"/>
                    </a:lnTo>
                    <a:lnTo>
                      <a:pt x="625" y="9"/>
                    </a:lnTo>
                    <a:lnTo>
                      <a:pt x="634" y="5"/>
                    </a:lnTo>
                    <a:lnTo>
                      <a:pt x="642" y="2"/>
                    </a:lnTo>
                    <a:lnTo>
                      <a:pt x="641" y="2"/>
                    </a:lnTo>
                    <a:lnTo>
                      <a:pt x="637" y="1"/>
                    </a:lnTo>
                    <a:lnTo>
                      <a:pt x="632" y="0"/>
                    </a:lnTo>
                    <a:lnTo>
                      <a:pt x="624" y="0"/>
                    </a:lnTo>
                    <a:lnTo>
                      <a:pt x="615" y="0"/>
                    </a:lnTo>
                    <a:lnTo>
                      <a:pt x="603" y="2"/>
                    </a:lnTo>
                    <a:lnTo>
                      <a:pt x="591" y="5"/>
                    </a:lnTo>
                    <a:lnTo>
                      <a:pt x="576" y="11"/>
                    </a:lnTo>
                    <a:lnTo>
                      <a:pt x="560" y="19"/>
                    </a:lnTo>
                    <a:lnTo>
                      <a:pt x="543" y="30"/>
                    </a:lnTo>
                    <a:lnTo>
                      <a:pt x="525" y="45"/>
                    </a:lnTo>
                    <a:lnTo>
                      <a:pt x="506" y="63"/>
                    </a:lnTo>
                    <a:lnTo>
                      <a:pt x="485" y="86"/>
                    </a:lnTo>
                    <a:lnTo>
                      <a:pt x="464" y="113"/>
                    </a:lnTo>
                    <a:lnTo>
                      <a:pt x="443" y="145"/>
                    </a:lnTo>
                    <a:lnTo>
                      <a:pt x="420" y="183"/>
                    </a:lnTo>
                    <a:lnTo>
                      <a:pt x="210" y="521"/>
                    </a:lnTo>
                    <a:lnTo>
                      <a:pt x="209" y="523"/>
                    </a:lnTo>
                    <a:lnTo>
                      <a:pt x="206" y="529"/>
                    </a:lnTo>
                    <a:lnTo>
                      <a:pt x="201" y="540"/>
                    </a:lnTo>
                    <a:lnTo>
                      <a:pt x="194" y="552"/>
                    </a:lnTo>
                    <a:lnTo>
                      <a:pt x="185" y="567"/>
                    </a:lnTo>
                    <a:lnTo>
                      <a:pt x="174" y="584"/>
                    </a:lnTo>
                    <a:lnTo>
                      <a:pt x="162" y="601"/>
                    </a:lnTo>
                    <a:lnTo>
                      <a:pt x="148" y="619"/>
                    </a:lnTo>
                    <a:lnTo>
                      <a:pt x="133" y="636"/>
                    </a:lnTo>
                    <a:lnTo>
                      <a:pt x="117" y="652"/>
                    </a:lnTo>
                    <a:lnTo>
                      <a:pt x="100" y="666"/>
                    </a:lnTo>
                    <a:lnTo>
                      <a:pt x="81" y="678"/>
                    </a:lnTo>
                    <a:lnTo>
                      <a:pt x="62" y="687"/>
                    </a:lnTo>
                    <a:lnTo>
                      <a:pt x="42" y="693"/>
                    </a:lnTo>
                    <a:lnTo>
                      <a:pt x="21" y="694"/>
                    </a:lnTo>
                    <a:lnTo>
                      <a:pt x="0" y="690"/>
                    </a:lnTo>
                  </a:path>
                </a:pathLst>
              </a:custGeom>
              <a:solidFill>
                <a:srgbClr val="537EB9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Freeform 11"/>
              <p:cNvSpPr>
                <a:spLocks/>
              </p:cNvSpPr>
              <p:nvPr/>
            </p:nvSpPr>
            <p:spPr bwMode="auto">
              <a:xfrm>
                <a:off x="5789" y="2336"/>
                <a:ext cx="229" cy="174"/>
              </a:xfrm>
              <a:custGeom>
                <a:avLst/>
                <a:gdLst>
                  <a:gd name="T0" fmla="*/ 181 w 229"/>
                  <a:gd name="T1" fmla="*/ 0 h 174"/>
                  <a:gd name="T2" fmla="*/ 180 w 229"/>
                  <a:gd name="T3" fmla="*/ 2 h 174"/>
                  <a:gd name="T4" fmla="*/ 177 w 229"/>
                  <a:gd name="T5" fmla="*/ 7 h 174"/>
                  <a:gd name="T6" fmla="*/ 172 w 229"/>
                  <a:gd name="T7" fmla="*/ 14 h 174"/>
                  <a:gd name="T8" fmla="*/ 165 w 229"/>
                  <a:gd name="T9" fmla="*/ 24 h 174"/>
                  <a:gd name="T10" fmla="*/ 157 w 229"/>
                  <a:gd name="T11" fmla="*/ 36 h 174"/>
                  <a:gd name="T12" fmla="*/ 147 w 229"/>
                  <a:gd name="T13" fmla="*/ 50 h 174"/>
                  <a:gd name="T14" fmla="*/ 136 w 229"/>
                  <a:gd name="T15" fmla="*/ 64 h 174"/>
                  <a:gd name="T16" fmla="*/ 124 w 229"/>
                  <a:gd name="T17" fmla="*/ 79 h 174"/>
                  <a:gd name="T18" fmla="*/ 111 w 229"/>
                  <a:gd name="T19" fmla="*/ 94 h 174"/>
                  <a:gd name="T20" fmla="*/ 96 w 229"/>
                  <a:gd name="T21" fmla="*/ 109 h 174"/>
                  <a:gd name="T22" fmla="*/ 81 w 229"/>
                  <a:gd name="T23" fmla="*/ 123 h 174"/>
                  <a:gd name="T24" fmla="*/ 66 w 229"/>
                  <a:gd name="T25" fmla="*/ 135 h 174"/>
                  <a:gd name="T26" fmla="*/ 50 w 229"/>
                  <a:gd name="T27" fmla="*/ 147 h 174"/>
                  <a:gd name="T28" fmla="*/ 33 w 229"/>
                  <a:gd name="T29" fmla="*/ 156 h 174"/>
                  <a:gd name="T30" fmla="*/ 17 w 229"/>
                  <a:gd name="T31" fmla="*/ 162 h 174"/>
                  <a:gd name="T32" fmla="*/ 0 w 229"/>
                  <a:gd name="T33" fmla="*/ 166 h 174"/>
                  <a:gd name="T34" fmla="*/ 30 w 229"/>
                  <a:gd name="T35" fmla="*/ 173 h 174"/>
                  <a:gd name="T36" fmla="*/ 31 w 229"/>
                  <a:gd name="T37" fmla="*/ 173 h 174"/>
                  <a:gd name="T38" fmla="*/ 35 w 229"/>
                  <a:gd name="T39" fmla="*/ 173 h 174"/>
                  <a:gd name="T40" fmla="*/ 41 w 229"/>
                  <a:gd name="T41" fmla="*/ 173 h 174"/>
                  <a:gd name="T42" fmla="*/ 50 w 229"/>
                  <a:gd name="T43" fmla="*/ 172 h 174"/>
                  <a:gd name="T44" fmla="*/ 60 w 229"/>
                  <a:gd name="T45" fmla="*/ 171 h 174"/>
                  <a:gd name="T46" fmla="*/ 72 w 229"/>
                  <a:gd name="T47" fmla="*/ 169 h 174"/>
                  <a:gd name="T48" fmla="*/ 86 w 229"/>
                  <a:gd name="T49" fmla="*/ 166 h 174"/>
                  <a:gd name="T50" fmla="*/ 100 w 229"/>
                  <a:gd name="T51" fmla="*/ 162 h 174"/>
                  <a:gd name="T52" fmla="*/ 116 w 229"/>
                  <a:gd name="T53" fmla="*/ 156 h 174"/>
                  <a:gd name="T54" fmla="*/ 132 w 229"/>
                  <a:gd name="T55" fmla="*/ 148 h 174"/>
                  <a:gd name="T56" fmla="*/ 148 w 229"/>
                  <a:gd name="T57" fmla="*/ 139 h 174"/>
                  <a:gd name="T58" fmla="*/ 165 w 229"/>
                  <a:gd name="T59" fmla="*/ 127 h 174"/>
                  <a:gd name="T60" fmla="*/ 182 w 229"/>
                  <a:gd name="T61" fmla="*/ 113 h 174"/>
                  <a:gd name="T62" fmla="*/ 198 w 229"/>
                  <a:gd name="T63" fmla="*/ 96 h 174"/>
                  <a:gd name="T64" fmla="*/ 213 w 229"/>
                  <a:gd name="T65" fmla="*/ 77 h 174"/>
                  <a:gd name="T66" fmla="*/ 228 w 229"/>
                  <a:gd name="T67" fmla="*/ 55 h 174"/>
                  <a:gd name="T68" fmla="*/ 181 w 229"/>
                  <a:gd name="T69" fmla="*/ 0 h 17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9"/>
                  <a:gd name="T106" fmla="*/ 0 h 174"/>
                  <a:gd name="T107" fmla="*/ 229 w 229"/>
                  <a:gd name="T108" fmla="*/ 174 h 17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9" h="174">
                    <a:moveTo>
                      <a:pt x="181" y="0"/>
                    </a:moveTo>
                    <a:lnTo>
                      <a:pt x="180" y="2"/>
                    </a:lnTo>
                    <a:lnTo>
                      <a:pt x="177" y="7"/>
                    </a:lnTo>
                    <a:lnTo>
                      <a:pt x="172" y="14"/>
                    </a:lnTo>
                    <a:lnTo>
                      <a:pt x="165" y="24"/>
                    </a:lnTo>
                    <a:lnTo>
                      <a:pt x="157" y="36"/>
                    </a:lnTo>
                    <a:lnTo>
                      <a:pt x="147" y="50"/>
                    </a:lnTo>
                    <a:lnTo>
                      <a:pt x="136" y="64"/>
                    </a:lnTo>
                    <a:lnTo>
                      <a:pt x="124" y="79"/>
                    </a:lnTo>
                    <a:lnTo>
                      <a:pt x="111" y="94"/>
                    </a:lnTo>
                    <a:lnTo>
                      <a:pt x="96" y="109"/>
                    </a:lnTo>
                    <a:lnTo>
                      <a:pt x="81" y="123"/>
                    </a:lnTo>
                    <a:lnTo>
                      <a:pt x="66" y="135"/>
                    </a:lnTo>
                    <a:lnTo>
                      <a:pt x="50" y="147"/>
                    </a:lnTo>
                    <a:lnTo>
                      <a:pt x="33" y="156"/>
                    </a:lnTo>
                    <a:lnTo>
                      <a:pt x="17" y="162"/>
                    </a:lnTo>
                    <a:lnTo>
                      <a:pt x="0" y="166"/>
                    </a:lnTo>
                    <a:lnTo>
                      <a:pt x="30" y="173"/>
                    </a:lnTo>
                    <a:lnTo>
                      <a:pt x="31" y="173"/>
                    </a:lnTo>
                    <a:lnTo>
                      <a:pt x="35" y="173"/>
                    </a:lnTo>
                    <a:lnTo>
                      <a:pt x="41" y="173"/>
                    </a:lnTo>
                    <a:lnTo>
                      <a:pt x="50" y="172"/>
                    </a:lnTo>
                    <a:lnTo>
                      <a:pt x="60" y="171"/>
                    </a:lnTo>
                    <a:lnTo>
                      <a:pt x="72" y="169"/>
                    </a:lnTo>
                    <a:lnTo>
                      <a:pt x="86" y="166"/>
                    </a:lnTo>
                    <a:lnTo>
                      <a:pt x="100" y="162"/>
                    </a:lnTo>
                    <a:lnTo>
                      <a:pt x="116" y="156"/>
                    </a:lnTo>
                    <a:lnTo>
                      <a:pt x="132" y="148"/>
                    </a:lnTo>
                    <a:lnTo>
                      <a:pt x="148" y="139"/>
                    </a:lnTo>
                    <a:lnTo>
                      <a:pt x="165" y="127"/>
                    </a:lnTo>
                    <a:lnTo>
                      <a:pt x="182" y="113"/>
                    </a:lnTo>
                    <a:lnTo>
                      <a:pt x="198" y="96"/>
                    </a:lnTo>
                    <a:lnTo>
                      <a:pt x="213" y="77"/>
                    </a:lnTo>
                    <a:lnTo>
                      <a:pt x="228" y="55"/>
                    </a:lnTo>
                    <a:lnTo>
                      <a:pt x="181" y="0"/>
                    </a:lnTo>
                  </a:path>
                </a:pathLst>
              </a:custGeom>
              <a:solidFill>
                <a:srgbClr val="537EB9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774" y="2095"/>
                <a:ext cx="68" cy="413"/>
              </a:xfrm>
              <a:custGeom>
                <a:avLst/>
                <a:gdLst>
                  <a:gd name="T0" fmla="*/ 67 w 68"/>
                  <a:gd name="T1" fmla="*/ 30 h 413"/>
                  <a:gd name="T2" fmla="*/ 65 w 68"/>
                  <a:gd name="T3" fmla="*/ 23 h 413"/>
                  <a:gd name="T4" fmla="*/ 63 w 68"/>
                  <a:gd name="T5" fmla="*/ 17 h 413"/>
                  <a:gd name="T6" fmla="*/ 59 w 68"/>
                  <a:gd name="T7" fmla="*/ 12 h 413"/>
                  <a:gd name="T8" fmla="*/ 55 w 68"/>
                  <a:gd name="T9" fmla="*/ 7 h 413"/>
                  <a:gd name="T10" fmla="*/ 49 w 68"/>
                  <a:gd name="T11" fmla="*/ 4 h 413"/>
                  <a:gd name="T12" fmla="*/ 43 w 68"/>
                  <a:gd name="T13" fmla="*/ 1 h 413"/>
                  <a:gd name="T14" fmla="*/ 37 w 68"/>
                  <a:gd name="T15" fmla="*/ 0 h 413"/>
                  <a:gd name="T16" fmla="*/ 30 w 68"/>
                  <a:gd name="T17" fmla="*/ 0 h 413"/>
                  <a:gd name="T18" fmla="*/ 23 w 68"/>
                  <a:gd name="T19" fmla="*/ 1 h 413"/>
                  <a:gd name="T20" fmla="*/ 17 w 68"/>
                  <a:gd name="T21" fmla="*/ 4 h 413"/>
                  <a:gd name="T22" fmla="*/ 12 w 68"/>
                  <a:gd name="T23" fmla="*/ 7 h 413"/>
                  <a:gd name="T24" fmla="*/ 8 w 68"/>
                  <a:gd name="T25" fmla="*/ 12 h 413"/>
                  <a:gd name="T26" fmla="*/ 4 w 68"/>
                  <a:gd name="T27" fmla="*/ 17 h 413"/>
                  <a:gd name="T28" fmla="*/ 1 w 68"/>
                  <a:gd name="T29" fmla="*/ 23 h 413"/>
                  <a:gd name="T30" fmla="*/ 0 w 68"/>
                  <a:gd name="T31" fmla="*/ 30 h 413"/>
                  <a:gd name="T32" fmla="*/ 0 w 68"/>
                  <a:gd name="T33" fmla="*/ 379 h 413"/>
                  <a:gd name="T34" fmla="*/ 1 w 68"/>
                  <a:gd name="T35" fmla="*/ 385 h 413"/>
                  <a:gd name="T36" fmla="*/ 2 w 68"/>
                  <a:gd name="T37" fmla="*/ 392 h 413"/>
                  <a:gd name="T38" fmla="*/ 6 w 68"/>
                  <a:gd name="T39" fmla="*/ 397 h 413"/>
                  <a:gd name="T40" fmla="*/ 10 w 68"/>
                  <a:gd name="T41" fmla="*/ 402 h 413"/>
                  <a:gd name="T42" fmla="*/ 15 w 68"/>
                  <a:gd name="T43" fmla="*/ 406 h 413"/>
                  <a:gd name="T44" fmla="*/ 20 w 68"/>
                  <a:gd name="T45" fmla="*/ 409 h 413"/>
                  <a:gd name="T46" fmla="*/ 27 w 68"/>
                  <a:gd name="T47" fmla="*/ 411 h 413"/>
                  <a:gd name="T48" fmla="*/ 33 w 68"/>
                  <a:gd name="T49" fmla="*/ 412 h 413"/>
                  <a:gd name="T50" fmla="*/ 40 w 68"/>
                  <a:gd name="T51" fmla="*/ 411 h 413"/>
                  <a:gd name="T52" fmla="*/ 46 w 68"/>
                  <a:gd name="T53" fmla="*/ 409 h 413"/>
                  <a:gd name="T54" fmla="*/ 52 w 68"/>
                  <a:gd name="T55" fmla="*/ 406 h 413"/>
                  <a:gd name="T56" fmla="*/ 57 w 68"/>
                  <a:gd name="T57" fmla="*/ 402 h 413"/>
                  <a:gd name="T58" fmla="*/ 61 w 68"/>
                  <a:gd name="T59" fmla="*/ 397 h 413"/>
                  <a:gd name="T60" fmla="*/ 64 w 68"/>
                  <a:gd name="T61" fmla="*/ 392 h 413"/>
                  <a:gd name="T62" fmla="*/ 66 w 68"/>
                  <a:gd name="T63" fmla="*/ 385 h 413"/>
                  <a:gd name="T64" fmla="*/ 67 w 68"/>
                  <a:gd name="T65" fmla="*/ 379 h 4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8"/>
                  <a:gd name="T100" fmla="*/ 0 h 413"/>
                  <a:gd name="T101" fmla="*/ 68 w 68"/>
                  <a:gd name="T102" fmla="*/ 413 h 41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8" h="413">
                    <a:moveTo>
                      <a:pt x="67" y="33"/>
                    </a:moveTo>
                    <a:lnTo>
                      <a:pt x="67" y="30"/>
                    </a:lnTo>
                    <a:lnTo>
                      <a:pt x="66" y="26"/>
                    </a:lnTo>
                    <a:lnTo>
                      <a:pt x="65" y="23"/>
                    </a:lnTo>
                    <a:lnTo>
                      <a:pt x="64" y="20"/>
                    </a:lnTo>
                    <a:lnTo>
                      <a:pt x="63" y="17"/>
                    </a:lnTo>
                    <a:lnTo>
                      <a:pt x="61" y="14"/>
                    </a:lnTo>
                    <a:lnTo>
                      <a:pt x="59" y="12"/>
                    </a:lnTo>
                    <a:lnTo>
                      <a:pt x="57" y="10"/>
                    </a:lnTo>
                    <a:lnTo>
                      <a:pt x="55" y="7"/>
                    </a:lnTo>
                    <a:lnTo>
                      <a:pt x="52" y="6"/>
                    </a:lnTo>
                    <a:lnTo>
                      <a:pt x="49" y="4"/>
                    </a:lnTo>
                    <a:lnTo>
                      <a:pt x="46" y="3"/>
                    </a:lnTo>
                    <a:lnTo>
                      <a:pt x="43" y="1"/>
                    </a:lnTo>
                    <a:lnTo>
                      <a:pt x="40" y="1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7" y="1"/>
                    </a:lnTo>
                    <a:lnTo>
                      <a:pt x="23" y="1"/>
                    </a:lnTo>
                    <a:lnTo>
                      <a:pt x="20" y="3"/>
                    </a:lnTo>
                    <a:lnTo>
                      <a:pt x="17" y="4"/>
                    </a:lnTo>
                    <a:lnTo>
                      <a:pt x="15" y="6"/>
                    </a:lnTo>
                    <a:lnTo>
                      <a:pt x="12" y="7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4" y="17"/>
                    </a:lnTo>
                    <a:lnTo>
                      <a:pt x="2" y="20"/>
                    </a:lnTo>
                    <a:lnTo>
                      <a:pt x="1" y="23"/>
                    </a:lnTo>
                    <a:lnTo>
                      <a:pt x="1" y="26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79"/>
                    </a:lnTo>
                    <a:lnTo>
                      <a:pt x="0" y="382"/>
                    </a:lnTo>
                    <a:lnTo>
                      <a:pt x="1" y="385"/>
                    </a:lnTo>
                    <a:lnTo>
                      <a:pt x="1" y="389"/>
                    </a:lnTo>
                    <a:lnTo>
                      <a:pt x="2" y="392"/>
                    </a:lnTo>
                    <a:lnTo>
                      <a:pt x="4" y="395"/>
                    </a:lnTo>
                    <a:lnTo>
                      <a:pt x="6" y="397"/>
                    </a:lnTo>
                    <a:lnTo>
                      <a:pt x="8" y="400"/>
                    </a:lnTo>
                    <a:lnTo>
                      <a:pt x="10" y="402"/>
                    </a:lnTo>
                    <a:lnTo>
                      <a:pt x="12" y="404"/>
                    </a:lnTo>
                    <a:lnTo>
                      <a:pt x="15" y="406"/>
                    </a:lnTo>
                    <a:lnTo>
                      <a:pt x="17" y="408"/>
                    </a:lnTo>
                    <a:lnTo>
                      <a:pt x="20" y="409"/>
                    </a:lnTo>
                    <a:lnTo>
                      <a:pt x="23" y="410"/>
                    </a:lnTo>
                    <a:lnTo>
                      <a:pt x="27" y="411"/>
                    </a:lnTo>
                    <a:lnTo>
                      <a:pt x="30" y="412"/>
                    </a:lnTo>
                    <a:lnTo>
                      <a:pt x="33" y="412"/>
                    </a:lnTo>
                    <a:lnTo>
                      <a:pt x="37" y="412"/>
                    </a:lnTo>
                    <a:lnTo>
                      <a:pt x="40" y="411"/>
                    </a:lnTo>
                    <a:lnTo>
                      <a:pt x="43" y="410"/>
                    </a:lnTo>
                    <a:lnTo>
                      <a:pt x="46" y="409"/>
                    </a:lnTo>
                    <a:lnTo>
                      <a:pt x="49" y="408"/>
                    </a:lnTo>
                    <a:lnTo>
                      <a:pt x="52" y="406"/>
                    </a:lnTo>
                    <a:lnTo>
                      <a:pt x="55" y="404"/>
                    </a:lnTo>
                    <a:lnTo>
                      <a:pt x="57" y="402"/>
                    </a:lnTo>
                    <a:lnTo>
                      <a:pt x="59" y="400"/>
                    </a:lnTo>
                    <a:lnTo>
                      <a:pt x="61" y="397"/>
                    </a:lnTo>
                    <a:lnTo>
                      <a:pt x="63" y="395"/>
                    </a:lnTo>
                    <a:lnTo>
                      <a:pt x="64" y="392"/>
                    </a:lnTo>
                    <a:lnTo>
                      <a:pt x="65" y="389"/>
                    </a:lnTo>
                    <a:lnTo>
                      <a:pt x="66" y="385"/>
                    </a:lnTo>
                    <a:lnTo>
                      <a:pt x="67" y="382"/>
                    </a:lnTo>
                    <a:lnTo>
                      <a:pt x="67" y="379"/>
                    </a:lnTo>
                    <a:lnTo>
                      <a:pt x="67" y="33"/>
                    </a:lnTo>
                  </a:path>
                </a:pathLst>
              </a:custGeom>
              <a:solidFill>
                <a:srgbClr val="D43977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774" y="2316"/>
                <a:ext cx="68" cy="191"/>
              </a:xfrm>
              <a:custGeom>
                <a:avLst/>
                <a:gdLst>
                  <a:gd name="T0" fmla="*/ 67 w 68"/>
                  <a:gd name="T1" fmla="*/ 30 h 191"/>
                  <a:gd name="T2" fmla="*/ 65 w 68"/>
                  <a:gd name="T3" fmla="*/ 23 h 191"/>
                  <a:gd name="T4" fmla="*/ 63 w 68"/>
                  <a:gd name="T5" fmla="*/ 17 h 191"/>
                  <a:gd name="T6" fmla="*/ 59 w 68"/>
                  <a:gd name="T7" fmla="*/ 12 h 191"/>
                  <a:gd name="T8" fmla="*/ 55 w 68"/>
                  <a:gd name="T9" fmla="*/ 7 h 191"/>
                  <a:gd name="T10" fmla="*/ 49 w 68"/>
                  <a:gd name="T11" fmla="*/ 4 h 191"/>
                  <a:gd name="T12" fmla="*/ 43 w 68"/>
                  <a:gd name="T13" fmla="*/ 1 h 191"/>
                  <a:gd name="T14" fmla="*/ 37 w 68"/>
                  <a:gd name="T15" fmla="*/ 0 h 191"/>
                  <a:gd name="T16" fmla="*/ 30 w 68"/>
                  <a:gd name="T17" fmla="*/ 0 h 191"/>
                  <a:gd name="T18" fmla="*/ 23 w 68"/>
                  <a:gd name="T19" fmla="*/ 1 h 191"/>
                  <a:gd name="T20" fmla="*/ 17 w 68"/>
                  <a:gd name="T21" fmla="*/ 4 h 191"/>
                  <a:gd name="T22" fmla="*/ 12 w 68"/>
                  <a:gd name="T23" fmla="*/ 7 h 191"/>
                  <a:gd name="T24" fmla="*/ 8 w 68"/>
                  <a:gd name="T25" fmla="*/ 12 h 191"/>
                  <a:gd name="T26" fmla="*/ 4 w 68"/>
                  <a:gd name="T27" fmla="*/ 17 h 191"/>
                  <a:gd name="T28" fmla="*/ 1 w 68"/>
                  <a:gd name="T29" fmla="*/ 23 h 191"/>
                  <a:gd name="T30" fmla="*/ 0 w 68"/>
                  <a:gd name="T31" fmla="*/ 30 h 191"/>
                  <a:gd name="T32" fmla="*/ 0 w 68"/>
                  <a:gd name="T33" fmla="*/ 157 h 191"/>
                  <a:gd name="T34" fmla="*/ 1 w 68"/>
                  <a:gd name="T35" fmla="*/ 163 h 191"/>
                  <a:gd name="T36" fmla="*/ 3 w 68"/>
                  <a:gd name="T37" fmla="*/ 170 h 191"/>
                  <a:gd name="T38" fmla="*/ 6 w 68"/>
                  <a:gd name="T39" fmla="*/ 175 h 191"/>
                  <a:gd name="T40" fmla="*/ 10 w 68"/>
                  <a:gd name="T41" fmla="*/ 180 h 191"/>
                  <a:gd name="T42" fmla="*/ 15 w 68"/>
                  <a:gd name="T43" fmla="*/ 184 h 191"/>
                  <a:gd name="T44" fmla="*/ 20 w 68"/>
                  <a:gd name="T45" fmla="*/ 187 h 191"/>
                  <a:gd name="T46" fmla="*/ 27 w 68"/>
                  <a:gd name="T47" fmla="*/ 189 h 191"/>
                  <a:gd name="T48" fmla="*/ 33 w 68"/>
                  <a:gd name="T49" fmla="*/ 190 h 191"/>
                  <a:gd name="T50" fmla="*/ 40 w 68"/>
                  <a:gd name="T51" fmla="*/ 189 h 191"/>
                  <a:gd name="T52" fmla="*/ 46 w 68"/>
                  <a:gd name="T53" fmla="*/ 187 h 191"/>
                  <a:gd name="T54" fmla="*/ 52 w 68"/>
                  <a:gd name="T55" fmla="*/ 184 h 191"/>
                  <a:gd name="T56" fmla="*/ 57 w 68"/>
                  <a:gd name="T57" fmla="*/ 180 h 191"/>
                  <a:gd name="T58" fmla="*/ 61 w 68"/>
                  <a:gd name="T59" fmla="*/ 175 h 191"/>
                  <a:gd name="T60" fmla="*/ 64 w 68"/>
                  <a:gd name="T61" fmla="*/ 170 h 191"/>
                  <a:gd name="T62" fmla="*/ 66 w 68"/>
                  <a:gd name="T63" fmla="*/ 163 h 191"/>
                  <a:gd name="T64" fmla="*/ 67 w 68"/>
                  <a:gd name="T65" fmla="*/ 157 h 19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8"/>
                  <a:gd name="T100" fmla="*/ 0 h 191"/>
                  <a:gd name="T101" fmla="*/ 68 w 68"/>
                  <a:gd name="T102" fmla="*/ 191 h 19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8" h="191">
                    <a:moveTo>
                      <a:pt x="67" y="33"/>
                    </a:moveTo>
                    <a:lnTo>
                      <a:pt x="67" y="30"/>
                    </a:lnTo>
                    <a:lnTo>
                      <a:pt x="66" y="26"/>
                    </a:lnTo>
                    <a:lnTo>
                      <a:pt x="65" y="23"/>
                    </a:lnTo>
                    <a:lnTo>
                      <a:pt x="64" y="20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59" y="12"/>
                    </a:lnTo>
                    <a:lnTo>
                      <a:pt x="57" y="10"/>
                    </a:lnTo>
                    <a:lnTo>
                      <a:pt x="55" y="7"/>
                    </a:lnTo>
                    <a:lnTo>
                      <a:pt x="52" y="6"/>
                    </a:lnTo>
                    <a:lnTo>
                      <a:pt x="49" y="4"/>
                    </a:lnTo>
                    <a:lnTo>
                      <a:pt x="46" y="3"/>
                    </a:lnTo>
                    <a:lnTo>
                      <a:pt x="43" y="1"/>
                    </a:lnTo>
                    <a:lnTo>
                      <a:pt x="40" y="1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7" y="1"/>
                    </a:lnTo>
                    <a:lnTo>
                      <a:pt x="23" y="1"/>
                    </a:lnTo>
                    <a:lnTo>
                      <a:pt x="20" y="3"/>
                    </a:lnTo>
                    <a:lnTo>
                      <a:pt x="17" y="4"/>
                    </a:lnTo>
                    <a:lnTo>
                      <a:pt x="15" y="6"/>
                    </a:lnTo>
                    <a:lnTo>
                      <a:pt x="12" y="7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5"/>
                    </a:lnTo>
                    <a:lnTo>
                      <a:pt x="4" y="17"/>
                    </a:lnTo>
                    <a:lnTo>
                      <a:pt x="3" y="20"/>
                    </a:lnTo>
                    <a:lnTo>
                      <a:pt x="1" y="23"/>
                    </a:lnTo>
                    <a:lnTo>
                      <a:pt x="1" y="26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157"/>
                    </a:lnTo>
                    <a:lnTo>
                      <a:pt x="0" y="160"/>
                    </a:lnTo>
                    <a:lnTo>
                      <a:pt x="1" y="163"/>
                    </a:lnTo>
                    <a:lnTo>
                      <a:pt x="1" y="167"/>
                    </a:lnTo>
                    <a:lnTo>
                      <a:pt x="3" y="170"/>
                    </a:lnTo>
                    <a:lnTo>
                      <a:pt x="4" y="173"/>
                    </a:lnTo>
                    <a:lnTo>
                      <a:pt x="6" y="175"/>
                    </a:lnTo>
                    <a:lnTo>
                      <a:pt x="8" y="178"/>
                    </a:lnTo>
                    <a:lnTo>
                      <a:pt x="10" y="180"/>
                    </a:lnTo>
                    <a:lnTo>
                      <a:pt x="12" y="182"/>
                    </a:lnTo>
                    <a:lnTo>
                      <a:pt x="15" y="184"/>
                    </a:lnTo>
                    <a:lnTo>
                      <a:pt x="17" y="186"/>
                    </a:lnTo>
                    <a:lnTo>
                      <a:pt x="20" y="187"/>
                    </a:lnTo>
                    <a:lnTo>
                      <a:pt x="23" y="188"/>
                    </a:lnTo>
                    <a:lnTo>
                      <a:pt x="27" y="189"/>
                    </a:lnTo>
                    <a:lnTo>
                      <a:pt x="30" y="190"/>
                    </a:lnTo>
                    <a:lnTo>
                      <a:pt x="33" y="190"/>
                    </a:lnTo>
                    <a:lnTo>
                      <a:pt x="37" y="190"/>
                    </a:lnTo>
                    <a:lnTo>
                      <a:pt x="40" y="189"/>
                    </a:lnTo>
                    <a:lnTo>
                      <a:pt x="43" y="188"/>
                    </a:lnTo>
                    <a:lnTo>
                      <a:pt x="46" y="187"/>
                    </a:lnTo>
                    <a:lnTo>
                      <a:pt x="49" y="186"/>
                    </a:lnTo>
                    <a:lnTo>
                      <a:pt x="52" y="184"/>
                    </a:lnTo>
                    <a:lnTo>
                      <a:pt x="55" y="182"/>
                    </a:lnTo>
                    <a:lnTo>
                      <a:pt x="57" y="180"/>
                    </a:lnTo>
                    <a:lnTo>
                      <a:pt x="59" y="178"/>
                    </a:lnTo>
                    <a:lnTo>
                      <a:pt x="61" y="175"/>
                    </a:lnTo>
                    <a:lnTo>
                      <a:pt x="63" y="173"/>
                    </a:lnTo>
                    <a:lnTo>
                      <a:pt x="64" y="170"/>
                    </a:lnTo>
                    <a:lnTo>
                      <a:pt x="65" y="167"/>
                    </a:lnTo>
                    <a:lnTo>
                      <a:pt x="66" y="163"/>
                    </a:lnTo>
                    <a:lnTo>
                      <a:pt x="67" y="160"/>
                    </a:lnTo>
                    <a:lnTo>
                      <a:pt x="67" y="157"/>
                    </a:lnTo>
                    <a:lnTo>
                      <a:pt x="67" y="33"/>
                    </a:lnTo>
                  </a:path>
                </a:pathLst>
              </a:custGeom>
              <a:solidFill>
                <a:srgbClr val="FC7B3F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Freeform 14"/>
              <p:cNvSpPr>
                <a:spLocks/>
              </p:cNvSpPr>
              <p:nvPr/>
            </p:nvSpPr>
            <p:spPr bwMode="auto">
              <a:xfrm>
                <a:off x="3698" y="2382"/>
                <a:ext cx="183" cy="136"/>
              </a:xfrm>
              <a:custGeom>
                <a:avLst/>
                <a:gdLst>
                  <a:gd name="T0" fmla="*/ 50 w 183"/>
                  <a:gd name="T1" fmla="*/ 14 h 136"/>
                  <a:gd name="T2" fmla="*/ 67 w 183"/>
                  <a:gd name="T3" fmla="*/ 35 h 136"/>
                  <a:gd name="T4" fmla="*/ 77 w 183"/>
                  <a:gd name="T5" fmla="*/ 48 h 136"/>
                  <a:gd name="T6" fmla="*/ 83 w 183"/>
                  <a:gd name="T7" fmla="*/ 55 h 136"/>
                  <a:gd name="T8" fmla="*/ 87 w 183"/>
                  <a:gd name="T9" fmla="*/ 59 h 136"/>
                  <a:gd name="T10" fmla="*/ 90 w 183"/>
                  <a:gd name="T11" fmla="*/ 63 h 136"/>
                  <a:gd name="T12" fmla="*/ 95 w 183"/>
                  <a:gd name="T13" fmla="*/ 68 h 136"/>
                  <a:gd name="T14" fmla="*/ 103 w 183"/>
                  <a:gd name="T15" fmla="*/ 78 h 136"/>
                  <a:gd name="T16" fmla="*/ 115 w 183"/>
                  <a:gd name="T17" fmla="*/ 93 h 136"/>
                  <a:gd name="T18" fmla="*/ 128 w 183"/>
                  <a:gd name="T19" fmla="*/ 105 h 136"/>
                  <a:gd name="T20" fmla="*/ 141 w 183"/>
                  <a:gd name="T21" fmla="*/ 115 h 136"/>
                  <a:gd name="T22" fmla="*/ 153 w 183"/>
                  <a:gd name="T23" fmla="*/ 122 h 136"/>
                  <a:gd name="T24" fmla="*/ 163 w 183"/>
                  <a:gd name="T25" fmla="*/ 128 h 136"/>
                  <a:gd name="T26" fmla="*/ 172 w 183"/>
                  <a:gd name="T27" fmla="*/ 131 h 136"/>
                  <a:gd name="T28" fmla="*/ 178 w 183"/>
                  <a:gd name="T29" fmla="*/ 133 h 136"/>
                  <a:gd name="T30" fmla="*/ 181 w 183"/>
                  <a:gd name="T31" fmla="*/ 133 h 136"/>
                  <a:gd name="T32" fmla="*/ 181 w 183"/>
                  <a:gd name="T33" fmla="*/ 133 h 136"/>
                  <a:gd name="T34" fmla="*/ 176 w 183"/>
                  <a:gd name="T35" fmla="*/ 134 h 136"/>
                  <a:gd name="T36" fmla="*/ 166 w 183"/>
                  <a:gd name="T37" fmla="*/ 134 h 136"/>
                  <a:gd name="T38" fmla="*/ 153 w 183"/>
                  <a:gd name="T39" fmla="*/ 135 h 136"/>
                  <a:gd name="T40" fmla="*/ 139 w 183"/>
                  <a:gd name="T41" fmla="*/ 135 h 136"/>
                  <a:gd name="T42" fmla="*/ 124 w 183"/>
                  <a:gd name="T43" fmla="*/ 134 h 136"/>
                  <a:gd name="T44" fmla="*/ 111 w 183"/>
                  <a:gd name="T45" fmla="*/ 132 h 136"/>
                  <a:gd name="T46" fmla="*/ 99 w 183"/>
                  <a:gd name="T47" fmla="*/ 129 h 136"/>
                  <a:gd name="T48" fmla="*/ 86 w 183"/>
                  <a:gd name="T49" fmla="*/ 121 h 136"/>
                  <a:gd name="T50" fmla="*/ 68 w 183"/>
                  <a:gd name="T51" fmla="*/ 108 h 136"/>
                  <a:gd name="T52" fmla="*/ 52 w 183"/>
                  <a:gd name="T53" fmla="*/ 94 h 136"/>
                  <a:gd name="T54" fmla="*/ 37 w 183"/>
                  <a:gd name="T55" fmla="*/ 81 h 136"/>
                  <a:gd name="T56" fmla="*/ 23 w 183"/>
                  <a:gd name="T57" fmla="*/ 68 h 136"/>
                  <a:gd name="T58" fmla="*/ 12 w 183"/>
                  <a:gd name="T59" fmla="*/ 57 h 136"/>
                  <a:gd name="T60" fmla="*/ 5 w 183"/>
                  <a:gd name="T61" fmla="*/ 48 h 136"/>
                  <a:gd name="T62" fmla="*/ 0 w 183"/>
                  <a:gd name="T63" fmla="*/ 44 h 136"/>
                  <a:gd name="T64" fmla="*/ 39 w 183"/>
                  <a:gd name="T65" fmla="*/ 0 h 1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3"/>
                  <a:gd name="T100" fmla="*/ 0 h 136"/>
                  <a:gd name="T101" fmla="*/ 183 w 183"/>
                  <a:gd name="T102" fmla="*/ 136 h 1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3" h="136">
                    <a:moveTo>
                      <a:pt x="39" y="0"/>
                    </a:moveTo>
                    <a:lnTo>
                      <a:pt x="50" y="14"/>
                    </a:lnTo>
                    <a:lnTo>
                      <a:pt x="60" y="26"/>
                    </a:lnTo>
                    <a:lnTo>
                      <a:pt x="67" y="35"/>
                    </a:lnTo>
                    <a:lnTo>
                      <a:pt x="73" y="42"/>
                    </a:lnTo>
                    <a:lnTo>
                      <a:pt x="77" y="48"/>
                    </a:lnTo>
                    <a:lnTo>
                      <a:pt x="81" y="52"/>
                    </a:lnTo>
                    <a:lnTo>
                      <a:pt x="83" y="55"/>
                    </a:lnTo>
                    <a:lnTo>
                      <a:pt x="85" y="57"/>
                    </a:lnTo>
                    <a:lnTo>
                      <a:pt x="87" y="59"/>
                    </a:lnTo>
                    <a:lnTo>
                      <a:pt x="89" y="61"/>
                    </a:lnTo>
                    <a:lnTo>
                      <a:pt x="90" y="63"/>
                    </a:lnTo>
                    <a:lnTo>
                      <a:pt x="93" y="65"/>
                    </a:lnTo>
                    <a:lnTo>
                      <a:pt x="95" y="68"/>
                    </a:lnTo>
                    <a:lnTo>
                      <a:pt x="98" y="73"/>
                    </a:lnTo>
                    <a:lnTo>
                      <a:pt x="103" y="78"/>
                    </a:lnTo>
                    <a:lnTo>
                      <a:pt x="109" y="85"/>
                    </a:lnTo>
                    <a:lnTo>
                      <a:pt x="115" y="93"/>
                    </a:lnTo>
                    <a:lnTo>
                      <a:pt x="121" y="99"/>
                    </a:lnTo>
                    <a:lnTo>
                      <a:pt x="128" y="105"/>
                    </a:lnTo>
                    <a:lnTo>
                      <a:pt x="134" y="111"/>
                    </a:lnTo>
                    <a:lnTo>
                      <a:pt x="141" y="115"/>
                    </a:lnTo>
                    <a:lnTo>
                      <a:pt x="147" y="119"/>
                    </a:lnTo>
                    <a:lnTo>
                      <a:pt x="153" y="122"/>
                    </a:lnTo>
                    <a:lnTo>
                      <a:pt x="158" y="125"/>
                    </a:lnTo>
                    <a:lnTo>
                      <a:pt x="163" y="128"/>
                    </a:lnTo>
                    <a:lnTo>
                      <a:pt x="168" y="129"/>
                    </a:lnTo>
                    <a:lnTo>
                      <a:pt x="172" y="131"/>
                    </a:lnTo>
                    <a:lnTo>
                      <a:pt x="175" y="132"/>
                    </a:lnTo>
                    <a:lnTo>
                      <a:pt x="178" y="133"/>
                    </a:lnTo>
                    <a:lnTo>
                      <a:pt x="180" y="133"/>
                    </a:lnTo>
                    <a:lnTo>
                      <a:pt x="181" y="133"/>
                    </a:lnTo>
                    <a:lnTo>
                      <a:pt x="182" y="133"/>
                    </a:lnTo>
                    <a:lnTo>
                      <a:pt x="181" y="133"/>
                    </a:lnTo>
                    <a:lnTo>
                      <a:pt x="179" y="134"/>
                    </a:lnTo>
                    <a:lnTo>
                      <a:pt x="176" y="134"/>
                    </a:lnTo>
                    <a:lnTo>
                      <a:pt x="171" y="134"/>
                    </a:lnTo>
                    <a:lnTo>
                      <a:pt x="166" y="134"/>
                    </a:lnTo>
                    <a:lnTo>
                      <a:pt x="160" y="135"/>
                    </a:lnTo>
                    <a:lnTo>
                      <a:pt x="153" y="135"/>
                    </a:lnTo>
                    <a:lnTo>
                      <a:pt x="146" y="135"/>
                    </a:lnTo>
                    <a:lnTo>
                      <a:pt x="139" y="135"/>
                    </a:lnTo>
                    <a:lnTo>
                      <a:pt x="131" y="135"/>
                    </a:lnTo>
                    <a:lnTo>
                      <a:pt x="124" y="134"/>
                    </a:lnTo>
                    <a:lnTo>
                      <a:pt x="117" y="133"/>
                    </a:lnTo>
                    <a:lnTo>
                      <a:pt x="111" y="132"/>
                    </a:lnTo>
                    <a:lnTo>
                      <a:pt x="104" y="131"/>
                    </a:lnTo>
                    <a:lnTo>
                      <a:pt x="99" y="129"/>
                    </a:lnTo>
                    <a:lnTo>
                      <a:pt x="95" y="127"/>
                    </a:lnTo>
                    <a:lnTo>
                      <a:pt x="86" y="121"/>
                    </a:lnTo>
                    <a:lnTo>
                      <a:pt x="77" y="115"/>
                    </a:lnTo>
                    <a:lnTo>
                      <a:pt x="68" y="108"/>
                    </a:lnTo>
                    <a:lnTo>
                      <a:pt x="60" y="101"/>
                    </a:lnTo>
                    <a:lnTo>
                      <a:pt x="52" y="94"/>
                    </a:lnTo>
                    <a:lnTo>
                      <a:pt x="44" y="88"/>
                    </a:lnTo>
                    <a:lnTo>
                      <a:pt x="37" y="81"/>
                    </a:lnTo>
                    <a:lnTo>
                      <a:pt x="30" y="74"/>
                    </a:lnTo>
                    <a:lnTo>
                      <a:pt x="23" y="68"/>
                    </a:lnTo>
                    <a:lnTo>
                      <a:pt x="17" y="62"/>
                    </a:lnTo>
                    <a:lnTo>
                      <a:pt x="12" y="57"/>
                    </a:lnTo>
                    <a:lnTo>
                      <a:pt x="8" y="52"/>
                    </a:lnTo>
                    <a:lnTo>
                      <a:pt x="5" y="48"/>
                    </a:lnTo>
                    <a:lnTo>
                      <a:pt x="2" y="45"/>
                    </a:lnTo>
                    <a:lnTo>
                      <a:pt x="0" y="44"/>
                    </a:lnTo>
                    <a:lnTo>
                      <a:pt x="0" y="43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CAD4E7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Freeform 15"/>
              <p:cNvSpPr>
                <a:spLocks/>
              </p:cNvSpPr>
              <p:nvPr/>
            </p:nvSpPr>
            <p:spPr bwMode="auto">
              <a:xfrm>
                <a:off x="3877" y="1945"/>
                <a:ext cx="64" cy="560"/>
              </a:xfrm>
              <a:custGeom>
                <a:avLst/>
                <a:gdLst>
                  <a:gd name="T0" fmla="*/ 63 w 64"/>
                  <a:gd name="T1" fmla="*/ 28 h 560"/>
                  <a:gd name="T2" fmla="*/ 62 w 64"/>
                  <a:gd name="T3" fmla="*/ 22 h 560"/>
                  <a:gd name="T4" fmla="*/ 59 w 64"/>
                  <a:gd name="T5" fmla="*/ 16 h 560"/>
                  <a:gd name="T6" fmla="*/ 56 w 64"/>
                  <a:gd name="T7" fmla="*/ 11 h 560"/>
                  <a:gd name="T8" fmla="*/ 52 w 64"/>
                  <a:gd name="T9" fmla="*/ 7 h 560"/>
                  <a:gd name="T10" fmla="*/ 47 w 64"/>
                  <a:gd name="T11" fmla="*/ 4 h 560"/>
                  <a:gd name="T12" fmla="*/ 41 w 64"/>
                  <a:gd name="T13" fmla="*/ 1 h 560"/>
                  <a:gd name="T14" fmla="*/ 35 w 64"/>
                  <a:gd name="T15" fmla="*/ 0 h 560"/>
                  <a:gd name="T16" fmla="*/ 28 w 64"/>
                  <a:gd name="T17" fmla="*/ 0 h 560"/>
                  <a:gd name="T18" fmla="*/ 22 w 64"/>
                  <a:gd name="T19" fmla="*/ 1 h 560"/>
                  <a:gd name="T20" fmla="*/ 17 w 64"/>
                  <a:gd name="T21" fmla="*/ 4 h 560"/>
                  <a:gd name="T22" fmla="*/ 11 w 64"/>
                  <a:gd name="T23" fmla="*/ 7 h 560"/>
                  <a:gd name="T24" fmla="*/ 7 w 64"/>
                  <a:gd name="T25" fmla="*/ 11 h 560"/>
                  <a:gd name="T26" fmla="*/ 4 w 64"/>
                  <a:gd name="T27" fmla="*/ 16 h 560"/>
                  <a:gd name="T28" fmla="*/ 1 w 64"/>
                  <a:gd name="T29" fmla="*/ 22 h 560"/>
                  <a:gd name="T30" fmla="*/ 0 w 64"/>
                  <a:gd name="T31" fmla="*/ 28 h 560"/>
                  <a:gd name="T32" fmla="*/ 0 w 64"/>
                  <a:gd name="T33" fmla="*/ 527 h 560"/>
                  <a:gd name="T34" fmla="*/ 1 w 64"/>
                  <a:gd name="T35" fmla="*/ 534 h 560"/>
                  <a:gd name="T36" fmla="*/ 2 w 64"/>
                  <a:gd name="T37" fmla="*/ 540 h 560"/>
                  <a:gd name="T38" fmla="*/ 5 w 64"/>
                  <a:gd name="T39" fmla="*/ 545 h 560"/>
                  <a:gd name="T40" fmla="*/ 9 w 64"/>
                  <a:gd name="T41" fmla="*/ 550 h 560"/>
                  <a:gd name="T42" fmla="*/ 14 w 64"/>
                  <a:gd name="T43" fmla="*/ 554 h 560"/>
                  <a:gd name="T44" fmla="*/ 19 w 64"/>
                  <a:gd name="T45" fmla="*/ 556 h 560"/>
                  <a:gd name="T46" fmla="*/ 25 w 64"/>
                  <a:gd name="T47" fmla="*/ 558 h 560"/>
                  <a:gd name="T48" fmla="*/ 32 w 64"/>
                  <a:gd name="T49" fmla="*/ 559 h 560"/>
                  <a:gd name="T50" fmla="*/ 38 w 64"/>
                  <a:gd name="T51" fmla="*/ 558 h 560"/>
                  <a:gd name="T52" fmla="*/ 44 w 64"/>
                  <a:gd name="T53" fmla="*/ 556 h 560"/>
                  <a:gd name="T54" fmla="*/ 49 w 64"/>
                  <a:gd name="T55" fmla="*/ 554 h 560"/>
                  <a:gd name="T56" fmla="*/ 54 w 64"/>
                  <a:gd name="T57" fmla="*/ 550 h 560"/>
                  <a:gd name="T58" fmla="*/ 58 w 64"/>
                  <a:gd name="T59" fmla="*/ 545 h 560"/>
                  <a:gd name="T60" fmla="*/ 60 w 64"/>
                  <a:gd name="T61" fmla="*/ 540 h 560"/>
                  <a:gd name="T62" fmla="*/ 62 w 64"/>
                  <a:gd name="T63" fmla="*/ 534 h 560"/>
                  <a:gd name="T64" fmla="*/ 63 w 64"/>
                  <a:gd name="T65" fmla="*/ 527 h 5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560"/>
                  <a:gd name="T101" fmla="*/ 64 w 64"/>
                  <a:gd name="T102" fmla="*/ 560 h 5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560">
                    <a:moveTo>
                      <a:pt x="63" y="31"/>
                    </a:moveTo>
                    <a:lnTo>
                      <a:pt x="63" y="28"/>
                    </a:lnTo>
                    <a:lnTo>
                      <a:pt x="62" y="25"/>
                    </a:lnTo>
                    <a:lnTo>
                      <a:pt x="62" y="22"/>
                    </a:lnTo>
                    <a:lnTo>
                      <a:pt x="60" y="19"/>
                    </a:lnTo>
                    <a:lnTo>
                      <a:pt x="59" y="16"/>
                    </a:lnTo>
                    <a:lnTo>
                      <a:pt x="58" y="14"/>
                    </a:lnTo>
                    <a:lnTo>
                      <a:pt x="56" y="11"/>
                    </a:lnTo>
                    <a:lnTo>
                      <a:pt x="54" y="9"/>
                    </a:lnTo>
                    <a:lnTo>
                      <a:pt x="52" y="7"/>
                    </a:lnTo>
                    <a:lnTo>
                      <a:pt x="49" y="5"/>
                    </a:lnTo>
                    <a:lnTo>
                      <a:pt x="47" y="4"/>
                    </a:lnTo>
                    <a:lnTo>
                      <a:pt x="44" y="2"/>
                    </a:lnTo>
                    <a:lnTo>
                      <a:pt x="41" y="1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5" y="1"/>
                    </a:lnTo>
                    <a:lnTo>
                      <a:pt x="22" y="1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14" y="5"/>
                    </a:lnTo>
                    <a:lnTo>
                      <a:pt x="11" y="7"/>
                    </a:lnTo>
                    <a:lnTo>
                      <a:pt x="9" y="9"/>
                    </a:lnTo>
                    <a:lnTo>
                      <a:pt x="7" y="11"/>
                    </a:lnTo>
                    <a:lnTo>
                      <a:pt x="5" y="14"/>
                    </a:lnTo>
                    <a:lnTo>
                      <a:pt x="4" y="16"/>
                    </a:lnTo>
                    <a:lnTo>
                      <a:pt x="2" y="19"/>
                    </a:lnTo>
                    <a:lnTo>
                      <a:pt x="1" y="22"/>
                    </a:lnTo>
                    <a:lnTo>
                      <a:pt x="1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0" y="527"/>
                    </a:lnTo>
                    <a:lnTo>
                      <a:pt x="0" y="531"/>
                    </a:lnTo>
                    <a:lnTo>
                      <a:pt x="1" y="534"/>
                    </a:lnTo>
                    <a:lnTo>
                      <a:pt x="1" y="537"/>
                    </a:lnTo>
                    <a:lnTo>
                      <a:pt x="2" y="540"/>
                    </a:lnTo>
                    <a:lnTo>
                      <a:pt x="4" y="542"/>
                    </a:lnTo>
                    <a:lnTo>
                      <a:pt x="5" y="545"/>
                    </a:lnTo>
                    <a:lnTo>
                      <a:pt x="7" y="548"/>
                    </a:lnTo>
                    <a:lnTo>
                      <a:pt x="9" y="550"/>
                    </a:lnTo>
                    <a:lnTo>
                      <a:pt x="11" y="552"/>
                    </a:lnTo>
                    <a:lnTo>
                      <a:pt x="14" y="554"/>
                    </a:lnTo>
                    <a:lnTo>
                      <a:pt x="17" y="555"/>
                    </a:lnTo>
                    <a:lnTo>
                      <a:pt x="19" y="556"/>
                    </a:lnTo>
                    <a:lnTo>
                      <a:pt x="22" y="558"/>
                    </a:lnTo>
                    <a:lnTo>
                      <a:pt x="25" y="558"/>
                    </a:lnTo>
                    <a:lnTo>
                      <a:pt x="28" y="559"/>
                    </a:lnTo>
                    <a:lnTo>
                      <a:pt x="32" y="559"/>
                    </a:lnTo>
                    <a:lnTo>
                      <a:pt x="35" y="559"/>
                    </a:lnTo>
                    <a:lnTo>
                      <a:pt x="38" y="558"/>
                    </a:lnTo>
                    <a:lnTo>
                      <a:pt x="41" y="558"/>
                    </a:lnTo>
                    <a:lnTo>
                      <a:pt x="44" y="556"/>
                    </a:lnTo>
                    <a:lnTo>
                      <a:pt x="47" y="555"/>
                    </a:lnTo>
                    <a:lnTo>
                      <a:pt x="49" y="554"/>
                    </a:lnTo>
                    <a:lnTo>
                      <a:pt x="52" y="552"/>
                    </a:lnTo>
                    <a:lnTo>
                      <a:pt x="54" y="550"/>
                    </a:lnTo>
                    <a:lnTo>
                      <a:pt x="56" y="548"/>
                    </a:lnTo>
                    <a:lnTo>
                      <a:pt x="58" y="545"/>
                    </a:lnTo>
                    <a:lnTo>
                      <a:pt x="59" y="542"/>
                    </a:lnTo>
                    <a:lnTo>
                      <a:pt x="60" y="540"/>
                    </a:lnTo>
                    <a:lnTo>
                      <a:pt x="62" y="537"/>
                    </a:lnTo>
                    <a:lnTo>
                      <a:pt x="62" y="534"/>
                    </a:lnTo>
                    <a:lnTo>
                      <a:pt x="63" y="531"/>
                    </a:lnTo>
                    <a:lnTo>
                      <a:pt x="63" y="527"/>
                    </a:lnTo>
                    <a:lnTo>
                      <a:pt x="63" y="31"/>
                    </a:lnTo>
                  </a:path>
                </a:pathLst>
              </a:custGeom>
              <a:solidFill>
                <a:srgbClr val="FC7B3F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" name="Freeform 16"/>
              <p:cNvSpPr>
                <a:spLocks/>
              </p:cNvSpPr>
              <p:nvPr/>
            </p:nvSpPr>
            <p:spPr bwMode="auto">
              <a:xfrm>
                <a:off x="3877" y="2145"/>
                <a:ext cx="64" cy="359"/>
              </a:xfrm>
              <a:custGeom>
                <a:avLst/>
                <a:gdLst>
                  <a:gd name="T0" fmla="*/ 63 w 64"/>
                  <a:gd name="T1" fmla="*/ 28 h 359"/>
                  <a:gd name="T2" fmla="*/ 62 w 64"/>
                  <a:gd name="T3" fmla="*/ 22 h 359"/>
                  <a:gd name="T4" fmla="*/ 59 w 64"/>
                  <a:gd name="T5" fmla="*/ 16 h 359"/>
                  <a:gd name="T6" fmla="*/ 56 w 64"/>
                  <a:gd name="T7" fmla="*/ 11 h 359"/>
                  <a:gd name="T8" fmla="*/ 52 w 64"/>
                  <a:gd name="T9" fmla="*/ 7 h 359"/>
                  <a:gd name="T10" fmla="*/ 46 w 64"/>
                  <a:gd name="T11" fmla="*/ 4 h 359"/>
                  <a:gd name="T12" fmla="*/ 41 w 64"/>
                  <a:gd name="T13" fmla="*/ 1 h 359"/>
                  <a:gd name="T14" fmla="*/ 35 w 64"/>
                  <a:gd name="T15" fmla="*/ 0 h 359"/>
                  <a:gd name="T16" fmla="*/ 28 w 64"/>
                  <a:gd name="T17" fmla="*/ 0 h 359"/>
                  <a:gd name="T18" fmla="*/ 22 w 64"/>
                  <a:gd name="T19" fmla="*/ 1 h 359"/>
                  <a:gd name="T20" fmla="*/ 16 w 64"/>
                  <a:gd name="T21" fmla="*/ 4 h 359"/>
                  <a:gd name="T22" fmla="*/ 11 w 64"/>
                  <a:gd name="T23" fmla="*/ 7 h 359"/>
                  <a:gd name="T24" fmla="*/ 7 w 64"/>
                  <a:gd name="T25" fmla="*/ 11 h 359"/>
                  <a:gd name="T26" fmla="*/ 4 w 64"/>
                  <a:gd name="T27" fmla="*/ 16 h 359"/>
                  <a:gd name="T28" fmla="*/ 1 w 64"/>
                  <a:gd name="T29" fmla="*/ 22 h 359"/>
                  <a:gd name="T30" fmla="*/ 0 w 64"/>
                  <a:gd name="T31" fmla="*/ 28 h 359"/>
                  <a:gd name="T32" fmla="*/ 0 w 64"/>
                  <a:gd name="T33" fmla="*/ 326 h 359"/>
                  <a:gd name="T34" fmla="*/ 1 w 64"/>
                  <a:gd name="T35" fmla="*/ 333 h 359"/>
                  <a:gd name="T36" fmla="*/ 2 w 64"/>
                  <a:gd name="T37" fmla="*/ 339 h 359"/>
                  <a:gd name="T38" fmla="*/ 5 w 64"/>
                  <a:gd name="T39" fmla="*/ 344 h 359"/>
                  <a:gd name="T40" fmla="*/ 9 w 64"/>
                  <a:gd name="T41" fmla="*/ 349 h 359"/>
                  <a:gd name="T42" fmla="*/ 14 w 64"/>
                  <a:gd name="T43" fmla="*/ 353 h 359"/>
                  <a:gd name="T44" fmla="*/ 19 w 64"/>
                  <a:gd name="T45" fmla="*/ 355 h 359"/>
                  <a:gd name="T46" fmla="*/ 25 w 64"/>
                  <a:gd name="T47" fmla="*/ 357 h 359"/>
                  <a:gd name="T48" fmla="*/ 31 w 64"/>
                  <a:gd name="T49" fmla="*/ 358 h 359"/>
                  <a:gd name="T50" fmla="*/ 38 w 64"/>
                  <a:gd name="T51" fmla="*/ 357 h 359"/>
                  <a:gd name="T52" fmla="*/ 44 w 64"/>
                  <a:gd name="T53" fmla="*/ 355 h 359"/>
                  <a:gd name="T54" fmla="*/ 49 w 64"/>
                  <a:gd name="T55" fmla="*/ 353 h 359"/>
                  <a:gd name="T56" fmla="*/ 54 w 64"/>
                  <a:gd name="T57" fmla="*/ 349 h 359"/>
                  <a:gd name="T58" fmla="*/ 58 w 64"/>
                  <a:gd name="T59" fmla="*/ 344 h 359"/>
                  <a:gd name="T60" fmla="*/ 60 w 64"/>
                  <a:gd name="T61" fmla="*/ 339 h 359"/>
                  <a:gd name="T62" fmla="*/ 62 w 64"/>
                  <a:gd name="T63" fmla="*/ 333 h 359"/>
                  <a:gd name="T64" fmla="*/ 63 w 64"/>
                  <a:gd name="T65" fmla="*/ 326 h 35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359"/>
                  <a:gd name="T101" fmla="*/ 64 w 64"/>
                  <a:gd name="T102" fmla="*/ 359 h 35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359">
                    <a:moveTo>
                      <a:pt x="63" y="31"/>
                    </a:moveTo>
                    <a:lnTo>
                      <a:pt x="63" y="28"/>
                    </a:lnTo>
                    <a:lnTo>
                      <a:pt x="62" y="25"/>
                    </a:lnTo>
                    <a:lnTo>
                      <a:pt x="62" y="22"/>
                    </a:lnTo>
                    <a:lnTo>
                      <a:pt x="60" y="19"/>
                    </a:lnTo>
                    <a:lnTo>
                      <a:pt x="59" y="16"/>
                    </a:lnTo>
                    <a:lnTo>
                      <a:pt x="58" y="14"/>
                    </a:lnTo>
                    <a:lnTo>
                      <a:pt x="56" y="11"/>
                    </a:lnTo>
                    <a:lnTo>
                      <a:pt x="54" y="9"/>
                    </a:lnTo>
                    <a:lnTo>
                      <a:pt x="52" y="7"/>
                    </a:lnTo>
                    <a:lnTo>
                      <a:pt x="49" y="5"/>
                    </a:lnTo>
                    <a:lnTo>
                      <a:pt x="46" y="4"/>
                    </a:lnTo>
                    <a:lnTo>
                      <a:pt x="44" y="2"/>
                    </a:lnTo>
                    <a:lnTo>
                      <a:pt x="41" y="1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8" y="0"/>
                    </a:lnTo>
                    <a:lnTo>
                      <a:pt x="25" y="1"/>
                    </a:lnTo>
                    <a:lnTo>
                      <a:pt x="22" y="1"/>
                    </a:lnTo>
                    <a:lnTo>
                      <a:pt x="19" y="2"/>
                    </a:lnTo>
                    <a:lnTo>
                      <a:pt x="16" y="4"/>
                    </a:lnTo>
                    <a:lnTo>
                      <a:pt x="14" y="5"/>
                    </a:lnTo>
                    <a:lnTo>
                      <a:pt x="11" y="7"/>
                    </a:lnTo>
                    <a:lnTo>
                      <a:pt x="9" y="9"/>
                    </a:lnTo>
                    <a:lnTo>
                      <a:pt x="7" y="11"/>
                    </a:lnTo>
                    <a:lnTo>
                      <a:pt x="5" y="14"/>
                    </a:lnTo>
                    <a:lnTo>
                      <a:pt x="4" y="16"/>
                    </a:lnTo>
                    <a:lnTo>
                      <a:pt x="2" y="19"/>
                    </a:lnTo>
                    <a:lnTo>
                      <a:pt x="1" y="22"/>
                    </a:lnTo>
                    <a:lnTo>
                      <a:pt x="1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0" y="326"/>
                    </a:lnTo>
                    <a:lnTo>
                      <a:pt x="0" y="330"/>
                    </a:lnTo>
                    <a:lnTo>
                      <a:pt x="1" y="333"/>
                    </a:lnTo>
                    <a:lnTo>
                      <a:pt x="1" y="336"/>
                    </a:lnTo>
                    <a:lnTo>
                      <a:pt x="2" y="339"/>
                    </a:lnTo>
                    <a:lnTo>
                      <a:pt x="4" y="341"/>
                    </a:lnTo>
                    <a:lnTo>
                      <a:pt x="5" y="344"/>
                    </a:lnTo>
                    <a:lnTo>
                      <a:pt x="7" y="347"/>
                    </a:lnTo>
                    <a:lnTo>
                      <a:pt x="9" y="349"/>
                    </a:lnTo>
                    <a:lnTo>
                      <a:pt x="11" y="351"/>
                    </a:lnTo>
                    <a:lnTo>
                      <a:pt x="14" y="353"/>
                    </a:lnTo>
                    <a:lnTo>
                      <a:pt x="16" y="354"/>
                    </a:lnTo>
                    <a:lnTo>
                      <a:pt x="19" y="355"/>
                    </a:lnTo>
                    <a:lnTo>
                      <a:pt x="22" y="357"/>
                    </a:lnTo>
                    <a:lnTo>
                      <a:pt x="25" y="357"/>
                    </a:lnTo>
                    <a:lnTo>
                      <a:pt x="28" y="358"/>
                    </a:lnTo>
                    <a:lnTo>
                      <a:pt x="31" y="358"/>
                    </a:lnTo>
                    <a:lnTo>
                      <a:pt x="35" y="358"/>
                    </a:lnTo>
                    <a:lnTo>
                      <a:pt x="38" y="357"/>
                    </a:lnTo>
                    <a:lnTo>
                      <a:pt x="41" y="357"/>
                    </a:lnTo>
                    <a:lnTo>
                      <a:pt x="44" y="355"/>
                    </a:lnTo>
                    <a:lnTo>
                      <a:pt x="46" y="354"/>
                    </a:lnTo>
                    <a:lnTo>
                      <a:pt x="49" y="353"/>
                    </a:lnTo>
                    <a:lnTo>
                      <a:pt x="52" y="351"/>
                    </a:lnTo>
                    <a:lnTo>
                      <a:pt x="54" y="349"/>
                    </a:lnTo>
                    <a:lnTo>
                      <a:pt x="56" y="347"/>
                    </a:lnTo>
                    <a:lnTo>
                      <a:pt x="58" y="344"/>
                    </a:lnTo>
                    <a:lnTo>
                      <a:pt x="59" y="341"/>
                    </a:lnTo>
                    <a:lnTo>
                      <a:pt x="60" y="339"/>
                    </a:lnTo>
                    <a:lnTo>
                      <a:pt x="62" y="336"/>
                    </a:lnTo>
                    <a:lnTo>
                      <a:pt x="62" y="333"/>
                    </a:lnTo>
                    <a:lnTo>
                      <a:pt x="63" y="330"/>
                    </a:lnTo>
                    <a:lnTo>
                      <a:pt x="63" y="326"/>
                    </a:lnTo>
                    <a:lnTo>
                      <a:pt x="63" y="31"/>
                    </a:lnTo>
                  </a:path>
                </a:pathLst>
              </a:custGeom>
              <a:solidFill>
                <a:srgbClr val="D43977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" name="Freeform 17"/>
              <p:cNvSpPr>
                <a:spLocks/>
              </p:cNvSpPr>
              <p:nvPr/>
            </p:nvSpPr>
            <p:spPr bwMode="auto">
              <a:xfrm>
                <a:off x="3986" y="1859"/>
                <a:ext cx="64" cy="559"/>
              </a:xfrm>
              <a:custGeom>
                <a:avLst/>
                <a:gdLst>
                  <a:gd name="T0" fmla="*/ 63 w 64"/>
                  <a:gd name="T1" fmla="*/ 28 h 559"/>
                  <a:gd name="T2" fmla="*/ 62 w 64"/>
                  <a:gd name="T3" fmla="*/ 22 h 559"/>
                  <a:gd name="T4" fmla="*/ 59 w 64"/>
                  <a:gd name="T5" fmla="*/ 16 h 559"/>
                  <a:gd name="T6" fmla="*/ 56 w 64"/>
                  <a:gd name="T7" fmla="*/ 11 h 559"/>
                  <a:gd name="T8" fmla="*/ 51 w 64"/>
                  <a:gd name="T9" fmla="*/ 7 h 559"/>
                  <a:gd name="T10" fmla="*/ 46 w 64"/>
                  <a:gd name="T11" fmla="*/ 4 h 559"/>
                  <a:gd name="T12" fmla="*/ 41 w 64"/>
                  <a:gd name="T13" fmla="*/ 1 h 559"/>
                  <a:gd name="T14" fmla="*/ 35 w 64"/>
                  <a:gd name="T15" fmla="*/ 0 h 559"/>
                  <a:gd name="T16" fmla="*/ 28 w 64"/>
                  <a:gd name="T17" fmla="*/ 0 h 559"/>
                  <a:gd name="T18" fmla="*/ 22 w 64"/>
                  <a:gd name="T19" fmla="*/ 1 h 559"/>
                  <a:gd name="T20" fmla="*/ 16 w 64"/>
                  <a:gd name="T21" fmla="*/ 4 h 559"/>
                  <a:gd name="T22" fmla="*/ 11 w 64"/>
                  <a:gd name="T23" fmla="*/ 7 h 559"/>
                  <a:gd name="T24" fmla="*/ 7 w 64"/>
                  <a:gd name="T25" fmla="*/ 11 h 559"/>
                  <a:gd name="T26" fmla="*/ 4 w 64"/>
                  <a:gd name="T27" fmla="*/ 16 h 559"/>
                  <a:gd name="T28" fmla="*/ 1 w 64"/>
                  <a:gd name="T29" fmla="*/ 22 h 559"/>
                  <a:gd name="T30" fmla="*/ 0 w 64"/>
                  <a:gd name="T31" fmla="*/ 28 h 559"/>
                  <a:gd name="T32" fmla="*/ 0 w 64"/>
                  <a:gd name="T33" fmla="*/ 527 h 559"/>
                  <a:gd name="T34" fmla="*/ 1 w 64"/>
                  <a:gd name="T35" fmla="*/ 533 h 559"/>
                  <a:gd name="T36" fmla="*/ 2 w 64"/>
                  <a:gd name="T37" fmla="*/ 539 h 559"/>
                  <a:gd name="T38" fmla="*/ 5 w 64"/>
                  <a:gd name="T39" fmla="*/ 544 h 559"/>
                  <a:gd name="T40" fmla="*/ 9 w 64"/>
                  <a:gd name="T41" fmla="*/ 549 h 559"/>
                  <a:gd name="T42" fmla="*/ 14 w 64"/>
                  <a:gd name="T43" fmla="*/ 553 h 559"/>
                  <a:gd name="T44" fmla="*/ 19 w 64"/>
                  <a:gd name="T45" fmla="*/ 555 h 559"/>
                  <a:gd name="T46" fmla="*/ 25 w 64"/>
                  <a:gd name="T47" fmla="*/ 557 h 559"/>
                  <a:gd name="T48" fmla="*/ 31 w 64"/>
                  <a:gd name="T49" fmla="*/ 558 h 559"/>
                  <a:gd name="T50" fmla="*/ 38 w 64"/>
                  <a:gd name="T51" fmla="*/ 557 h 559"/>
                  <a:gd name="T52" fmla="*/ 44 w 64"/>
                  <a:gd name="T53" fmla="*/ 555 h 559"/>
                  <a:gd name="T54" fmla="*/ 49 w 64"/>
                  <a:gd name="T55" fmla="*/ 553 h 559"/>
                  <a:gd name="T56" fmla="*/ 54 w 64"/>
                  <a:gd name="T57" fmla="*/ 549 h 559"/>
                  <a:gd name="T58" fmla="*/ 57 w 64"/>
                  <a:gd name="T59" fmla="*/ 544 h 559"/>
                  <a:gd name="T60" fmla="*/ 60 w 64"/>
                  <a:gd name="T61" fmla="*/ 539 h 559"/>
                  <a:gd name="T62" fmla="*/ 62 w 64"/>
                  <a:gd name="T63" fmla="*/ 533 h 559"/>
                  <a:gd name="T64" fmla="*/ 63 w 64"/>
                  <a:gd name="T65" fmla="*/ 527 h 55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559"/>
                  <a:gd name="T101" fmla="*/ 64 w 64"/>
                  <a:gd name="T102" fmla="*/ 559 h 55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559">
                    <a:moveTo>
                      <a:pt x="63" y="31"/>
                    </a:moveTo>
                    <a:lnTo>
                      <a:pt x="63" y="28"/>
                    </a:lnTo>
                    <a:lnTo>
                      <a:pt x="62" y="25"/>
                    </a:lnTo>
                    <a:lnTo>
                      <a:pt x="62" y="22"/>
                    </a:lnTo>
                    <a:lnTo>
                      <a:pt x="60" y="19"/>
                    </a:lnTo>
                    <a:lnTo>
                      <a:pt x="59" y="16"/>
                    </a:lnTo>
                    <a:lnTo>
                      <a:pt x="57" y="14"/>
                    </a:lnTo>
                    <a:lnTo>
                      <a:pt x="56" y="11"/>
                    </a:lnTo>
                    <a:lnTo>
                      <a:pt x="54" y="9"/>
                    </a:lnTo>
                    <a:lnTo>
                      <a:pt x="51" y="7"/>
                    </a:lnTo>
                    <a:lnTo>
                      <a:pt x="49" y="5"/>
                    </a:lnTo>
                    <a:lnTo>
                      <a:pt x="46" y="4"/>
                    </a:lnTo>
                    <a:lnTo>
                      <a:pt x="44" y="2"/>
                    </a:lnTo>
                    <a:lnTo>
                      <a:pt x="41" y="1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8" y="0"/>
                    </a:lnTo>
                    <a:lnTo>
                      <a:pt x="25" y="1"/>
                    </a:lnTo>
                    <a:lnTo>
                      <a:pt x="22" y="1"/>
                    </a:lnTo>
                    <a:lnTo>
                      <a:pt x="19" y="2"/>
                    </a:lnTo>
                    <a:lnTo>
                      <a:pt x="16" y="4"/>
                    </a:lnTo>
                    <a:lnTo>
                      <a:pt x="14" y="5"/>
                    </a:lnTo>
                    <a:lnTo>
                      <a:pt x="11" y="7"/>
                    </a:lnTo>
                    <a:lnTo>
                      <a:pt x="9" y="9"/>
                    </a:lnTo>
                    <a:lnTo>
                      <a:pt x="7" y="11"/>
                    </a:lnTo>
                    <a:lnTo>
                      <a:pt x="5" y="14"/>
                    </a:lnTo>
                    <a:lnTo>
                      <a:pt x="4" y="16"/>
                    </a:lnTo>
                    <a:lnTo>
                      <a:pt x="2" y="19"/>
                    </a:lnTo>
                    <a:lnTo>
                      <a:pt x="1" y="22"/>
                    </a:lnTo>
                    <a:lnTo>
                      <a:pt x="1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0" y="527"/>
                    </a:lnTo>
                    <a:lnTo>
                      <a:pt x="0" y="530"/>
                    </a:lnTo>
                    <a:lnTo>
                      <a:pt x="1" y="533"/>
                    </a:lnTo>
                    <a:lnTo>
                      <a:pt x="1" y="536"/>
                    </a:lnTo>
                    <a:lnTo>
                      <a:pt x="2" y="539"/>
                    </a:lnTo>
                    <a:lnTo>
                      <a:pt x="4" y="542"/>
                    </a:lnTo>
                    <a:lnTo>
                      <a:pt x="5" y="544"/>
                    </a:lnTo>
                    <a:lnTo>
                      <a:pt x="7" y="547"/>
                    </a:lnTo>
                    <a:lnTo>
                      <a:pt x="9" y="549"/>
                    </a:lnTo>
                    <a:lnTo>
                      <a:pt x="11" y="551"/>
                    </a:lnTo>
                    <a:lnTo>
                      <a:pt x="14" y="553"/>
                    </a:lnTo>
                    <a:lnTo>
                      <a:pt x="16" y="554"/>
                    </a:lnTo>
                    <a:lnTo>
                      <a:pt x="19" y="555"/>
                    </a:lnTo>
                    <a:lnTo>
                      <a:pt x="22" y="557"/>
                    </a:lnTo>
                    <a:lnTo>
                      <a:pt x="25" y="557"/>
                    </a:lnTo>
                    <a:lnTo>
                      <a:pt x="28" y="558"/>
                    </a:lnTo>
                    <a:lnTo>
                      <a:pt x="31" y="558"/>
                    </a:lnTo>
                    <a:lnTo>
                      <a:pt x="35" y="558"/>
                    </a:lnTo>
                    <a:lnTo>
                      <a:pt x="38" y="557"/>
                    </a:lnTo>
                    <a:lnTo>
                      <a:pt x="41" y="557"/>
                    </a:lnTo>
                    <a:lnTo>
                      <a:pt x="44" y="555"/>
                    </a:lnTo>
                    <a:lnTo>
                      <a:pt x="46" y="554"/>
                    </a:lnTo>
                    <a:lnTo>
                      <a:pt x="49" y="553"/>
                    </a:lnTo>
                    <a:lnTo>
                      <a:pt x="51" y="551"/>
                    </a:lnTo>
                    <a:lnTo>
                      <a:pt x="54" y="549"/>
                    </a:lnTo>
                    <a:lnTo>
                      <a:pt x="56" y="547"/>
                    </a:lnTo>
                    <a:lnTo>
                      <a:pt x="57" y="544"/>
                    </a:lnTo>
                    <a:lnTo>
                      <a:pt x="59" y="542"/>
                    </a:lnTo>
                    <a:lnTo>
                      <a:pt x="60" y="539"/>
                    </a:lnTo>
                    <a:lnTo>
                      <a:pt x="62" y="536"/>
                    </a:lnTo>
                    <a:lnTo>
                      <a:pt x="62" y="533"/>
                    </a:lnTo>
                    <a:lnTo>
                      <a:pt x="63" y="530"/>
                    </a:lnTo>
                    <a:lnTo>
                      <a:pt x="63" y="527"/>
                    </a:lnTo>
                    <a:lnTo>
                      <a:pt x="63" y="31"/>
                    </a:lnTo>
                  </a:path>
                </a:pathLst>
              </a:custGeom>
              <a:solidFill>
                <a:srgbClr val="FC7B3F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Freeform 18"/>
              <p:cNvSpPr>
                <a:spLocks/>
              </p:cNvSpPr>
              <p:nvPr/>
            </p:nvSpPr>
            <p:spPr bwMode="auto">
              <a:xfrm>
                <a:off x="3986" y="2059"/>
                <a:ext cx="64" cy="359"/>
              </a:xfrm>
              <a:custGeom>
                <a:avLst/>
                <a:gdLst>
                  <a:gd name="T0" fmla="*/ 63 w 64"/>
                  <a:gd name="T1" fmla="*/ 28 h 359"/>
                  <a:gd name="T2" fmla="*/ 62 w 64"/>
                  <a:gd name="T3" fmla="*/ 22 h 359"/>
                  <a:gd name="T4" fmla="*/ 59 w 64"/>
                  <a:gd name="T5" fmla="*/ 16 h 359"/>
                  <a:gd name="T6" fmla="*/ 56 w 64"/>
                  <a:gd name="T7" fmla="*/ 11 h 359"/>
                  <a:gd name="T8" fmla="*/ 51 w 64"/>
                  <a:gd name="T9" fmla="*/ 7 h 359"/>
                  <a:gd name="T10" fmla="*/ 46 w 64"/>
                  <a:gd name="T11" fmla="*/ 4 h 359"/>
                  <a:gd name="T12" fmla="*/ 41 w 64"/>
                  <a:gd name="T13" fmla="*/ 1 h 359"/>
                  <a:gd name="T14" fmla="*/ 34 w 64"/>
                  <a:gd name="T15" fmla="*/ 0 h 359"/>
                  <a:gd name="T16" fmla="*/ 28 w 64"/>
                  <a:gd name="T17" fmla="*/ 0 h 359"/>
                  <a:gd name="T18" fmla="*/ 22 w 64"/>
                  <a:gd name="T19" fmla="*/ 1 h 359"/>
                  <a:gd name="T20" fmla="*/ 16 w 64"/>
                  <a:gd name="T21" fmla="*/ 4 h 359"/>
                  <a:gd name="T22" fmla="*/ 11 w 64"/>
                  <a:gd name="T23" fmla="*/ 7 h 359"/>
                  <a:gd name="T24" fmla="*/ 7 w 64"/>
                  <a:gd name="T25" fmla="*/ 11 h 359"/>
                  <a:gd name="T26" fmla="*/ 4 w 64"/>
                  <a:gd name="T27" fmla="*/ 16 h 359"/>
                  <a:gd name="T28" fmla="*/ 1 w 64"/>
                  <a:gd name="T29" fmla="*/ 22 h 359"/>
                  <a:gd name="T30" fmla="*/ 0 w 64"/>
                  <a:gd name="T31" fmla="*/ 28 h 359"/>
                  <a:gd name="T32" fmla="*/ 0 w 64"/>
                  <a:gd name="T33" fmla="*/ 326 h 359"/>
                  <a:gd name="T34" fmla="*/ 1 w 64"/>
                  <a:gd name="T35" fmla="*/ 333 h 359"/>
                  <a:gd name="T36" fmla="*/ 2 w 64"/>
                  <a:gd name="T37" fmla="*/ 339 h 359"/>
                  <a:gd name="T38" fmla="*/ 5 w 64"/>
                  <a:gd name="T39" fmla="*/ 344 h 359"/>
                  <a:gd name="T40" fmla="*/ 9 w 64"/>
                  <a:gd name="T41" fmla="*/ 349 h 359"/>
                  <a:gd name="T42" fmla="*/ 14 w 64"/>
                  <a:gd name="T43" fmla="*/ 353 h 359"/>
                  <a:gd name="T44" fmla="*/ 19 w 64"/>
                  <a:gd name="T45" fmla="*/ 355 h 359"/>
                  <a:gd name="T46" fmla="*/ 25 w 64"/>
                  <a:gd name="T47" fmla="*/ 357 h 359"/>
                  <a:gd name="T48" fmla="*/ 31 w 64"/>
                  <a:gd name="T49" fmla="*/ 358 h 359"/>
                  <a:gd name="T50" fmla="*/ 38 w 64"/>
                  <a:gd name="T51" fmla="*/ 357 h 359"/>
                  <a:gd name="T52" fmla="*/ 44 w 64"/>
                  <a:gd name="T53" fmla="*/ 355 h 359"/>
                  <a:gd name="T54" fmla="*/ 49 w 64"/>
                  <a:gd name="T55" fmla="*/ 353 h 359"/>
                  <a:gd name="T56" fmla="*/ 54 w 64"/>
                  <a:gd name="T57" fmla="*/ 349 h 359"/>
                  <a:gd name="T58" fmla="*/ 57 w 64"/>
                  <a:gd name="T59" fmla="*/ 344 h 359"/>
                  <a:gd name="T60" fmla="*/ 60 w 64"/>
                  <a:gd name="T61" fmla="*/ 339 h 359"/>
                  <a:gd name="T62" fmla="*/ 62 w 64"/>
                  <a:gd name="T63" fmla="*/ 333 h 359"/>
                  <a:gd name="T64" fmla="*/ 63 w 64"/>
                  <a:gd name="T65" fmla="*/ 326 h 35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359"/>
                  <a:gd name="T101" fmla="*/ 64 w 64"/>
                  <a:gd name="T102" fmla="*/ 359 h 35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359">
                    <a:moveTo>
                      <a:pt x="63" y="31"/>
                    </a:moveTo>
                    <a:lnTo>
                      <a:pt x="63" y="28"/>
                    </a:lnTo>
                    <a:lnTo>
                      <a:pt x="62" y="25"/>
                    </a:lnTo>
                    <a:lnTo>
                      <a:pt x="62" y="22"/>
                    </a:lnTo>
                    <a:lnTo>
                      <a:pt x="60" y="19"/>
                    </a:lnTo>
                    <a:lnTo>
                      <a:pt x="59" y="16"/>
                    </a:lnTo>
                    <a:lnTo>
                      <a:pt x="57" y="14"/>
                    </a:lnTo>
                    <a:lnTo>
                      <a:pt x="56" y="11"/>
                    </a:lnTo>
                    <a:lnTo>
                      <a:pt x="54" y="9"/>
                    </a:lnTo>
                    <a:lnTo>
                      <a:pt x="51" y="7"/>
                    </a:lnTo>
                    <a:lnTo>
                      <a:pt x="49" y="5"/>
                    </a:lnTo>
                    <a:lnTo>
                      <a:pt x="46" y="4"/>
                    </a:lnTo>
                    <a:lnTo>
                      <a:pt x="44" y="2"/>
                    </a:lnTo>
                    <a:lnTo>
                      <a:pt x="41" y="1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1" y="0"/>
                    </a:lnTo>
                    <a:lnTo>
                      <a:pt x="28" y="0"/>
                    </a:lnTo>
                    <a:lnTo>
                      <a:pt x="25" y="1"/>
                    </a:lnTo>
                    <a:lnTo>
                      <a:pt x="22" y="1"/>
                    </a:lnTo>
                    <a:lnTo>
                      <a:pt x="19" y="2"/>
                    </a:lnTo>
                    <a:lnTo>
                      <a:pt x="16" y="4"/>
                    </a:lnTo>
                    <a:lnTo>
                      <a:pt x="14" y="5"/>
                    </a:lnTo>
                    <a:lnTo>
                      <a:pt x="11" y="7"/>
                    </a:lnTo>
                    <a:lnTo>
                      <a:pt x="9" y="9"/>
                    </a:lnTo>
                    <a:lnTo>
                      <a:pt x="7" y="11"/>
                    </a:lnTo>
                    <a:lnTo>
                      <a:pt x="5" y="14"/>
                    </a:lnTo>
                    <a:lnTo>
                      <a:pt x="4" y="16"/>
                    </a:lnTo>
                    <a:lnTo>
                      <a:pt x="2" y="19"/>
                    </a:lnTo>
                    <a:lnTo>
                      <a:pt x="1" y="22"/>
                    </a:lnTo>
                    <a:lnTo>
                      <a:pt x="1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0" y="326"/>
                    </a:lnTo>
                    <a:lnTo>
                      <a:pt x="0" y="330"/>
                    </a:lnTo>
                    <a:lnTo>
                      <a:pt x="1" y="333"/>
                    </a:lnTo>
                    <a:lnTo>
                      <a:pt x="1" y="336"/>
                    </a:lnTo>
                    <a:lnTo>
                      <a:pt x="2" y="339"/>
                    </a:lnTo>
                    <a:lnTo>
                      <a:pt x="4" y="341"/>
                    </a:lnTo>
                    <a:lnTo>
                      <a:pt x="5" y="344"/>
                    </a:lnTo>
                    <a:lnTo>
                      <a:pt x="7" y="346"/>
                    </a:lnTo>
                    <a:lnTo>
                      <a:pt x="9" y="349"/>
                    </a:lnTo>
                    <a:lnTo>
                      <a:pt x="11" y="351"/>
                    </a:lnTo>
                    <a:lnTo>
                      <a:pt x="14" y="353"/>
                    </a:lnTo>
                    <a:lnTo>
                      <a:pt x="16" y="354"/>
                    </a:lnTo>
                    <a:lnTo>
                      <a:pt x="19" y="355"/>
                    </a:lnTo>
                    <a:lnTo>
                      <a:pt x="22" y="357"/>
                    </a:lnTo>
                    <a:lnTo>
                      <a:pt x="25" y="357"/>
                    </a:lnTo>
                    <a:lnTo>
                      <a:pt x="28" y="358"/>
                    </a:lnTo>
                    <a:lnTo>
                      <a:pt x="31" y="358"/>
                    </a:lnTo>
                    <a:lnTo>
                      <a:pt x="34" y="358"/>
                    </a:lnTo>
                    <a:lnTo>
                      <a:pt x="38" y="357"/>
                    </a:lnTo>
                    <a:lnTo>
                      <a:pt x="41" y="357"/>
                    </a:lnTo>
                    <a:lnTo>
                      <a:pt x="44" y="355"/>
                    </a:lnTo>
                    <a:lnTo>
                      <a:pt x="46" y="354"/>
                    </a:lnTo>
                    <a:lnTo>
                      <a:pt x="49" y="353"/>
                    </a:lnTo>
                    <a:lnTo>
                      <a:pt x="51" y="351"/>
                    </a:lnTo>
                    <a:lnTo>
                      <a:pt x="54" y="349"/>
                    </a:lnTo>
                    <a:lnTo>
                      <a:pt x="56" y="346"/>
                    </a:lnTo>
                    <a:lnTo>
                      <a:pt x="57" y="344"/>
                    </a:lnTo>
                    <a:lnTo>
                      <a:pt x="59" y="341"/>
                    </a:lnTo>
                    <a:lnTo>
                      <a:pt x="60" y="339"/>
                    </a:lnTo>
                    <a:lnTo>
                      <a:pt x="62" y="336"/>
                    </a:lnTo>
                    <a:lnTo>
                      <a:pt x="62" y="333"/>
                    </a:lnTo>
                    <a:lnTo>
                      <a:pt x="63" y="330"/>
                    </a:lnTo>
                    <a:lnTo>
                      <a:pt x="63" y="326"/>
                    </a:lnTo>
                    <a:lnTo>
                      <a:pt x="63" y="31"/>
                    </a:lnTo>
                  </a:path>
                </a:pathLst>
              </a:custGeom>
              <a:solidFill>
                <a:srgbClr val="D43977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" name="Freeform 19"/>
              <p:cNvSpPr>
                <a:spLocks/>
              </p:cNvSpPr>
              <p:nvPr/>
            </p:nvSpPr>
            <p:spPr bwMode="auto">
              <a:xfrm>
                <a:off x="4099" y="1841"/>
                <a:ext cx="60" cy="290"/>
              </a:xfrm>
              <a:custGeom>
                <a:avLst/>
                <a:gdLst>
                  <a:gd name="T0" fmla="*/ 0 w 60"/>
                  <a:gd name="T1" fmla="*/ 286 h 290"/>
                  <a:gd name="T2" fmla="*/ 1 w 60"/>
                  <a:gd name="T3" fmla="*/ 280 h 290"/>
                  <a:gd name="T4" fmla="*/ 4 w 60"/>
                  <a:gd name="T5" fmla="*/ 274 h 290"/>
                  <a:gd name="T6" fmla="*/ 7 w 60"/>
                  <a:gd name="T7" fmla="*/ 270 h 290"/>
                  <a:gd name="T8" fmla="*/ 11 w 60"/>
                  <a:gd name="T9" fmla="*/ 266 h 290"/>
                  <a:gd name="T10" fmla="*/ 16 w 60"/>
                  <a:gd name="T11" fmla="*/ 263 h 290"/>
                  <a:gd name="T12" fmla="*/ 21 w 60"/>
                  <a:gd name="T13" fmla="*/ 260 h 290"/>
                  <a:gd name="T14" fmla="*/ 27 w 60"/>
                  <a:gd name="T15" fmla="*/ 259 h 290"/>
                  <a:gd name="T16" fmla="*/ 32 w 60"/>
                  <a:gd name="T17" fmla="*/ 259 h 290"/>
                  <a:gd name="T18" fmla="*/ 38 w 60"/>
                  <a:gd name="T19" fmla="*/ 260 h 290"/>
                  <a:gd name="T20" fmla="*/ 43 w 60"/>
                  <a:gd name="T21" fmla="*/ 263 h 290"/>
                  <a:gd name="T22" fmla="*/ 48 w 60"/>
                  <a:gd name="T23" fmla="*/ 266 h 290"/>
                  <a:gd name="T24" fmla="*/ 52 w 60"/>
                  <a:gd name="T25" fmla="*/ 270 h 290"/>
                  <a:gd name="T26" fmla="*/ 55 w 60"/>
                  <a:gd name="T27" fmla="*/ 275 h 290"/>
                  <a:gd name="T28" fmla="*/ 57 w 60"/>
                  <a:gd name="T29" fmla="*/ 280 h 290"/>
                  <a:gd name="T30" fmla="*/ 59 w 60"/>
                  <a:gd name="T31" fmla="*/ 286 h 290"/>
                  <a:gd name="T32" fmla="*/ 59 w 60"/>
                  <a:gd name="T33" fmla="*/ 24 h 290"/>
                  <a:gd name="T34" fmla="*/ 59 w 60"/>
                  <a:gd name="T35" fmla="*/ 26 h 290"/>
                  <a:gd name="T36" fmla="*/ 58 w 60"/>
                  <a:gd name="T37" fmla="*/ 21 h 290"/>
                  <a:gd name="T38" fmla="*/ 55 w 60"/>
                  <a:gd name="T39" fmla="*/ 15 h 290"/>
                  <a:gd name="T40" fmla="*/ 52 w 60"/>
                  <a:gd name="T41" fmla="*/ 11 h 290"/>
                  <a:gd name="T42" fmla="*/ 48 w 60"/>
                  <a:gd name="T43" fmla="*/ 7 h 290"/>
                  <a:gd name="T44" fmla="*/ 43 w 60"/>
                  <a:gd name="T45" fmla="*/ 4 h 290"/>
                  <a:gd name="T46" fmla="*/ 38 w 60"/>
                  <a:gd name="T47" fmla="*/ 1 h 290"/>
                  <a:gd name="T48" fmla="*/ 32 w 60"/>
                  <a:gd name="T49" fmla="*/ 0 h 290"/>
                  <a:gd name="T50" fmla="*/ 27 w 60"/>
                  <a:gd name="T51" fmla="*/ 0 h 290"/>
                  <a:gd name="T52" fmla="*/ 21 w 60"/>
                  <a:gd name="T53" fmla="*/ 1 h 290"/>
                  <a:gd name="T54" fmla="*/ 16 w 60"/>
                  <a:gd name="T55" fmla="*/ 4 h 290"/>
                  <a:gd name="T56" fmla="*/ 11 w 60"/>
                  <a:gd name="T57" fmla="*/ 7 h 290"/>
                  <a:gd name="T58" fmla="*/ 7 w 60"/>
                  <a:gd name="T59" fmla="*/ 11 h 290"/>
                  <a:gd name="T60" fmla="*/ 4 w 60"/>
                  <a:gd name="T61" fmla="*/ 15 h 290"/>
                  <a:gd name="T62" fmla="*/ 1 w 60"/>
                  <a:gd name="T63" fmla="*/ 21 h 290"/>
                  <a:gd name="T64" fmla="*/ 0 w 60"/>
                  <a:gd name="T65" fmla="*/ 26 h 290"/>
                  <a:gd name="T66" fmla="*/ 0 w 60"/>
                  <a:gd name="T67" fmla="*/ 24 h 2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"/>
                  <a:gd name="T103" fmla="*/ 0 h 290"/>
                  <a:gd name="T104" fmla="*/ 60 w 60"/>
                  <a:gd name="T105" fmla="*/ 290 h 2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" h="290">
                    <a:moveTo>
                      <a:pt x="0" y="289"/>
                    </a:moveTo>
                    <a:lnTo>
                      <a:pt x="0" y="286"/>
                    </a:lnTo>
                    <a:lnTo>
                      <a:pt x="1" y="283"/>
                    </a:lnTo>
                    <a:lnTo>
                      <a:pt x="1" y="280"/>
                    </a:lnTo>
                    <a:lnTo>
                      <a:pt x="2" y="277"/>
                    </a:lnTo>
                    <a:lnTo>
                      <a:pt x="4" y="274"/>
                    </a:lnTo>
                    <a:lnTo>
                      <a:pt x="5" y="272"/>
                    </a:lnTo>
                    <a:lnTo>
                      <a:pt x="7" y="270"/>
                    </a:lnTo>
                    <a:lnTo>
                      <a:pt x="9" y="268"/>
                    </a:lnTo>
                    <a:lnTo>
                      <a:pt x="11" y="266"/>
                    </a:lnTo>
                    <a:lnTo>
                      <a:pt x="13" y="264"/>
                    </a:lnTo>
                    <a:lnTo>
                      <a:pt x="16" y="263"/>
                    </a:lnTo>
                    <a:lnTo>
                      <a:pt x="18" y="261"/>
                    </a:lnTo>
                    <a:lnTo>
                      <a:pt x="21" y="260"/>
                    </a:lnTo>
                    <a:lnTo>
                      <a:pt x="24" y="260"/>
                    </a:lnTo>
                    <a:lnTo>
                      <a:pt x="27" y="259"/>
                    </a:lnTo>
                    <a:lnTo>
                      <a:pt x="29" y="259"/>
                    </a:lnTo>
                    <a:lnTo>
                      <a:pt x="32" y="259"/>
                    </a:lnTo>
                    <a:lnTo>
                      <a:pt x="35" y="260"/>
                    </a:lnTo>
                    <a:lnTo>
                      <a:pt x="38" y="260"/>
                    </a:lnTo>
                    <a:lnTo>
                      <a:pt x="41" y="261"/>
                    </a:lnTo>
                    <a:lnTo>
                      <a:pt x="43" y="263"/>
                    </a:lnTo>
                    <a:lnTo>
                      <a:pt x="46" y="264"/>
                    </a:lnTo>
                    <a:lnTo>
                      <a:pt x="48" y="266"/>
                    </a:lnTo>
                    <a:lnTo>
                      <a:pt x="50" y="268"/>
                    </a:lnTo>
                    <a:lnTo>
                      <a:pt x="52" y="270"/>
                    </a:lnTo>
                    <a:lnTo>
                      <a:pt x="54" y="272"/>
                    </a:lnTo>
                    <a:lnTo>
                      <a:pt x="55" y="275"/>
                    </a:lnTo>
                    <a:lnTo>
                      <a:pt x="57" y="277"/>
                    </a:lnTo>
                    <a:lnTo>
                      <a:pt x="57" y="280"/>
                    </a:lnTo>
                    <a:lnTo>
                      <a:pt x="58" y="283"/>
                    </a:lnTo>
                    <a:lnTo>
                      <a:pt x="59" y="286"/>
                    </a:lnTo>
                    <a:lnTo>
                      <a:pt x="59" y="289"/>
                    </a:lnTo>
                    <a:lnTo>
                      <a:pt x="59" y="24"/>
                    </a:lnTo>
                    <a:lnTo>
                      <a:pt x="59" y="29"/>
                    </a:lnTo>
                    <a:lnTo>
                      <a:pt x="59" y="26"/>
                    </a:lnTo>
                    <a:lnTo>
                      <a:pt x="58" y="23"/>
                    </a:lnTo>
                    <a:lnTo>
                      <a:pt x="58" y="21"/>
                    </a:lnTo>
                    <a:lnTo>
                      <a:pt x="57" y="18"/>
                    </a:lnTo>
                    <a:lnTo>
                      <a:pt x="55" y="15"/>
                    </a:lnTo>
                    <a:lnTo>
                      <a:pt x="54" y="13"/>
                    </a:lnTo>
                    <a:lnTo>
                      <a:pt x="52" y="11"/>
                    </a:lnTo>
                    <a:lnTo>
                      <a:pt x="50" y="9"/>
                    </a:lnTo>
                    <a:lnTo>
                      <a:pt x="48" y="7"/>
                    </a:lnTo>
                    <a:lnTo>
                      <a:pt x="46" y="5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4" y="1"/>
                    </a:lnTo>
                    <a:lnTo>
                      <a:pt x="21" y="1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13" y="5"/>
                    </a:lnTo>
                    <a:lnTo>
                      <a:pt x="11" y="7"/>
                    </a:lnTo>
                    <a:lnTo>
                      <a:pt x="9" y="9"/>
                    </a:lnTo>
                    <a:lnTo>
                      <a:pt x="7" y="11"/>
                    </a:lnTo>
                    <a:lnTo>
                      <a:pt x="5" y="13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lnTo>
                      <a:pt x="1" y="23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289"/>
                    </a:lnTo>
                  </a:path>
                </a:pathLst>
              </a:custGeom>
              <a:solidFill>
                <a:srgbClr val="D43977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Freeform 20"/>
              <p:cNvSpPr>
                <a:spLocks/>
              </p:cNvSpPr>
              <p:nvPr/>
            </p:nvSpPr>
            <p:spPr bwMode="auto">
              <a:xfrm>
                <a:off x="4099" y="2099"/>
                <a:ext cx="60" cy="147"/>
              </a:xfrm>
              <a:custGeom>
                <a:avLst/>
                <a:gdLst>
                  <a:gd name="T0" fmla="*/ 59 w 60"/>
                  <a:gd name="T1" fmla="*/ 27 h 147"/>
                  <a:gd name="T2" fmla="*/ 58 w 60"/>
                  <a:gd name="T3" fmla="*/ 21 h 147"/>
                  <a:gd name="T4" fmla="*/ 55 w 60"/>
                  <a:gd name="T5" fmla="*/ 15 h 147"/>
                  <a:gd name="T6" fmla="*/ 52 w 60"/>
                  <a:gd name="T7" fmla="*/ 11 h 147"/>
                  <a:gd name="T8" fmla="*/ 48 w 60"/>
                  <a:gd name="T9" fmla="*/ 7 h 147"/>
                  <a:gd name="T10" fmla="*/ 43 w 60"/>
                  <a:gd name="T11" fmla="*/ 4 h 147"/>
                  <a:gd name="T12" fmla="*/ 38 w 60"/>
                  <a:gd name="T13" fmla="*/ 1 h 147"/>
                  <a:gd name="T14" fmla="*/ 32 w 60"/>
                  <a:gd name="T15" fmla="*/ 0 h 147"/>
                  <a:gd name="T16" fmla="*/ 27 w 60"/>
                  <a:gd name="T17" fmla="*/ 0 h 147"/>
                  <a:gd name="T18" fmla="*/ 21 w 60"/>
                  <a:gd name="T19" fmla="*/ 1 h 147"/>
                  <a:gd name="T20" fmla="*/ 16 w 60"/>
                  <a:gd name="T21" fmla="*/ 4 h 147"/>
                  <a:gd name="T22" fmla="*/ 11 w 60"/>
                  <a:gd name="T23" fmla="*/ 7 h 147"/>
                  <a:gd name="T24" fmla="*/ 7 w 60"/>
                  <a:gd name="T25" fmla="*/ 11 h 147"/>
                  <a:gd name="T26" fmla="*/ 4 w 60"/>
                  <a:gd name="T27" fmla="*/ 15 h 147"/>
                  <a:gd name="T28" fmla="*/ 1 w 60"/>
                  <a:gd name="T29" fmla="*/ 21 h 147"/>
                  <a:gd name="T30" fmla="*/ 0 w 60"/>
                  <a:gd name="T31" fmla="*/ 27 h 147"/>
                  <a:gd name="T32" fmla="*/ 0 w 60"/>
                  <a:gd name="T33" fmla="*/ 117 h 147"/>
                  <a:gd name="T34" fmla="*/ 1 w 60"/>
                  <a:gd name="T35" fmla="*/ 123 h 147"/>
                  <a:gd name="T36" fmla="*/ 2 w 60"/>
                  <a:gd name="T37" fmla="*/ 128 h 147"/>
                  <a:gd name="T38" fmla="*/ 5 w 60"/>
                  <a:gd name="T39" fmla="*/ 133 h 147"/>
                  <a:gd name="T40" fmla="*/ 9 w 60"/>
                  <a:gd name="T41" fmla="*/ 137 h 147"/>
                  <a:gd name="T42" fmla="*/ 13 w 60"/>
                  <a:gd name="T43" fmla="*/ 141 h 147"/>
                  <a:gd name="T44" fmla="*/ 18 w 60"/>
                  <a:gd name="T45" fmla="*/ 144 h 147"/>
                  <a:gd name="T46" fmla="*/ 24 w 60"/>
                  <a:gd name="T47" fmla="*/ 145 h 147"/>
                  <a:gd name="T48" fmla="*/ 29 w 60"/>
                  <a:gd name="T49" fmla="*/ 146 h 147"/>
                  <a:gd name="T50" fmla="*/ 35 w 60"/>
                  <a:gd name="T51" fmla="*/ 145 h 147"/>
                  <a:gd name="T52" fmla="*/ 41 w 60"/>
                  <a:gd name="T53" fmla="*/ 144 h 147"/>
                  <a:gd name="T54" fmla="*/ 46 w 60"/>
                  <a:gd name="T55" fmla="*/ 141 h 147"/>
                  <a:gd name="T56" fmla="*/ 50 w 60"/>
                  <a:gd name="T57" fmla="*/ 137 h 147"/>
                  <a:gd name="T58" fmla="*/ 54 w 60"/>
                  <a:gd name="T59" fmla="*/ 133 h 147"/>
                  <a:gd name="T60" fmla="*/ 57 w 60"/>
                  <a:gd name="T61" fmla="*/ 128 h 147"/>
                  <a:gd name="T62" fmla="*/ 58 w 60"/>
                  <a:gd name="T63" fmla="*/ 123 h 147"/>
                  <a:gd name="T64" fmla="*/ 59 w 60"/>
                  <a:gd name="T65" fmla="*/ 117 h 14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0"/>
                  <a:gd name="T100" fmla="*/ 0 h 147"/>
                  <a:gd name="T101" fmla="*/ 60 w 60"/>
                  <a:gd name="T102" fmla="*/ 147 h 14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0" h="147">
                    <a:moveTo>
                      <a:pt x="59" y="30"/>
                    </a:moveTo>
                    <a:lnTo>
                      <a:pt x="59" y="27"/>
                    </a:lnTo>
                    <a:lnTo>
                      <a:pt x="58" y="24"/>
                    </a:lnTo>
                    <a:lnTo>
                      <a:pt x="58" y="21"/>
                    </a:lnTo>
                    <a:lnTo>
                      <a:pt x="57" y="18"/>
                    </a:lnTo>
                    <a:lnTo>
                      <a:pt x="55" y="15"/>
                    </a:lnTo>
                    <a:lnTo>
                      <a:pt x="54" y="13"/>
                    </a:lnTo>
                    <a:lnTo>
                      <a:pt x="52" y="11"/>
                    </a:lnTo>
                    <a:lnTo>
                      <a:pt x="50" y="9"/>
                    </a:lnTo>
                    <a:lnTo>
                      <a:pt x="48" y="7"/>
                    </a:lnTo>
                    <a:lnTo>
                      <a:pt x="46" y="5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4" y="1"/>
                    </a:lnTo>
                    <a:lnTo>
                      <a:pt x="21" y="1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13" y="5"/>
                    </a:lnTo>
                    <a:lnTo>
                      <a:pt x="11" y="7"/>
                    </a:lnTo>
                    <a:lnTo>
                      <a:pt x="9" y="9"/>
                    </a:lnTo>
                    <a:lnTo>
                      <a:pt x="7" y="11"/>
                    </a:lnTo>
                    <a:lnTo>
                      <a:pt x="5" y="13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117"/>
                    </a:lnTo>
                    <a:lnTo>
                      <a:pt x="0" y="120"/>
                    </a:lnTo>
                    <a:lnTo>
                      <a:pt x="1" y="123"/>
                    </a:lnTo>
                    <a:lnTo>
                      <a:pt x="1" y="125"/>
                    </a:lnTo>
                    <a:lnTo>
                      <a:pt x="2" y="128"/>
                    </a:lnTo>
                    <a:lnTo>
                      <a:pt x="4" y="131"/>
                    </a:lnTo>
                    <a:lnTo>
                      <a:pt x="5" y="133"/>
                    </a:lnTo>
                    <a:lnTo>
                      <a:pt x="7" y="135"/>
                    </a:lnTo>
                    <a:lnTo>
                      <a:pt x="9" y="137"/>
                    </a:lnTo>
                    <a:lnTo>
                      <a:pt x="11" y="139"/>
                    </a:lnTo>
                    <a:lnTo>
                      <a:pt x="13" y="141"/>
                    </a:lnTo>
                    <a:lnTo>
                      <a:pt x="16" y="142"/>
                    </a:lnTo>
                    <a:lnTo>
                      <a:pt x="18" y="144"/>
                    </a:lnTo>
                    <a:lnTo>
                      <a:pt x="21" y="145"/>
                    </a:lnTo>
                    <a:lnTo>
                      <a:pt x="24" y="145"/>
                    </a:lnTo>
                    <a:lnTo>
                      <a:pt x="27" y="146"/>
                    </a:lnTo>
                    <a:lnTo>
                      <a:pt x="29" y="146"/>
                    </a:lnTo>
                    <a:lnTo>
                      <a:pt x="32" y="146"/>
                    </a:lnTo>
                    <a:lnTo>
                      <a:pt x="35" y="145"/>
                    </a:lnTo>
                    <a:lnTo>
                      <a:pt x="38" y="145"/>
                    </a:lnTo>
                    <a:lnTo>
                      <a:pt x="41" y="144"/>
                    </a:lnTo>
                    <a:lnTo>
                      <a:pt x="43" y="142"/>
                    </a:lnTo>
                    <a:lnTo>
                      <a:pt x="46" y="141"/>
                    </a:lnTo>
                    <a:lnTo>
                      <a:pt x="48" y="139"/>
                    </a:lnTo>
                    <a:lnTo>
                      <a:pt x="50" y="137"/>
                    </a:lnTo>
                    <a:lnTo>
                      <a:pt x="52" y="135"/>
                    </a:lnTo>
                    <a:lnTo>
                      <a:pt x="54" y="133"/>
                    </a:lnTo>
                    <a:lnTo>
                      <a:pt x="55" y="131"/>
                    </a:lnTo>
                    <a:lnTo>
                      <a:pt x="57" y="128"/>
                    </a:lnTo>
                    <a:lnTo>
                      <a:pt x="58" y="125"/>
                    </a:lnTo>
                    <a:lnTo>
                      <a:pt x="58" y="123"/>
                    </a:lnTo>
                    <a:lnTo>
                      <a:pt x="59" y="120"/>
                    </a:lnTo>
                    <a:lnTo>
                      <a:pt x="59" y="117"/>
                    </a:lnTo>
                    <a:lnTo>
                      <a:pt x="59" y="30"/>
                    </a:lnTo>
                  </a:path>
                </a:pathLst>
              </a:custGeom>
              <a:solidFill>
                <a:srgbClr val="FC7B3F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Freeform 21"/>
              <p:cNvSpPr>
                <a:spLocks/>
              </p:cNvSpPr>
              <p:nvPr/>
            </p:nvSpPr>
            <p:spPr bwMode="auto">
              <a:xfrm>
                <a:off x="4365" y="1850"/>
                <a:ext cx="67" cy="360"/>
              </a:xfrm>
              <a:custGeom>
                <a:avLst/>
                <a:gdLst>
                  <a:gd name="T0" fmla="*/ 66 w 67"/>
                  <a:gd name="T1" fmla="*/ 30 h 360"/>
                  <a:gd name="T2" fmla="*/ 64 w 67"/>
                  <a:gd name="T3" fmla="*/ 23 h 360"/>
                  <a:gd name="T4" fmla="*/ 62 w 67"/>
                  <a:gd name="T5" fmla="*/ 17 h 360"/>
                  <a:gd name="T6" fmla="*/ 58 w 67"/>
                  <a:gd name="T7" fmla="*/ 12 h 360"/>
                  <a:gd name="T8" fmla="*/ 54 w 67"/>
                  <a:gd name="T9" fmla="*/ 7 h 360"/>
                  <a:gd name="T10" fmla="*/ 49 w 67"/>
                  <a:gd name="T11" fmla="*/ 4 h 360"/>
                  <a:gd name="T12" fmla="*/ 43 w 67"/>
                  <a:gd name="T13" fmla="*/ 1 h 360"/>
                  <a:gd name="T14" fmla="*/ 36 w 67"/>
                  <a:gd name="T15" fmla="*/ 0 h 360"/>
                  <a:gd name="T16" fmla="*/ 30 w 67"/>
                  <a:gd name="T17" fmla="*/ 0 h 360"/>
                  <a:gd name="T18" fmla="*/ 23 w 67"/>
                  <a:gd name="T19" fmla="*/ 1 h 360"/>
                  <a:gd name="T20" fmla="*/ 17 w 67"/>
                  <a:gd name="T21" fmla="*/ 4 h 360"/>
                  <a:gd name="T22" fmla="*/ 12 w 67"/>
                  <a:gd name="T23" fmla="*/ 7 h 360"/>
                  <a:gd name="T24" fmla="*/ 7 w 67"/>
                  <a:gd name="T25" fmla="*/ 12 h 360"/>
                  <a:gd name="T26" fmla="*/ 4 w 67"/>
                  <a:gd name="T27" fmla="*/ 17 h 360"/>
                  <a:gd name="T28" fmla="*/ 1 w 67"/>
                  <a:gd name="T29" fmla="*/ 23 h 360"/>
                  <a:gd name="T30" fmla="*/ 0 w 67"/>
                  <a:gd name="T31" fmla="*/ 30 h 360"/>
                  <a:gd name="T32" fmla="*/ 0 w 67"/>
                  <a:gd name="T33" fmla="*/ 326 h 360"/>
                  <a:gd name="T34" fmla="*/ 1 w 67"/>
                  <a:gd name="T35" fmla="*/ 333 h 360"/>
                  <a:gd name="T36" fmla="*/ 3 w 67"/>
                  <a:gd name="T37" fmla="*/ 339 h 360"/>
                  <a:gd name="T38" fmla="*/ 6 w 67"/>
                  <a:gd name="T39" fmla="*/ 344 h 360"/>
                  <a:gd name="T40" fmla="*/ 10 w 67"/>
                  <a:gd name="T41" fmla="*/ 349 h 360"/>
                  <a:gd name="T42" fmla="*/ 14 w 67"/>
                  <a:gd name="T43" fmla="*/ 353 h 360"/>
                  <a:gd name="T44" fmla="*/ 20 w 67"/>
                  <a:gd name="T45" fmla="*/ 356 h 360"/>
                  <a:gd name="T46" fmla="*/ 26 w 67"/>
                  <a:gd name="T47" fmla="*/ 358 h 360"/>
                  <a:gd name="T48" fmla="*/ 33 w 67"/>
                  <a:gd name="T49" fmla="*/ 359 h 360"/>
                  <a:gd name="T50" fmla="*/ 39 w 67"/>
                  <a:gd name="T51" fmla="*/ 358 h 360"/>
                  <a:gd name="T52" fmla="*/ 46 w 67"/>
                  <a:gd name="T53" fmla="*/ 356 h 360"/>
                  <a:gd name="T54" fmla="*/ 51 w 67"/>
                  <a:gd name="T55" fmla="*/ 353 h 360"/>
                  <a:gd name="T56" fmla="*/ 56 w 67"/>
                  <a:gd name="T57" fmla="*/ 349 h 360"/>
                  <a:gd name="T58" fmla="*/ 60 w 67"/>
                  <a:gd name="T59" fmla="*/ 344 h 360"/>
                  <a:gd name="T60" fmla="*/ 63 w 67"/>
                  <a:gd name="T61" fmla="*/ 339 h 360"/>
                  <a:gd name="T62" fmla="*/ 65 w 67"/>
                  <a:gd name="T63" fmla="*/ 333 h 360"/>
                  <a:gd name="T64" fmla="*/ 66 w 67"/>
                  <a:gd name="T65" fmla="*/ 326 h 3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7"/>
                  <a:gd name="T100" fmla="*/ 0 h 360"/>
                  <a:gd name="T101" fmla="*/ 67 w 67"/>
                  <a:gd name="T102" fmla="*/ 360 h 3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7" h="360">
                    <a:moveTo>
                      <a:pt x="66" y="33"/>
                    </a:moveTo>
                    <a:lnTo>
                      <a:pt x="66" y="30"/>
                    </a:lnTo>
                    <a:lnTo>
                      <a:pt x="65" y="26"/>
                    </a:lnTo>
                    <a:lnTo>
                      <a:pt x="64" y="23"/>
                    </a:lnTo>
                    <a:lnTo>
                      <a:pt x="63" y="20"/>
                    </a:lnTo>
                    <a:lnTo>
                      <a:pt x="62" y="17"/>
                    </a:lnTo>
                    <a:lnTo>
                      <a:pt x="60" y="14"/>
                    </a:lnTo>
                    <a:lnTo>
                      <a:pt x="58" y="12"/>
                    </a:lnTo>
                    <a:lnTo>
                      <a:pt x="56" y="10"/>
                    </a:lnTo>
                    <a:lnTo>
                      <a:pt x="54" y="7"/>
                    </a:lnTo>
                    <a:lnTo>
                      <a:pt x="51" y="6"/>
                    </a:lnTo>
                    <a:lnTo>
                      <a:pt x="49" y="4"/>
                    </a:lnTo>
                    <a:lnTo>
                      <a:pt x="46" y="3"/>
                    </a:lnTo>
                    <a:lnTo>
                      <a:pt x="43" y="1"/>
                    </a:lnTo>
                    <a:lnTo>
                      <a:pt x="39" y="1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6" y="1"/>
                    </a:lnTo>
                    <a:lnTo>
                      <a:pt x="23" y="1"/>
                    </a:lnTo>
                    <a:lnTo>
                      <a:pt x="20" y="3"/>
                    </a:lnTo>
                    <a:lnTo>
                      <a:pt x="17" y="4"/>
                    </a:lnTo>
                    <a:lnTo>
                      <a:pt x="14" y="6"/>
                    </a:lnTo>
                    <a:lnTo>
                      <a:pt x="12" y="7"/>
                    </a:lnTo>
                    <a:lnTo>
                      <a:pt x="10" y="10"/>
                    </a:lnTo>
                    <a:lnTo>
                      <a:pt x="7" y="12"/>
                    </a:lnTo>
                    <a:lnTo>
                      <a:pt x="6" y="14"/>
                    </a:lnTo>
                    <a:lnTo>
                      <a:pt x="4" y="17"/>
                    </a:lnTo>
                    <a:lnTo>
                      <a:pt x="3" y="20"/>
                    </a:lnTo>
                    <a:lnTo>
                      <a:pt x="1" y="23"/>
                    </a:lnTo>
                    <a:lnTo>
                      <a:pt x="1" y="26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26"/>
                    </a:lnTo>
                    <a:lnTo>
                      <a:pt x="0" y="329"/>
                    </a:lnTo>
                    <a:lnTo>
                      <a:pt x="1" y="333"/>
                    </a:lnTo>
                    <a:lnTo>
                      <a:pt x="1" y="336"/>
                    </a:lnTo>
                    <a:lnTo>
                      <a:pt x="3" y="339"/>
                    </a:lnTo>
                    <a:lnTo>
                      <a:pt x="4" y="342"/>
                    </a:lnTo>
                    <a:lnTo>
                      <a:pt x="6" y="344"/>
                    </a:lnTo>
                    <a:lnTo>
                      <a:pt x="7" y="347"/>
                    </a:lnTo>
                    <a:lnTo>
                      <a:pt x="10" y="349"/>
                    </a:lnTo>
                    <a:lnTo>
                      <a:pt x="12" y="351"/>
                    </a:lnTo>
                    <a:lnTo>
                      <a:pt x="14" y="353"/>
                    </a:lnTo>
                    <a:lnTo>
                      <a:pt x="17" y="355"/>
                    </a:lnTo>
                    <a:lnTo>
                      <a:pt x="20" y="356"/>
                    </a:lnTo>
                    <a:lnTo>
                      <a:pt x="23" y="357"/>
                    </a:lnTo>
                    <a:lnTo>
                      <a:pt x="26" y="358"/>
                    </a:lnTo>
                    <a:lnTo>
                      <a:pt x="30" y="359"/>
                    </a:lnTo>
                    <a:lnTo>
                      <a:pt x="33" y="359"/>
                    </a:lnTo>
                    <a:lnTo>
                      <a:pt x="36" y="359"/>
                    </a:lnTo>
                    <a:lnTo>
                      <a:pt x="39" y="358"/>
                    </a:lnTo>
                    <a:lnTo>
                      <a:pt x="43" y="357"/>
                    </a:lnTo>
                    <a:lnTo>
                      <a:pt x="46" y="356"/>
                    </a:lnTo>
                    <a:lnTo>
                      <a:pt x="49" y="355"/>
                    </a:lnTo>
                    <a:lnTo>
                      <a:pt x="51" y="353"/>
                    </a:lnTo>
                    <a:lnTo>
                      <a:pt x="54" y="351"/>
                    </a:lnTo>
                    <a:lnTo>
                      <a:pt x="56" y="349"/>
                    </a:lnTo>
                    <a:lnTo>
                      <a:pt x="58" y="347"/>
                    </a:lnTo>
                    <a:lnTo>
                      <a:pt x="60" y="344"/>
                    </a:lnTo>
                    <a:lnTo>
                      <a:pt x="62" y="342"/>
                    </a:lnTo>
                    <a:lnTo>
                      <a:pt x="63" y="339"/>
                    </a:lnTo>
                    <a:lnTo>
                      <a:pt x="64" y="336"/>
                    </a:lnTo>
                    <a:lnTo>
                      <a:pt x="65" y="333"/>
                    </a:lnTo>
                    <a:lnTo>
                      <a:pt x="66" y="329"/>
                    </a:lnTo>
                    <a:lnTo>
                      <a:pt x="66" y="326"/>
                    </a:lnTo>
                    <a:lnTo>
                      <a:pt x="66" y="33"/>
                    </a:lnTo>
                  </a:path>
                </a:pathLst>
              </a:custGeom>
              <a:solidFill>
                <a:srgbClr val="D43977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" name="Freeform 22"/>
              <p:cNvSpPr>
                <a:spLocks/>
              </p:cNvSpPr>
              <p:nvPr/>
            </p:nvSpPr>
            <p:spPr bwMode="auto">
              <a:xfrm>
                <a:off x="4365" y="2044"/>
                <a:ext cx="67" cy="166"/>
              </a:xfrm>
              <a:custGeom>
                <a:avLst/>
                <a:gdLst>
                  <a:gd name="T0" fmla="*/ 66 w 67"/>
                  <a:gd name="T1" fmla="*/ 30 h 166"/>
                  <a:gd name="T2" fmla="*/ 64 w 67"/>
                  <a:gd name="T3" fmla="*/ 23 h 166"/>
                  <a:gd name="T4" fmla="*/ 62 w 67"/>
                  <a:gd name="T5" fmla="*/ 17 h 166"/>
                  <a:gd name="T6" fmla="*/ 58 w 67"/>
                  <a:gd name="T7" fmla="*/ 12 h 166"/>
                  <a:gd name="T8" fmla="*/ 54 w 67"/>
                  <a:gd name="T9" fmla="*/ 7 h 166"/>
                  <a:gd name="T10" fmla="*/ 49 w 67"/>
                  <a:gd name="T11" fmla="*/ 4 h 166"/>
                  <a:gd name="T12" fmla="*/ 43 w 67"/>
                  <a:gd name="T13" fmla="*/ 1 h 166"/>
                  <a:gd name="T14" fmla="*/ 36 w 67"/>
                  <a:gd name="T15" fmla="*/ 0 h 166"/>
                  <a:gd name="T16" fmla="*/ 30 w 67"/>
                  <a:gd name="T17" fmla="*/ 0 h 166"/>
                  <a:gd name="T18" fmla="*/ 23 w 67"/>
                  <a:gd name="T19" fmla="*/ 1 h 166"/>
                  <a:gd name="T20" fmla="*/ 17 w 67"/>
                  <a:gd name="T21" fmla="*/ 4 h 166"/>
                  <a:gd name="T22" fmla="*/ 12 w 67"/>
                  <a:gd name="T23" fmla="*/ 7 h 166"/>
                  <a:gd name="T24" fmla="*/ 7 w 67"/>
                  <a:gd name="T25" fmla="*/ 12 h 166"/>
                  <a:gd name="T26" fmla="*/ 4 w 67"/>
                  <a:gd name="T27" fmla="*/ 17 h 166"/>
                  <a:gd name="T28" fmla="*/ 1 w 67"/>
                  <a:gd name="T29" fmla="*/ 23 h 166"/>
                  <a:gd name="T30" fmla="*/ 0 w 67"/>
                  <a:gd name="T31" fmla="*/ 30 h 166"/>
                  <a:gd name="T32" fmla="*/ 0 w 67"/>
                  <a:gd name="T33" fmla="*/ 132 h 166"/>
                  <a:gd name="T34" fmla="*/ 1 w 67"/>
                  <a:gd name="T35" fmla="*/ 138 h 166"/>
                  <a:gd name="T36" fmla="*/ 3 w 67"/>
                  <a:gd name="T37" fmla="*/ 145 h 166"/>
                  <a:gd name="T38" fmla="*/ 6 w 67"/>
                  <a:gd name="T39" fmla="*/ 150 h 166"/>
                  <a:gd name="T40" fmla="*/ 10 w 67"/>
                  <a:gd name="T41" fmla="*/ 155 h 166"/>
                  <a:gd name="T42" fmla="*/ 14 w 67"/>
                  <a:gd name="T43" fmla="*/ 159 h 166"/>
                  <a:gd name="T44" fmla="*/ 20 w 67"/>
                  <a:gd name="T45" fmla="*/ 162 h 166"/>
                  <a:gd name="T46" fmla="*/ 26 w 67"/>
                  <a:gd name="T47" fmla="*/ 164 h 166"/>
                  <a:gd name="T48" fmla="*/ 33 w 67"/>
                  <a:gd name="T49" fmla="*/ 165 h 166"/>
                  <a:gd name="T50" fmla="*/ 39 w 67"/>
                  <a:gd name="T51" fmla="*/ 164 h 166"/>
                  <a:gd name="T52" fmla="*/ 46 w 67"/>
                  <a:gd name="T53" fmla="*/ 162 h 166"/>
                  <a:gd name="T54" fmla="*/ 51 w 67"/>
                  <a:gd name="T55" fmla="*/ 159 h 166"/>
                  <a:gd name="T56" fmla="*/ 56 w 67"/>
                  <a:gd name="T57" fmla="*/ 155 h 166"/>
                  <a:gd name="T58" fmla="*/ 60 w 67"/>
                  <a:gd name="T59" fmla="*/ 150 h 166"/>
                  <a:gd name="T60" fmla="*/ 63 w 67"/>
                  <a:gd name="T61" fmla="*/ 145 h 166"/>
                  <a:gd name="T62" fmla="*/ 65 w 67"/>
                  <a:gd name="T63" fmla="*/ 138 h 166"/>
                  <a:gd name="T64" fmla="*/ 66 w 67"/>
                  <a:gd name="T65" fmla="*/ 132 h 1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7"/>
                  <a:gd name="T100" fmla="*/ 0 h 166"/>
                  <a:gd name="T101" fmla="*/ 67 w 67"/>
                  <a:gd name="T102" fmla="*/ 166 h 1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7" h="166">
                    <a:moveTo>
                      <a:pt x="66" y="33"/>
                    </a:moveTo>
                    <a:lnTo>
                      <a:pt x="66" y="30"/>
                    </a:lnTo>
                    <a:lnTo>
                      <a:pt x="65" y="26"/>
                    </a:lnTo>
                    <a:lnTo>
                      <a:pt x="64" y="23"/>
                    </a:lnTo>
                    <a:lnTo>
                      <a:pt x="63" y="20"/>
                    </a:lnTo>
                    <a:lnTo>
                      <a:pt x="62" y="17"/>
                    </a:lnTo>
                    <a:lnTo>
                      <a:pt x="60" y="14"/>
                    </a:lnTo>
                    <a:lnTo>
                      <a:pt x="58" y="12"/>
                    </a:lnTo>
                    <a:lnTo>
                      <a:pt x="56" y="10"/>
                    </a:lnTo>
                    <a:lnTo>
                      <a:pt x="54" y="7"/>
                    </a:lnTo>
                    <a:lnTo>
                      <a:pt x="51" y="6"/>
                    </a:lnTo>
                    <a:lnTo>
                      <a:pt x="49" y="4"/>
                    </a:lnTo>
                    <a:lnTo>
                      <a:pt x="46" y="3"/>
                    </a:lnTo>
                    <a:lnTo>
                      <a:pt x="43" y="1"/>
                    </a:lnTo>
                    <a:lnTo>
                      <a:pt x="39" y="1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6" y="1"/>
                    </a:lnTo>
                    <a:lnTo>
                      <a:pt x="23" y="1"/>
                    </a:lnTo>
                    <a:lnTo>
                      <a:pt x="20" y="3"/>
                    </a:lnTo>
                    <a:lnTo>
                      <a:pt x="17" y="4"/>
                    </a:lnTo>
                    <a:lnTo>
                      <a:pt x="14" y="6"/>
                    </a:lnTo>
                    <a:lnTo>
                      <a:pt x="12" y="7"/>
                    </a:lnTo>
                    <a:lnTo>
                      <a:pt x="10" y="10"/>
                    </a:lnTo>
                    <a:lnTo>
                      <a:pt x="7" y="12"/>
                    </a:lnTo>
                    <a:lnTo>
                      <a:pt x="6" y="14"/>
                    </a:lnTo>
                    <a:lnTo>
                      <a:pt x="4" y="17"/>
                    </a:lnTo>
                    <a:lnTo>
                      <a:pt x="3" y="20"/>
                    </a:lnTo>
                    <a:lnTo>
                      <a:pt x="1" y="23"/>
                    </a:lnTo>
                    <a:lnTo>
                      <a:pt x="1" y="26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1" y="138"/>
                    </a:lnTo>
                    <a:lnTo>
                      <a:pt x="1" y="142"/>
                    </a:lnTo>
                    <a:lnTo>
                      <a:pt x="3" y="145"/>
                    </a:lnTo>
                    <a:lnTo>
                      <a:pt x="4" y="148"/>
                    </a:lnTo>
                    <a:lnTo>
                      <a:pt x="6" y="150"/>
                    </a:lnTo>
                    <a:lnTo>
                      <a:pt x="7" y="153"/>
                    </a:lnTo>
                    <a:lnTo>
                      <a:pt x="10" y="155"/>
                    </a:lnTo>
                    <a:lnTo>
                      <a:pt x="12" y="157"/>
                    </a:lnTo>
                    <a:lnTo>
                      <a:pt x="14" y="159"/>
                    </a:lnTo>
                    <a:lnTo>
                      <a:pt x="17" y="161"/>
                    </a:lnTo>
                    <a:lnTo>
                      <a:pt x="20" y="162"/>
                    </a:lnTo>
                    <a:lnTo>
                      <a:pt x="23" y="163"/>
                    </a:lnTo>
                    <a:lnTo>
                      <a:pt x="26" y="164"/>
                    </a:lnTo>
                    <a:lnTo>
                      <a:pt x="30" y="165"/>
                    </a:lnTo>
                    <a:lnTo>
                      <a:pt x="33" y="165"/>
                    </a:lnTo>
                    <a:lnTo>
                      <a:pt x="36" y="165"/>
                    </a:lnTo>
                    <a:lnTo>
                      <a:pt x="39" y="164"/>
                    </a:lnTo>
                    <a:lnTo>
                      <a:pt x="43" y="163"/>
                    </a:lnTo>
                    <a:lnTo>
                      <a:pt x="46" y="162"/>
                    </a:lnTo>
                    <a:lnTo>
                      <a:pt x="49" y="161"/>
                    </a:lnTo>
                    <a:lnTo>
                      <a:pt x="51" y="159"/>
                    </a:lnTo>
                    <a:lnTo>
                      <a:pt x="54" y="157"/>
                    </a:lnTo>
                    <a:lnTo>
                      <a:pt x="56" y="155"/>
                    </a:lnTo>
                    <a:lnTo>
                      <a:pt x="58" y="153"/>
                    </a:lnTo>
                    <a:lnTo>
                      <a:pt x="60" y="150"/>
                    </a:lnTo>
                    <a:lnTo>
                      <a:pt x="62" y="148"/>
                    </a:lnTo>
                    <a:lnTo>
                      <a:pt x="63" y="145"/>
                    </a:lnTo>
                    <a:lnTo>
                      <a:pt x="64" y="142"/>
                    </a:lnTo>
                    <a:lnTo>
                      <a:pt x="65" y="138"/>
                    </a:lnTo>
                    <a:lnTo>
                      <a:pt x="66" y="135"/>
                    </a:lnTo>
                    <a:lnTo>
                      <a:pt x="66" y="132"/>
                    </a:lnTo>
                    <a:lnTo>
                      <a:pt x="66" y="33"/>
                    </a:lnTo>
                  </a:path>
                </a:pathLst>
              </a:custGeom>
              <a:solidFill>
                <a:srgbClr val="FC7B3F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Freeform 23"/>
              <p:cNvSpPr>
                <a:spLocks/>
              </p:cNvSpPr>
              <p:nvPr/>
            </p:nvSpPr>
            <p:spPr bwMode="auto">
              <a:xfrm>
                <a:off x="4460" y="1830"/>
                <a:ext cx="71" cy="555"/>
              </a:xfrm>
              <a:custGeom>
                <a:avLst/>
                <a:gdLst>
                  <a:gd name="T0" fmla="*/ 70 w 71"/>
                  <a:gd name="T1" fmla="*/ 31 h 555"/>
                  <a:gd name="T2" fmla="*/ 68 w 71"/>
                  <a:gd name="T3" fmla="*/ 24 h 555"/>
                  <a:gd name="T4" fmla="*/ 66 w 71"/>
                  <a:gd name="T5" fmla="*/ 18 h 555"/>
                  <a:gd name="T6" fmla="*/ 62 w 71"/>
                  <a:gd name="T7" fmla="*/ 12 h 555"/>
                  <a:gd name="T8" fmla="*/ 57 w 71"/>
                  <a:gd name="T9" fmla="*/ 8 h 555"/>
                  <a:gd name="T10" fmla="*/ 51 w 71"/>
                  <a:gd name="T11" fmla="*/ 4 h 555"/>
                  <a:gd name="T12" fmla="*/ 45 w 71"/>
                  <a:gd name="T13" fmla="*/ 1 h 555"/>
                  <a:gd name="T14" fmla="*/ 38 w 71"/>
                  <a:gd name="T15" fmla="*/ 0 h 555"/>
                  <a:gd name="T16" fmla="*/ 31 w 71"/>
                  <a:gd name="T17" fmla="*/ 0 h 555"/>
                  <a:gd name="T18" fmla="*/ 24 w 71"/>
                  <a:gd name="T19" fmla="*/ 1 h 555"/>
                  <a:gd name="T20" fmla="*/ 18 w 71"/>
                  <a:gd name="T21" fmla="*/ 4 h 555"/>
                  <a:gd name="T22" fmla="*/ 12 w 71"/>
                  <a:gd name="T23" fmla="*/ 8 h 555"/>
                  <a:gd name="T24" fmla="*/ 8 w 71"/>
                  <a:gd name="T25" fmla="*/ 12 h 555"/>
                  <a:gd name="T26" fmla="*/ 4 w 71"/>
                  <a:gd name="T27" fmla="*/ 18 h 555"/>
                  <a:gd name="T28" fmla="*/ 1 w 71"/>
                  <a:gd name="T29" fmla="*/ 24 h 555"/>
                  <a:gd name="T30" fmla="*/ 0 w 71"/>
                  <a:gd name="T31" fmla="*/ 31 h 555"/>
                  <a:gd name="T32" fmla="*/ 0 w 71"/>
                  <a:gd name="T33" fmla="*/ 519 h 555"/>
                  <a:gd name="T34" fmla="*/ 1 w 71"/>
                  <a:gd name="T35" fmla="*/ 526 h 555"/>
                  <a:gd name="T36" fmla="*/ 3 w 71"/>
                  <a:gd name="T37" fmla="*/ 533 h 555"/>
                  <a:gd name="T38" fmla="*/ 6 w 71"/>
                  <a:gd name="T39" fmla="*/ 539 h 555"/>
                  <a:gd name="T40" fmla="*/ 10 w 71"/>
                  <a:gd name="T41" fmla="*/ 544 h 555"/>
                  <a:gd name="T42" fmla="*/ 15 w 71"/>
                  <a:gd name="T43" fmla="*/ 548 h 555"/>
                  <a:gd name="T44" fmla="*/ 21 w 71"/>
                  <a:gd name="T45" fmla="*/ 551 h 555"/>
                  <a:gd name="T46" fmla="*/ 28 w 71"/>
                  <a:gd name="T47" fmla="*/ 553 h 555"/>
                  <a:gd name="T48" fmla="*/ 35 w 71"/>
                  <a:gd name="T49" fmla="*/ 554 h 555"/>
                  <a:gd name="T50" fmla="*/ 42 w 71"/>
                  <a:gd name="T51" fmla="*/ 553 h 555"/>
                  <a:gd name="T52" fmla="*/ 48 w 71"/>
                  <a:gd name="T53" fmla="*/ 551 h 555"/>
                  <a:gd name="T54" fmla="*/ 55 w 71"/>
                  <a:gd name="T55" fmla="*/ 548 h 555"/>
                  <a:gd name="T56" fmla="*/ 60 w 71"/>
                  <a:gd name="T57" fmla="*/ 544 h 555"/>
                  <a:gd name="T58" fmla="*/ 64 w 71"/>
                  <a:gd name="T59" fmla="*/ 539 h 555"/>
                  <a:gd name="T60" fmla="*/ 67 w 71"/>
                  <a:gd name="T61" fmla="*/ 533 h 555"/>
                  <a:gd name="T62" fmla="*/ 69 w 71"/>
                  <a:gd name="T63" fmla="*/ 526 h 555"/>
                  <a:gd name="T64" fmla="*/ 70 w 71"/>
                  <a:gd name="T65" fmla="*/ 519 h 5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1"/>
                  <a:gd name="T100" fmla="*/ 0 h 555"/>
                  <a:gd name="T101" fmla="*/ 71 w 71"/>
                  <a:gd name="T102" fmla="*/ 555 h 55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1" h="555">
                    <a:moveTo>
                      <a:pt x="70" y="35"/>
                    </a:moveTo>
                    <a:lnTo>
                      <a:pt x="70" y="31"/>
                    </a:lnTo>
                    <a:lnTo>
                      <a:pt x="69" y="28"/>
                    </a:lnTo>
                    <a:lnTo>
                      <a:pt x="68" y="24"/>
                    </a:lnTo>
                    <a:lnTo>
                      <a:pt x="67" y="21"/>
                    </a:lnTo>
                    <a:lnTo>
                      <a:pt x="66" y="18"/>
                    </a:lnTo>
                    <a:lnTo>
                      <a:pt x="64" y="15"/>
                    </a:lnTo>
                    <a:lnTo>
                      <a:pt x="62" y="12"/>
                    </a:lnTo>
                    <a:lnTo>
                      <a:pt x="60" y="10"/>
                    </a:lnTo>
                    <a:lnTo>
                      <a:pt x="57" y="8"/>
                    </a:lnTo>
                    <a:lnTo>
                      <a:pt x="55" y="6"/>
                    </a:lnTo>
                    <a:lnTo>
                      <a:pt x="51" y="4"/>
                    </a:lnTo>
                    <a:lnTo>
                      <a:pt x="48" y="3"/>
                    </a:lnTo>
                    <a:lnTo>
                      <a:pt x="45" y="1"/>
                    </a:lnTo>
                    <a:lnTo>
                      <a:pt x="42" y="1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4" y="1"/>
                    </a:lnTo>
                    <a:lnTo>
                      <a:pt x="21" y="3"/>
                    </a:lnTo>
                    <a:lnTo>
                      <a:pt x="18" y="4"/>
                    </a:lnTo>
                    <a:lnTo>
                      <a:pt x="15" y="6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5"/>
                    </a:lnTo>
                    <a:lnTo>
                      <a:pt x="4" y="18"/>
                    </a:lnTo>
                    <a:lnTo>
                      <a:pt x="3" y="21"/>
                    </a:lnTo>
                    <a:lnTo>
                      <a:pt x="1" y="24"/>
                    </a:lnTo>
                    <a:lnTo>
                      <a:pt x="1" y="28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519"/>
                    </a:lnTo>
                    <a:lnTo>
                      <a:pt x="0" y="523"/>
                    </a:lnTo>
                    <a:lnTo>
                      <a:pt x="1" y="526"/>
                    </a:lnTo>
                    <a:lnTo>
                      <a:pt x="1" y="530"/>
                    </a:lnTo>
                    <a:lnTo>
                      <a:pt x="3" y="533"/>
                    </a:lnTo>
                    <a:lnTo>
                      <a:pt x="4" y="536"/>
                    </a:lnTo>
                    <a:lnTo>
                      <a:pt x="6" y="539"/>
                    </a:lnTo>
                    <a:lnTo>
                      <a:pt x="8" y="541"/>
                    </a:lnTo>
                    <a:lnTo>
                      <a:pt x="10" y="544"/>
                    </a:lnTo>
                    <a:lnTo>
                      <a:pt x="12" y="546"/>
                    </a:lnTo>
                    <a:lnTo>
                      <a:pt x="15" y="548"/>
                    </a:lnTo>
                    <a:lnTo>
                      <a:pt x="18" y="550"/>
                    </a:lnTo>
                    <a:lnTo>
                      <a:pt x="21" y="551"/>
                    </a:lnTo>
                    <a:lnTo>
                      <a:pt x="24" y="552"/>
                    </a:lnTo>
                    <a:lnTo>
                      <a:pt x="28" y="553"/>
                    </a:lnTo>
                    <a:lnTo>
                      <a:pt x="31" y="554"/>
                    </a:lnTo>
                    <a:lnTo>
                      <a:pt x="35" y="554"/>
                    </a:lnTo>
                    <a:lnTo>
                      <a:pt x="38" y="554"/>
                    </a:lnTo>
                    <a:lnTo>
                      <a:pt x="42" y="553"/>
                    </a:lnTo>
                    <a:lnTo>
                      <a:pt x="45" y="552"/>
                    </a:lnTo>
                    <a:lnTo>
                      <a:pt x="48" y="551"/>
                    </a:lnTo>
                    <a:lnTo>
                      <a:pt x="51" y="550"/>
                    </a:lnTo>
                    <a:lnTo>
                      <a:pt x="55" y="548"/>
                    </a:lnTo>
                    <a:lnTo>
                      <a:pt x="57" y="546"/>
                    </a:lnTo>
                    <a:lnTo>
                      <a:pt x="60" y="544"/>
                    </a:lnTo>
                    <a:lnTo>
                      <a:pt x="62" y="541"/>
                    </a:lnTo>
                    <a:lnTo>
                      <a:pt x="64" y="539"/>
                    </a:lnTo>
                    <a:lnTo>
                      <a:pt x="66" y="536"/>
                    </a:lnTo>
                    <a:lnTo>
                      <a:pt x="67" y="533"/>
                    </a:lnTo>
                    <a:lnTo>
                      <a:pt x="68" y="530"/>
                    </a:lnTo>
                    <a:lnTo>
                      <a:pt x="69" y="526"/>
                    </a:lnTo>
                    <a:lnTo>
                      <a:pt x="70" y="523"/>
                    </a:lnTo>
                    <a:lnTo>
                      <a:pt x="70" y="519"/>
                    </a:lnTo>
                    <a:lnTo>
                      <a:pt x="70" y="35"/>
                    </a:lnTo>
                  </a:path>
                </a:pathLst>
              </a:custGeom>
              <a:solidFill>
                <a:srgbClr val="FC7B3F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Freeform 24"/>
              <p:cNvSpPr>
                <a:spLocks/>
              </p:cNvSpPr>
              <p:nvPr/>
            </p:nvSpPr>
            <p:spPr bwMode="auto">
              <a:xfrm>
                <a:off x="4460" y="2011"/>
                <a:ext cx="71" cy="374"/>
              </a:xfrm>
              <a:custGeom>
                <a:avLst/>
                <a:gdLst>
                  <a:gd name="T0" fmla="*/ 70 w 71"/>
                  <a:gd name="T1" fmla="*/ 31 h 374"/>
                  <a:gd name="T2" fmla="*/ 68 w 71"/>
                  <a:gd name="T3" fmla="*/ 24 h 374"/>
                  <a:gd name="T4" fmla="*/ 66 w 71"/>
                  <a:gd name="T5" fmla="*/ 18 h 374"/>
                  <a:gd name="T6" fmla="*/ 62 w 71"/>
                  <a:gd name="T7" fmla="*/ 13 h 374"/>
                  <a:gd name="T8" fmla="*/ 57 w 71"/>
                  <a:gd name="T9" fmla="*/ 8 h 374"/>
                  <a:gd name="T10" fmla="*/ 51 w 71"/>
                  <a:gd name="T11" fmla="*/ 4 h 374"/>
                  <a:gd name="T12" fmla="*/ 45 w 71"/>
                  <a:gd name="T13" fmla="*/ 1 h 374"/>
                  <a:gd name="T14" fmla="*/ 38 w 71"/>
                  <a:gd name="T15" fmla="*/ 0 h 374"/>
                  <a:gd name="T16" fmla="*/ 31 w 71"/>
                  <a:gd name="T17" fmla="*/ 0 h 374"/>
                  <a:gd name="T18" fmla="*/ 24 w 71"/>
                  <a:gd name="T19" fmla="*/ 1 h 374"/>
                  <a:gd name="T20" fmla="*/ 18 w 71"/>
                  <a:gd name="T21" fmla="*/ 4 h 374"/>
                  <a:gd name="T22" fmla="*/ 12 w 71"/>
                  <a:gd name="T23" fmla="*/ 8 h 374"/>
                  <a:gd name="T24" fmla="*/ 8 w 71"/>
                  <a:gd name="T25" fmla="*/ 13 h 374"/>
                  <a:gd name="T26" fmla="*/ 4 w 71"/>
                  <a:gd name="T27" fmla="*/ 18 h 374"/>
                  <a:gd name="T28" fmla="*/ 1 w 71"/>
                  <a:gd name="T29" fmla="*/ 24 h 374"/>
                  <a:gd name="T30" fmla="*/ 0 w 71"/>
                  <a:gd name="T31" fmla="*/ 31 h 374"/>
                  <a:gd name="T32" fmla="*/ 0 w 71"/>
                  <a:gd name="T33" fmla="*/ 338 h 374"/>
                  <a:gd name="T34" fmla="*/ 1 w 71"/>
                  <a:gd name="T35" fmla="*/ 345 h 374"/>
                  <a:gd name="T36" fmla="*/ 3 w 71"/>
                  <a:gd name="T37" fmla="*/ 352 h 374"/>
                  <a:gd name="T38" fmla="*/ 6 w 71"/>
                  <a:gd name="T39" fmla="*/ 358 h 374"/>
                  <a:gd name="T40" fmla="*/ 10 w 71"/>
                  <a:gd name="T41" fmla="*/ 363 h 374"/>
                  <a:gd name="T42" fmla="*/ 15 w 71"/>
                  <a:gd name="T43" fmla="*/ 367 h 374"/>
                  <a:gd name="T44" fmla="*/ 21 w 71"/>
                  <a:gd name="T45" fmla="*/ 370 h 374"/>
                  <a:gd name="T46" fmla="*/ 28 w 71"/>
                  <a:gd name="T47" fmla="*/ 372 h 374"/>
                  <a:gd name="T48" fmla="*/ 35 w 71"/>
                  <a:gd name="T49" fmla="*/ 373 h 374"/>
                  <a:gd name="T50" fmla="*/ 42 w 71"/>
                  <a:gd name="T51" fmla="*/ 372 h 374"/>
                  <a:gd name="T52" fmla="*/ 48 w 71"/>
                  <a:gd name="T53" fmla="*/ 370 h 374"/>
                  <a:gd name="T54" fmla="*/ 55 w 71"/>
                  <a:gd name="T55" fmla="*/ 367 h 374"/>
                  <a:gd name="T56" fmla="*/ 60 w 71"/>
                  <a:gd name="T57" fmla="*/ 363 h 374"/>
                  <a:gd name="T58" fmla="*/ 64 w 71"/>
                  <a:gd name="T59" fmla="*/ 358 h 374"/>
                  <a:gd name="T60" fmla="*/ 67 w 71"/>
                  <a:gd name="T61" fmla="*/ 352 h 374"/>
                  <a:gd name="T62" fmla="*/ 69 w 71"/>
                  <a:gd name="T63" fmla="*/ 345 h 374"/>
                  <a:gd name="T64" fmla="*/ 70 w 71"/>
                  <a:gd name="T65" fmla="*/ 338 h 37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1"/>
                  <a:gd name="T100" fmla="*/ 0 h 374"/>
                  <a:gd name="T101" fmla="*/ 71 w 71"/>
                  <a:gd name="T102" fmla="*/ 374 h 37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1" h="374">
                    <a:moveTo>
                      <a:pt x="70" y="35"/>
                    </a:moveTo>
                    <a:lnTo>
                      <a:pt x="70" y="31"/>
                    </a:lnTo>
                    <a:lnTo>
                      <a:pt x="69" y="28"/>
                    </a:lnTo>
                    <a:lnTo>
                      <a:pt x="68" y="24"/>
                    </a:lnTo>
                    <a:lnTo>
                      <a:pt x="67" y="21"/>
                    </a:lnTo>
                    <a:lnTo>
                      <a:pt x="66" y="18"/>
                    </a:lnTo>
                    <a:lnTo>
                      <a:pt x="64" y="15"/>
                    </a:lnTo>
                    <a:lnTo>
                      <a:pt x="62" y="13"/>
                    </a:lnTo>
                    <a:lnTo>
                      <a:pt x="60" y="10"/>
                    </a:lnTo>
                    <a:lnTo>
                      <a:pt x="57" y="8"/>
                    </a:lnTo>
                    <a:lnTo>
                      <a:pt x="55" y="6"/>
                    </a:lnTo>
                    <a:lnTo>
                      <a:pt x="51" y="4"/>
                    </a:lnTo>
                    <a:lnTo>
                      <a:pt x="48" y="3"/>
                    </a:lnTo>
                    <a:lnTo>
                      <a:pt x="45" y="1"/>
                    </a:lnTo>
                    <a:lnTo>
                      <a:pt x="42" y="1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4" y="1"/>
                    </a:lnTo>
                    <a:lnTo>
                      <a:pt x="21" y="3"/>
                    </a:lnTo>
                    <a:lnTo>
                      <a:pt x="18" y="4"/>
                    </a:lnTo>
                    <a:lnTo>
                      <a:pt x="15" y="6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8" y="13"/>
                    </a:lnTo>
                    <a:lnTo>
                      <a:pt x="6" y="15"/>
                    </a:lnTo>
                    <a:lnTo>
                      <a:pt x="4" y="18"/>
                    </a:lnTo>
                    <a:lnTo>
                      <a:pt x="3" y="21"/>
                    </a:lnTo>
                    <a:lnTo>
                      <a:pt x="1" y="24"/>
                    </a:lnTo>
                    <a:lnTo>
                      <a:pt x="1" y="28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338"/>
                    </a:lnTo>
                    <a:lnTo>
                      <a:pt x="0" y="342"/>
                    </a:lnTo>
                    <a:lnTo>
                      <a:pt x="1" y="345"/>
                    </a:lnTo>
                    <a:lnTo>
                      <a:pt x="1" y="349"/>
                    </a:lnTo>
                    <a:lnTo>
                      <a:pt x="3" y="352"/>
                    </a:lnTo>
                    <a:lnTo>
                      <a:pt x="4" y="355"/>
                    </a:lnTo>
                    <a:lnTo>
                      <a:pt x="6" y="358"/>
                    </a:lnTo>
                    <a:lnTo>
                      <a:pt x="8" y="360"/>
                    </a:lnTo>
                    <a:lnTo>
                      <a:pt x="10" y="363"/>
                    </a:lnTo>
                    <a:lnTo>
                      <a:pt x="12" y="365"/>
                    </a:lnTo>
                    <a:lnTo>
                      <a:pt x="15" y="367"/>
                    </a:lnTo>
                    <a:lnTo>
                      <a:pt x="18" y="369"/>
                    </a:lnTo>
                    <a:lnTo>
                      <a:pt x="21" y="370"/>
                    </a:lnTo>
                    <a:lnTo>
                      <a:pt x="24" y="371"/>
                    </a:lnTo>
                    <a:lnTo>
                      <a:pt x="28" y="372"/>
                    </a:lnTo>
                    <a:lnTo>
                      <a:pt x="31" y="373"/>
                    </a:lnTo>
                    <a:lnTo>
                      <a:pt x="35" y="373"/>
                    </a:lnTo>
                    <a:lnTo>
                      <a:pt x="38" y="373"/>
                    </a:lnTo>
                    <a:lnTo>
                      <a:pt x="42" y="372"/>
                    </a:lnTo>
                    <a:lnTo>
                      <a:pt x="45" y="371"/>
                    </a:lnTo>
                    <a:lnTo>
                      <a:pt x="48" y="370"/>
                    </a:lnTo>
                    <a:lnTo>
                      <a:pt x="51" y="369"/>
                    </a:lnTo>
                    <a:lnTo>
                      <a:pt x="55" y="367"/>
                    </a:lnTo>
                    <a:lnTo>
                      <a:pt x="57" y="365"/>
                    </a:lnTo>
                    <a:lnTo>
                      <a:pt x="60" y="363"/>
                    </a:lnTo>
                    <a:lnTo>
                      <a:pt x="62" y="360"/>
                    </a:lnTo>
                    <a:lnTo>
                      <a:pt x="64" y="358"/>
                    </a:lnTo>
                    <a:lnTo>
                      <a:pt x="66" y="355"/>
                    </a:lnTo>
                    <a:lnTo>
                      <a:pt x="67" y="352"/>
                    </a:lnTo>
                    <a:lnTo>
                      <a:pt x="68" y="349"/>
                    </a:lnTo>
                    <a:lnTo>
                      <a:pt x="69" y="345"/>
                    </a:lnTo>
                    <a:lnTo>
                      <a:pt x="70" y="342"/>
                    </a:lnTo>
                    <a:lnTo>
                      <a:pt x="70" y="338"/>
                    </a:lnTo>
                    <a:lnTo>
                      <a:pt x="70" y="35"/>
                    </a:lnTo>
                  </a:path>
                </a:pathLst>
              </a:custGeom>
              <a:solidFill>
                <a:srgbClr val="D43977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Freeform 25"/>
              <p:cNvSpPr>
                <a:spLocks/>
              </p:cNvSpPr>
              <p:nvPr/>
            </p:nvSpPr>
            <p:spPr bwMode="auto">
              <a:xfrm>
                <a:off x="4583" y="1935"/>
                <a:ext cx="71" cy="552"/>
              </a:xfrm>
              <a:custGeom>
                <a:avLst/>
                <a:gdLst>
                  <a:gd name="T0" fmla="*/ 70 w 71"/>
                  <a:gd name="T1" fmla="*/ 31 h 552"/>
                  <a:gd name="T2" fmla="*/ 68 w 71"/>
                  <a:gd name="T3" fmla="*/ 24 h 552"/>
                  <a:gd name="T4" fmla="*/ 66 w 71"/>
                  <a:gd name="T5" fmla="*/ 18 h 552"/>
                  <a:gd name="T6" fmla="*/ 62 w 71"/>
                  <a:gd name="T7" fmla="*/ 13 h 552"/>
                  <a:gd name="T8" fmla="*/ 57 w 71"/>
                  <a:gd name="T9" fmla="*/ 8 h 552"/>
                  <a:gd name="T10" fmla="*/ 52 w 71"/>
                  <a:gd name="T11" fmla="*/ 4 h 552"/>
                  <a:gd name="T12" fmla="*/ 45 w 71"/>
                  <a:gd name="T13" fmla="*/ 2 h 552"/>
                  <a:gd name="T14" fmla="*/ 38 w 71"/>
                  <a:gd name="T15" fmla="*/ 0 h 552"/>
                  <a:gd name="T16" fmla="*/ 31 w 71"/>
                  <a:gd name="T17" fmla="*/ 0 h 552"/>
                  <a:gd name="T18" fmla="*/ 24 w 71"/>
                  <a:gd name="T19" fmla="*/ 2 h 552"/>
                  <a:gd name="T20" fmla="*/ 18 w 71"/>
                  <a:gd name="T21" fmla="*/ 4 h 552"/>
                  <a:gd name="T22" fmla="*/ 13 w 71"/>
                  <a:gd name="T23" fmla="*/ 8 h 552"/>
                  <a:gd name="T24" fmla="*/ 8 w 71"/>
                  <a:gd name="T25" fmla="*/ 13 h 552"/>
                  <a:gd name="T26" fmla="*/ 4 w 71"/>
                  <a:gd name="T27" fmla="*/ 18 h 552"/>
                  <a:gd name="T28" fmla="*/ 1 w 71"/>
                  <a:gd name="T29" fmla="*/ 24 h 552"/>
                  <a:gd name="T30" fmla="*/ 0 w 71"/>
                  <a:gd name="T31" fmla="*/ 31 h 552"/>
                  <a:gd name="T32" fmla="*/ 0 w 71"/>
                  <a:gd name="T33" fmla="*/ 516 h 552"/>
                  <a:gd name="T34" fmla="*/ 1 w 71"/>
                  <a:gd name="T35" fmla="*/ 523 h 552"/>
                  <a:gd name="T36" fmla="*/ 3 w 71"/>
                  <a:gd name="T37" fmla="*/ 530 h 552"/>
                  <a:gd name="T38" fmla="*/ 6 w 71"/>
                  <a:gd name="T39" fmla="*/ 536 h 552"/>
                  <a:gd name="T40" fmla="*/ 10 w 71"/>
                  <a:gd name="T41" fmla="*/ 541 h 552"/>
                  <a:gd name="T42" fmla="*/ 15 w 71"/>
                  <a:gd name="T43" fmla="*/ 545 h 552"/>
                  <a:gd name="T44" fmla="*/ 21 w 71"/>
                  <a:gd name="T45" fmla="*/ 548 h 552"/>
                  <a:gd name="T46" fmla="*/ 28 w 71"/>
                  <a:gd name="T47" fmla="*/ 550 h 552"/>
                  <a:gd name="T48" fmla="*/ 35 w 71"/>
                  <a:gd name="T49" fmla="*/ 551 h 552"/>
                  <a:gd name="T50" fmla="*/ 42 w 71"/>
                  <a:gd name="T51" fmla="*/ 550 h 552"/>
                  <a:gd name="T52" fmla="*/ 48 w 71"/>
                  <a:gd name="T53" fmla="*/ 548 h 552"/>
                  <a:gd name="T54" fmla="*/ 54 w 71"/>
                  <a:gd name="T55" fmla="*/ 545 h 552"/>
                  <a:gd name="T56" fmla="*/ 60 w 71"/>
                  <a:gd name="T57" fmla="*/ 541 h 552"/>
                  <a:gd name="T58" fmla="*/ 64 w 71"/>
                  <a:gd name="T59" fmla="*/ 536 h 552"/>
                  <a:gd name="T60" fmla="*/ 67 w 71"/>
                  <a:gd name="T61" fmla="*/ 530 h 552"/>
                  <a:gd name="T62" fmla="*/ 69 w 71"/>
                  <a:gd name="T63" fmla="*/ 523 h 552"/>
                  <a:gd name="T64" fmla="*/ 70 w 71"/>
                  <a:gd name="T65" fmla="*/ 516 h 55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1"/>
                  <a:gd name="T100" fmla="*/ 0 h 552"/>
                  <a:gd name="T101" fmla="*/ 71 w 71"/>
                  <a:gd name="T102" fmla="*/ 552 h 55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1" h="552">
                    <a:moveTo>
                      <a:pt x="70" y="35"/>
                    </a:moveTo>
                    <a:lnTo>
                      <a:pt x="70" y="31"/>
                    </a:lnTo>
                    <a:lnTo>
                      <a:pt x="69" y="28"/>
                    </a:lnTo>
                    <a:lnTo>
                      <a:pt x="68" y="24"/>
                    </a:lnTo>
                    <a:lnTo>
                      <a:pt x="67" y="21"/>
                    </a:lnTo>
                    <a:lnTo>
                      <a:pt x="66" y="18"/>
                    </a:lnTo>
                    <a:lnTo>
                      <a:pt x="64" y="15"/>
                    </a:lnTo>
                    <a:lnTo>
                      <a:pt x="62" y="13"/>
                    </a:lnTo>
                    <a:lnTo>
                      <a:pt x="60" y="10"/>
                    </a:lnTo>
                    <a:lnTo>
                      <a:pt x="57" y="8"/>
                    </a:lnTo>
                    <a:lnTo>
                      <a:pt x="54" y="6"/>
                    </a:lnTo>
                    <a:lnTo>
                      <a:pt x="52" y="4"/>
                    </a:lnTo>
                    <a:lnTo>
                      <a:pt x="48" y="3"/>
                    </a:lnTo>
                    <a:lnTo>
                      <a:pt x="45" y="2"/>
                    </a:lnTo>
                    <a:lnTo>
                      <a:pt x="42" y="1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4" y="2"/>
                    </a:lnTo>
                    <a:lnTo>
                      <a:pt x="21" y="3"/>
                    </a:lnTo>
                    <a:lnTo>
                      <a:pt x="18" y="4"/>
                    </a:lnTo>
                    <a:lnTo>
                      <a:pt x="15" y="6"/>
                    </a:lnTo>
                    <a:lnTo>
                      <a:pt x="13" y="8"/>
                    </a:lnTo>
                    <a:lnTo>
                      <a:pt x="10" y="10"/>
                    </a:lnTo>
                    <a:lnTo>
                      <a:pt x="8" y="13"/>
                    </a:lnTo>
                    <a:lnTo>
                      <a:pt x="6" y="15"/>
                    </a:lnTo>
                    <a:lnTo>
                      <a:pt x="4" y="18"/>
                    </a:lnTo>
                    <a:lnTo>
                      <a:pt x="3" y="21"/>
                    </a:lnTo>
                    <a:lnTo>
                      <a:pt x="1" y="24"/>
                    </a:lnTo>
                    <a:lnTo>
                      <a:pt x="1" y="28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516"/>
                    </a:lnTo>
                    <a:lnTo>
                      <a:pt x="0" y="520"/>
                    </a:lnTo>
                    <a:lnTo>
                      <a:pt x="1" y="523"/>
                    </a:lnTo>
                    <a:lnTo>
                      <a:pt x="1" y="527"/>
                    </a:lnTo>
                    <a:lnTo>
                      <a:pt x="3" y="530"/>
                    </a:lnTo>
                    <a:lnTo>
                      <a:pt x="4" y="533"/>
                    </a:lnTo>
                    <a:lnTo>
                      <a:pt x="6" y="536"/>
                    </a:lnTo>
                    <a:lnTo>
                      <a:pt x="8" y="538"/>
                    </a:lnTo>
                    <a:lnTo>
                      <a:pt x="10" y="541"/>
                    </a:lnTo>
                    <a:lnTo>
                      <a:pt x="13" y="543"/>
                    </a:lnTo>
                    <a:lnTo>
                      <a:pt x="15" y="545"/>
                    </a:lnTo>
                    <a:lnTo>
                      <a:pt x="18" y="547"/>
                    </a:lnTo>
                    <a:lnTo>
                      <a:pt x="21" y="548"/>
                    </a:lnTo>
                    <a:lnTo>
                      <a:pt x="24" y="549"/>
                    </a:lnTo>
                    <a:lnTo>
                      <a:pt x="28" y="550"/>
                    </a:lnTo>
                    <a:lnTo>
                      <a:pt x="31" y="551"/>
                    </a:lnTo>
                    <a:lnTo>
                      <a:pt x="35" y="551"/>
                    </a:lnTo>
                    <a:lnTo>
                      <a:pt x="38" y="551"/>
                    </a:lnTo>
                    <a:lnTo>
                      <a:pt x="42" y="550"/>
                    </a:lnTo>
                    <a:lnTo>
                      <a:pt x="45" y="549"/>
                    </a:lnTo>
                    <a:lnTo>
                      <a:pt x="48" y="548"/>
                    </a:lnTo>
                    <a:lnTo>
                      <a:pt x="52" y="547"/>
                    </a:lnTo>
                    <a:lnTo>
                      <a:pt x="54" y="545"/>
                    </a:lnTo>
                    <a:lnTo>
                      <a:pt x="57" y="543"/>
                    </a:lnTo>
                    <a:lnTo>
                      <a:pt x="60" y="541"/>
                    </a:lnTo>
                    <a:lnTo>
                      <a:pt x="62" y="538"/>
                    </a:lnTo>
                    <a:lnTo>
                      <a:pt x="64" y="536"/>
                    </a:lnTo>
                    <a:lnTo>
                      <a:pt x="66" y="533"/>
                    </a:lnTo>
                    <a:lnTo>
                      <a:pt x="67" y="530"/>
                    </a:lnTo>
                    <a:lnTo>
                      <a:pt x="68" y="527"/>
                    </a:lnTo>
                    <a:lnTo>
                      <a:pt x="69" y="523"/>
                    </a:lnTo>
                    <a:lnTo>
                      <a:pt x="70" y="520"/>
                    </a:lnTo>
                    <a:lnTo>
                      <a:pt x="70" y="516"/>
                    </a:lnTo>
                    <a:lnTo>
                      <a:pt x="70" y="35"/>
                    </a:lnTo>
                  </a:path>
                </a:pathLst>
              </a:custGeom>
              <a:solidFill>
                <a:srgbClr val="FC7B3F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Freeform 26"/>
              <p:cNvSpPr>
                <a:spLocks/>
              </p:cNvSpPr>
              <p:nvPr/>
            </p:nvSpPr>
            <p:spPr bwMode="auto">
              <a:xfrm>
                <a:off x="4583" y="2102"/>
                <a:ext cx="71" cy="384"/>
              </a:xfrm>
              <a:custGeom>
                <a:avLst/>
                <a:gdLst>
                  <a:gd name="T0" fmla="*/ 70 w 71"/>
                  <a:gd name="T1" fmla="*/ 31 h 384"/>
                  <a:gd name="T2" fmla="*/ 68 w 71"/>
                  <a:gd name="T3" fmla="*/ 24 h 384"/>
                  <a:gd name="T4" fmla="*/ 66 w 71"/>
                  <a:gd name="T5" fmla="*/ 18 h 384"/>
                  <a:gd name="T6" fmla="*/ 62 w 71"/>
                  <a:gd name="T7" fmla="*/ 12 h 384"/>
                  <a:gd name="T8" fmla="*/ 57 w 71"/>
                  <a:gd name="T9" fmla="*/ 8 h 384"/>
                  <a:gd name="T10" fmla="*/ 52 w 71"/>
                  <a:gd name="T11" fmla="*/ 4 h 384"/>
                  <a:gd name="T12" fmla="*/ 45 w 71"/>
                  <a:gd name="T13" fmla="*/ 1 h 384"/>
                  <a:gd name="T14" fmla="*/ 38 w 71"/>
                  <a:gd name="T15" fmla="*/ 0 h 384"/>
                  <a:gd name="T16" fmla="*/ 31 w 71"/>
                  <a:gd name="T17" fmla="*/ 0 h 384"/>
                  <a:gd name="T18" fmla="*/ 24 w 71"/>
                  <a:gd name="T19" fmla="*/ 1 h 384"/>
                  <a:gd name="T20" fmla="*/ 18 w 71"/>
                  <a:gd name="T21" fmla="*/ 4 h 384"/>
                  <a:gd name="T22" fmla="*/ 13 w 71"/>
                  <a:gd name="T23" fmla="*/ 8 h 384"/>
                  <a:gd name="T24" fmla="*/ 8 w 71"/>
                  <a:gd name="T25" fmla="*/ 12 h 384"/>
                  <a:gd name="T26" fmla="*/ 4 w 71"/>
                  <a:gd name="T27" fmla="*/ 18 h 384"/>
                  <a:gd name="T28" fmla="*/ 1 w 71"/>
                  <a:gd name="T29" fmla="*/ 24 h 384"/>
                  <a:gd name="T30" fmla="*/ 0 w 71"/>
                  <a:gd name="T31" fmla="*/ 31 h 384"/>
                  <a:gd name="T32" fmla="*/ 0 w 71"/>
                  <a:gd name="T33" fmla="*/ 348 h 384"/>
                  <a:gd name="T34" fmla="*/ 1 w 71"/>
                  <a:gd name="T35" fmla="*/ 355 h 384"/>
                  <a:gd name="T36" fmla="*/ 3 w 71"/>
                  <a:gd name="T37" fmla="*/ 362 h 384"/>
                  <a:gd name="T38" fmla="*/ 6 w 71"/>
                  <a:gd name="T39" fmla="*/ 368 h 384"/>
                  <a:gd name="T40" fmla="*/ 10 w 71"/>
                  <a:gd name="T41" fmla="*/ 373 h 384"/>
                  <a:gd name="T42" fmla="*/ 15 w 71"/>
                  <a:gd name="T43" fmla="*/ 377 h 384"/>
                  <a:gd name="T44" fmla="*/ 21 w 71"/>
                  <a:gd name="T45" fmla="*/ 380 h 384"/>
                  <a:gd name="T46" fmla="*/ 28 w 71"/>
                  <a:gd name="T47" fmla="*/ 382 h 384"/>
                  <a:gd name="T48" fmla="*/ 35 w 71"/>
                  <a:gd name="T49" fmla="*/ 383 h 384"/>
                  <a:gd name="T50" fmla="*/ 42 w 71"/>
                  <a:gd name="T51" fmla="*/ 382 h 384"/>
                  <a:gd name="T52" fmla="*/ 48 w 71"/>
                  <a:gd name="T53" fmla="*/ 380 h 384"/>
                  <a:gd name="T54" fmla="*/ 54 w 71"/>
                  <a:gd name="T55" fmla="*/ 377 h 384"/>
                  <a:gd name="T56" fmla="*/ 60 w 71"/>
                  <a:gd name="T57" fmla="*/ 373 h 384"/>
                  <a:gd name="T58" fmla="*/ 64 w 71"/>
                  <a:gd name="T59" fmla="*/ 368 h 384"/>
                  <a:gd name="T60" fmla="*/ 67 w 71"/>
                  <a:gd name="T61" fmla="*/ 362 h 384"/>
                  <a:gd name="T62" fmla="*/ 69 w 71"/>
                  <a:gd name="T63" fmla="*/ 355 h 384"/>
                  <a:gd name="T64" fmla="*/ 70 w 71"/>
                  <a:gd name="T65" fmla="*/ 348 h 3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1"/>
                  <a:gd name="T100" fmla="*/ 0 h 384"/>
                  <a:gd name="T101" fmla="*/ 71 w 71"/>
                  <a:gd name="T102" fmla="*/ 384 h 3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1" h="384">
                    <a:moveTo>
                      <a:pt x="70" y="35"/>
                    </a:moveTo>
                    <a:lnTo>
                      <a:pt x="70" y="31"/>
                    </a:lnTo>
                    <a:lnTo>
                      <a:pt x="69" y="28"/>
                    </a:lnTo>
                    <a:lnTo>
                      <a:pt x="68" y="24"/>
                    </a:lnTo>
                    <a:lnTo>
                      <a:pt x="67" y="21"/>
                    </a:lnTo>
                    <a:lnTo>
                      <a:pt x="66" y="18"/>
                    </a:lnTo>
                    <a:lnTo>
                      <a:pt x="64" y="15"/>
                    </a:lnTo>
                    <a:lnTo>
                      <a:pt x="62" y="12"/>
                    </a:lnTo>
                    <a:lnTo>
                      <a:pt x="60" y="10"/>
                    </a:lnTo>
                    <a:lnTo>
                      <a:pt x="57" y="8"/>
                    </a:lnTo>
                    <a:lnTo>
                      <a:pt x="54" y="6"/>
                    </a:lnTo>
                    <a:lnTo>
                      <a:pt x="52" y="4"/>
                    </a:lnTo>
                    <a:lnTo>
                      <a:pt x="48" y="3"/>
                    </a:lnTo>
                    <a:lnTo>
                      <a:pt x="45" y="1"/>
                    </a:lnTo>
                    <a:lnTo>
                      <a:pt x="42" y="1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4" y="1"/>
                    </a:lnTo>
                    <a:lnTo>
                      <a:pt x="21" y="3"/>
                    </a:lnTo>
                    <a:lnTo>
                      <a:pt x="18" y="4"/>
                    </a:lnTo>
                    <a:lnTo>
                      <a:pt x="15" y="6"/>
                    </a:lnTo>
                    <a:lnTo>
                      <a:pt x="13" y="8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5"/>
                    </a:lnTo>
                    <a:lnTo>
                      <a:pt x="4" y="18"/>
                    </a:lnTo>
                    <a:lnTo>
                      <a:pt x="3" y="21"/>
                    </a:lnTo>
                    <a:lnTo>
                      <a:pt x="1" y="24"/>
                    </a:lnTo>
                    <a:lnTo>
                      <a:pt x="1" y="28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348"/>
                    </a:lnTo>
                    <a:lnTo>
                      <a:pt x="0" y="352"/>
                    </a:lnTo>
                    <a:lnTo>
                      <a:pt x="1" y="355"/>
                    </a:lnTo>
                    <a:lnTo>
                      <a:pt x="1" y="359"/>
                    </a:lnTo>
                    <a:lnTo>
                      <a:pt x="3" y="362"/>
                    </a:lnTo>
                    <a:lnTo>
                      <a:pt x="4" y="365"/>
                    </a:lnTo>
                    <a:lnTo>
                      <a:pt x="6" y="368"/>
                    </a:lnTo>
                    <a:lnTo>
                      <a:pt x="8" y="370"/>
                    </a:lnTo>
                    <a:lnTo>
                      <a:pt x="10" y="373"/>
                    </a:lnTo>
                    <a:lnTo>
                      <a:pt x="13" y="375"/>
                    </a:lnTo>
                    <a:lnTo>
                      <a:pt x="15" y="377"/>
                    </a:lnTo>
                    <a:lnTo>
                      <a:pt x="18" y="379"/>
                    </a:lnTo>
                    <a:lnTo>
                      <a:pt x="21" y="380"/>
                    </a:lnTo>
                    <a:lnTo>
                      <a:pt x="24" y="381"/>
                    </a:lnTo>
                    <a:lnTo>
                      <a:pt x="28" y="382"/>
                    </a:lnTo>
                    <a:lnTo>
                      <a:pt x="31" y="383"/>
                    </a:lnTo>
                    <a:lnTo>
                      <a:pt x="35" y="383"/>
                    </a:lnTo>
                    <a:lnTo>
                      <a:pt x="38" y="383"/>
                    </a:lnTo>
                    <a:lnTo>
                      <a:pt x="42" y="382"/>
                    </a:lnTo>
                    <a:lnTo>
                      <a:pt x="45" y="381"/>
                    </a:lnTo>
                    <a:lnTo>
                      <a:pt x="48" y="380"/>
                    </a:lnTo>
                    <a:lnTo>
                      <a:pt x="52" y="379"/>
                    </a:lnTo>
                    <a:lnTo>
                      <a:pt x="54" y="377"/>
                    </a:lnTo>
                    <a:lnTo>
                      <a:pt x="57" y="375"/>
                    </a:lnTo>
                    <a:lnTo>
                      <a:pt x="60" y="373"/>
                    </a:lnTo>
                    <a:lnTo>
                      <a:pt x="62" y="370"/>
                    </a:lnTo>
                    <a:lnTo>
                      <a:pt x="64" y="368"/>
                    </a:lnTo>
                    <a:lnTo>
                      <a:pt x="66" y="365"/>
                    </a:lnTo>
                    <a:lnTo>
                      <a:pt x="67" y="362"/>
                    </a:lnTo>
                    <a:lnTo>
                      <a:pt x="68" y="359"/>
                    </a:lnTo>
                    <a:lnTo>
                      <a:pt x="69" y="355"/>
                    </a:lnTo>
                    <a:lnTo>
                      <a:pt x="70" y="352"/>
                    </a:lnTo>
                    <a:lnTo>
                      <a:pt x="70" y="348"/>
                    </a:lnTo>
                    <a:lnTo>
                      <a:pt x="70" y="35"/>
                    </a:lnTo>
                  </a:path>
                </a:pathLst>
              </a:custGeom>
              <a:solidFill>
                <a:srgbClr val="D43977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Freeform 27"/>
              <p:cNvSpPr>
                <a:spLocks/>
              </p:cNvSpPr>
              <p:nvPr/>
            </p:nvSpPr>
            <p:spPr bwMode="auto">
              <a:xfrm>
                <a:off x="4052" y="1825"/>
                <a:ext cx="636" cy="690"/>
              </a:xfrm>
              <a:custGeom>
                <a:avLst/>
                <a:gdLst>
                  <a:gd name="T0" fmla="*/ 1 w 636"/>
                  <a:gd name="T1" fmla="*/ 3 h 690"/>
                  <a:gd name="T2" fmla="*/ 11 w 636"/>
                  <a:gd name="T3" fmla="*/ 1 h 690"/>
                  <a:gd name="T4" fmla="*/ 29 w 636"/>
                  <a:gd name="T5" fmla="*/ 0 h 690"/>
                  <a:gd name="T6" fmla="*/ 54 w 636"/>
                  <a:gd name="T7" fmla="*/ 1 h 690"/>
                  <a:gd name="T8" fmla="*/ 82 w 636"/>
                  <a:gd name="T9" fmla="*/ 6 h 690"/>
                  <a:gd name="T10" fmla="*/ 113 w 636"/>
                  <a:gd name="T11" fmla="*/ 19 h 690"/>
                  <a:gd name="T12" fmla="*/ 145 w 636"/>
                  <a:gd name="T13" fmla="*/ 39 h 690"/>
                  <a:gd name="T14" fmla="*/ 176 w 636"/>
                  <a:gd name="T15" fmla="*/ 71 h 690"/>
                  <a:gd name="T16" fmla="*/ 431 w 636"/>
                  <a:gd name="T17" fmla="*/ 470 h 690"/>
                  <a:gd name="T18" fmla="*/ 435 w 636"/>
                  <a:gd name="T19" fmla="*/ 478 h 690"/>
                  <a:gd name="T20" fmla="*/ 449 w 636"/>
                  <a:gd name="T21" fmla="*/ 500 h 690"/>
                  <a:gd name="T22" fmla="*/ 471 w 636"/>
                  <a:gd name="T23" fmla="*/ 531 h 690"/>
                  <a:gd name="T24" fmla="*/ 498 w 636"/>
                  <a:gd name="T25" fmla="*/ 568 h 690"/>
                  <a:gd name="T26" fmla="*/ 530 w 636"/>
                  <a:gd name="T27" fmla="*/ 606 h 690"/>
                  <a:gd name="T28" fmla="*/ 564 w 636"/>
                  <a:gd name="T29" fmla="*/ 641 h 690"/>
                  <a:gd name="T30" fmla="*/ 600 w 636"/>
                  <a:gd name="T31" fmla="*/ 670 h 690"/>
                  <a:gd name="T32" fmla="*/ 635 w 636"/>
                  <a:gd name="T33" fmla="*/ 688 h 690"/>
                  <a:gd name="T34" fmla="*/ 630 w 636"/>
                  <a:gd name="T35" fmla="*/ 688 h 690"/>
                  <a:gd name="T36" fmla="*/ 616 w 636"/>
                  <a:gd name="T37" fmla="*/ 689 h 690"/>
                  <a:gd name="T38" fmla="*/ 594 w 636"/>
                  <a:gd name="T39" fmla="*/ 688 h 690"/>
                  <a:gd name="T40" fmla="*/ 567 w 636"/>
                  <a:gd name="T41" fmla="*/ 684 h 690"/>
                  <a:gd name="T42" fmla="*/ 535 w 636"/>
                  <a:gd name="T43" fmla="*/ 675 h 690"/>
                  <a:gd name="T44" fmla="*/ 501 w 636"/>
                  <a:gd name="T45" fmla="*/ 659 h 690"/>
                  <a:gd name="T46" fmla="*/ 466 w 636"/>
                  <a:gd name="T47" fmla="*/ 634 h 690"/>
                  <a:gd name="T48" fmla="*/ 432 w 636"/>
                  <a:gd name="T49" fmla="*/ 600 h 690"/>
                  <a:gd name="T50" fmla="*/ 130 w 636"/>
                  <a:gd name="T51" fmla="*/ 123 h 690"/>
                  <a:gd name="T52" fmla="*/ 124 w 636"/>
                  <a:gd name="T53" fmla="*/ 115 h 690"/>
                  <a:gd name="T54" fmla="*/ 112 w 636"/>
                  <a:gd name="T55" fmla="*/ 100 h 690"/>
                  <a:gd name="T56" fmla="*/ 96 w 636"/>
                  <a:gd name="T57" fmla="*/ 81 h 690"/>
                  <a:gd name="T58" fmla="*/ 77 w 636"/>
                  <a:gd name="T59" fmla="*/ 61 h 690"/>
                  <a:gd name="T60" fmla="*/ 56 w 636"/>
                  <a:gd name="T61" fmla="*/ 40 h 690"/>
                  <a:gd name="T62" fmla="*/ 33 w 636"/>
                  <a:gd name="T63" fmla="*/ 22 h 690"/>
                  <a:gd name="T64" fmla="*/ 11 w 636"/>
                  <a:gd name="T65" fmla="*/ 8 h 69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6"/>
                  <a:gd name="T100" fmla="*/ 0 h 690"/>
                  <a:gd name="T101" fmla="*/ 636 w 636"/>
                  <a:gd name="T102" fmla="*/ 690 h 69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6" h="690">
                    <a:moveTo>
                      <a:pt x="0" y="3"/>
                    </a:moveTo>
                    <a:lnTo>
                      <a:pt x="1" y="3"/>
                    </a:lnTo>
                    <a:lnTo>
                      <a:pt x="5" y="2"/>
                    </a:lnTo>
                    <a:lnTo>
                      <a:pt x="11" y="1"/>
                    </a:lnTo>
                    <a:lnTo>
                      <a:pt x="19" y="1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54" y="1"/>
                    </a:lnTo>
                    <a:lnTo>
                      <a:pt x="68" y="3"/>
                    </a:lnTo>
                    <a:lnTo>
                      <a:pt x="82" y="6"/>
                    </a:lnTo>
                    <a:lnTo>
                      <a:pt x="98" y="12"/>
                    </a:lnTo>
                    <a:lnTo>
                      <a:pt x="113" y="19"/>
                    </a:lnTo>
                    <a:lnTo>
                      <a:pt x="129" y="28"/>
                    </a:lnTo>
                    <a:lnTo>
                      <a:pt x="145" y="39"/>
                    </a:lnTo>
                    <a:lnTo>
                      <a:pt x="161" y="53"/>
                    </a:lnTo>
                    <a:lnTo>
                      <a:pt x="176" y="71"/>
                    </a:lnTo>
                    <a:lnTo>
                      <a:pt x="190" y="91"/>
                    </a:lnTo>
                    <a:lnTo>
                      <a:pt x="431" y="470"/>
                    </a:lnTo>
                    <a:lnTo>
                      <a:pt x="432" y="472"/>
                    </a:lnTo>
                    <a:lnTo>
                      <a:pt x="435" y="478"/>
                    </a:lnTo>
                    <a:lnTo>
                      <a:pt x="441" y="488"/>
                    </a:lnTo>
                    <a:lnTo>
                      <a:pt x="449" y="500"/>
                    </a:lnTo>
                    <a:lnTo>
                      <a:pt x="459" y="515"/>
                    </a:lnTo>
                    <a:lnTo>
                      <a:pt x="471" y="531"/>
                    </a:lnTo>
                    <a:lnTo>
                      <a:pt x="484" y="549"/>
                    </a:lnTo>
                    <a:lnTo>
                      <a:pt x="498" y="568"/>
                    </a:lnTo>
                    <a:lnTo>
                      <a:pt x="513" y="587"/>
                    </a:lnTo>
                    <a:lnTo>
                      <a:pt x="530" y="606"/>
                    </a:lnTo>
                    <a:lnTo>
                      <a:pt x="546" y="624"/>
                    </a:lnTo>
                    <a:lnTo>
                      <a:pt x="564" y="641"/>
                    </a:lnTo>
                    <a:lnTo>
                      <a:pt x="582" y="657"/>
                    </a:lnTo>
                    <a:lnTo>
                      <a:pt x="600" y="670"/>
                    </a:lnTo>
                    <a:lnTo>
                      <a:pt x="617" y="680"/>
                    </a:lnTo>
                    <a:lnTo>
                      <a:pt x="635" y="688"/>
                    </a:lnTo>
                    <a:lnTo>
                      <a:pt x="634" y="688"/>
                    </a:lnTo>
                    <a:lnTo>
                      <a:pt x="630" y="688"/>
                    </a:lnTo>
                    <a:lnTo>
                      <a:pt x="624" y="689"/>
                    </a:lnTo>
                    <a:lnTo>
                      <a:pt x="616" y="689"/>
                    </a:lnTo>
                    <a:lnTo>
                      <a:pt x="606" y="689"/>
                    </a:lnTo>
                    <a:lnTo>
                      <a:pt x="594" y="688"/>
                    </a:lnTo>
                    <a:lnTo>
                      <a:pt x="581" y="687"/>
                    </a:lnTo>
                    <a:lnTo>
                      <a:pt x="567" y="684"/>
                    </a:lnTo>
                    <a:lnTo>
                      <a:pt x="551" y="680"/>
                    </a:lnTo>
                    <a:lnTo>
                      <a:pt x="535" y="675"/>
                    </a:lnTo>
                    <a:lnTo>
                      <a:pt x="518" y="668"/>
                    </a:lnTo>
                    <a:lnTo>
                      <a:pt x="501" y="659"/>
                    </a:lnTo>
                    <a:lnTo>
                      <a:pt x="484" y="648"/>
                    </a:lnTo>
                    <a:lnTo>
                      <a:pt x="466" y="634"/>
                    </a:lnTo>
                    <a:lnTo>
                      <a:pt x="449" y="618"/>
                    </a:lnTo>
                    <a:lnTo>
                      <a:pt x="432" y="600"/>
                    </a:lnTo>
                    <a:lnTo>
                      <a:pt x="131" y="124"/>
                    </a:lnTo>
                    <a:lnTo>
                      <a:pt x="130" y="123"/>
                    </a:lnTo>
                    <a:lnTo>
                      <a:pt x="128" y="120"/>
                    </a:lnTo>
                    <a:lnTo>
                      <a:pt x="124" y="115"/>
                    </a:lnTo>
                    <a:lnTo>
                      <a:pt x="119" y="108"/>
                    </a:lnTo>
                    <a:lnTo>
                      <a:pt x="112" y="100"/>
                    </a:lnTo>
                    <a:lnTo>
                      <a:pt x="105" y="91"/>
                    </a:lnTo>
                    <a:lnTo>
                      <a:pt x="96" y="81"/>
                    </a:lnTo>
                    <a:lnTo>
                      <a:pt x="87" y="71"/>
                    </a:lnTo>
                    <a:lnTo>
                      <a:pt x="77" y="61"/>
                    </a:lnTo>
                    <a:lnTo>
                      <a:pt x="67" y="50"/>
                    </a:lnTo>
                    <a:lnTo>
                      <a:pt x="56" y="40"/>
                    </a:lnTo>
                    <a:lnTo>
                      <a:pt x="45" y="31"/>
                    </a:lnTo>
                    <a:lnTo>
                      <a:pt x="33" y="22"/>
                    </a:lnTo>
                    <a:lnTo>
                      <a:pt x="22" y="14"/>
                    </a:lnTo>
                    <a:lnTo>
                      <a:pt x="11" y="8"/>
                    </a:lnTo>
                    <a:lnTo>
                      <a:pt x="0" y="3"/>
                    </a:lnTo>
                  </a:path>
                </a:pathLst>
              </a:custGeom>
              <a:solidFill>
                <a:srgbClr val="CAD4E7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Freeform 28"/>
              <p:cNvSpPr>
                <a:spLocks/>
              </p:cNvSpPr>
              <p:nvPr/>
            </p:nvSpPr>
            <p:spPr bwMode="auto">
              <a:xfrm>
                <a:off x="4689" y="2105"/>
                <a:ext cx="70" cy="364"/>
              </a:xfrm>
              <a:custGeom>
                <a:avLst/>
                <a:gdLst>
                  <a:gd name="T0" fmla="*/ 69 w 70"/>
                  <a:gd name="T1" fmla="*/ 31 h 364"/>
                  <a:gd name="T2" fmla="*/ 67 w 70"/>
                  <a:gd name="T3" fmla="*/ 24 h 364"/>
                  <a:gd name="T4" fmla="*/ 65 w 70"/>
                  <a:gd name="T5" fmla="*/ 18 h 364"/>
                  <a:gd name="T6" fmla="*/ 61 w 70"/>
                  <a:gd name="T7" fmla="*/ 12 h 364"/>
                  <a:gd name="T8" fmla="*/ 56 w 70"/>
                  <a:gd name="T9" fmla="*/ 8 h 364"/>
                  <a:gd name="T10" fmla="*/ 51 w 70"/>
                  <a:gd name="T11" fmla="*/ 4 h 364"/>
                  <a:gd name="T12" fmla="*/ 45 w 70"/>
                  <a:gd name="T13" fmla="*/ 1 h 364"/>
                  <a:gd name="T14" fmla="*/ 38 w 70"/>
                  <a:gd name="T15" fmla="*/ 0 h 364"/>
                  <a:gd name="T16" fmla="*/ 31 w 70"/>
                  <a:gd name="T17" fmla="*/ 0 h 364"/>
                  <a:gd name="T18" fmla="*/ 24 w 70"/>
                  <a:gd name="T19" fmla="*/ 1 h 364"/>
                  <a:gd name="T20" fmla="*/ 18 w 70"/>
                  <a:gd name="T21" fmla="*/ 4 h 364"/>
                  <a:gd name="T22" fmla="*/ 12 w 70"/>
                  <a:gd name="T23" fmla="*/ 8 h 364"/>
                  <a:gd name="T24" fmla="*/ 8 w 70"/>
                  <a:gd name="T25" fmla="*/ 12 h 364"/>
                  <a:gd name="T26" fmla="*/ 4 w 70"/>
                  <a:gd name="T27" fmla="*/ 18 h 364"/>
                  <a:gd name="T28" fmla="*/ 1 w 70"/>
                  <a:gd name="T29" fmla="*/ 24 h 364"/>
                  <a:gd name="T30" fmla="*/ 0 w 70"/>
                  <a:gd name="T31" fmla="*/ 31 h 364"/>
                  <a:gd name="T32" fmla="*/ 0 w 70"/>
                  <a:gd name="T33" fmla="*/ 328 h 364"/>
                  <a:gd name="T34" fmla="*/ 1 w 70"/>
                  <a:gd name="T35" fmla="*/ 335 h 364"/>
                  <a:gd name="T36" fmla="*/ 3 w 70"/>
                  <a:gd name="T37" fmla="*/ 342 h 364"/>
                  <a:gd name="T38" fmla="*/ 6 w 70"/>
                  <a:gd name="T39" fmla="*/ 348 h 364"/>
                  <a:gd name="T40" fmla="*/ 10 w 70"/>
                  <a:gd name="T41" fmla="*/ 353 h 364"/>
                  <a:gd name="T42" fmla="*/ 15 w 70"/>
                  <a:gd name="T43" fmla="*/ 357 h 364"/>
                  <a:gd name="T44" fmla="*/ 21 w 70"/>
                  <a:gd name="T45" fmla="*/ 360 h 364"/>
                  <a:gd name="T46" fmla="*/ 27 w 70"/>
                  <a:gd name="T47" fmla="*/ 362 h 364"/>
                  <a:gd name="T48" fmla="*/ 34 w 70"/>
                  <a:gd name="T49" fmla="*/ 363 h 364"/>
                  <a:gd name="T50" fmla="*/ 41 w 70"/>
                  <a:gd name="T51" fmla="*/ 362 h 364"/>
                  <a:gd name="T52" fmla="*/ 48 w 70"/>
                  <a:gd name="T53" fmla="*/ 360 h 364"/>
                  <a:gd name="T54" fmla="*/ 54 w 70"/>
                  <a:gd name="T55" fmla="*/ 357 h 364"/>
                  <a:gd name="T56" fmla="*/ 59 w 70"/>
                  <a:gd name="T57" fmla="*/ 353 h 364"/>
                  <a:gd name="T58" fmla="*/ 63 w 70"/>
                  <a:gd name="T59" fmla="*/ 348 h 364"/>
                  <a:gd name="T60" fmla="*/ 66 w 70"/>
                  <a:gd name="T61" fmla="*/ 342 h 364"/>
                  <a:gd name="T62" fmla="*/ 68 w 70"/>
                  <a:gd name="T63" fmla="*/ 335 h 364"/>
                  <a:gd name="T64" fmla="*/ 69 w 70"/>
                  <a:gd name="T65" fmla="*/ 328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0"/>
                  <a:gd name="T100" fmla="*/ 0 h 364"/>
                  <a:gd name="T101" fmla="*/ 70 w 70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0" h="364">
                    <a:moveTo>
                      <a:pt x="69" y="35"/>
                    </a:moveTo>
                    <a:lnTo>
                      <a:pt x="69" y="31"/>
                    </a:lnTo>
                    <a:lnTo>
                      <a:pt x="68" y="28"/>
                    </a:lnTo>
                    <a:lnTo>
                      <a:pt x="67" y="24"/>
                    </a:lnTo>
                    <a:lnTo>
                      <a:pt x="66" y="21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1" y="12"/>
                    </a:lnTo>
                    <a:lnTo>
                      <a:pt x="59" y="10"/>
                    </a:lnTo>
                    <a:lnTo>
                      <a:pt x="56" y="8"/>
                    </a:lnTo>
                    <a:lnTo>
                      <a:pt x="54" y="6"/>
                    </a:lnTo>
                    <a:lnTo>
                      <a:pt x="51" y="4"/>
                    </a:lnTo>
                    <a:lnTo>
                      <a:pt x="48" y="3"/>
                    </a:lnTo>
                    <a:lnTo>
                      <a:pt x="45" y="1"/>
                    </a:lnTo>
                    <a:lnTo>
                      <a:pt x="41" y="1"/>
                    </a:lnTo>
                    <a:lnTo>
                      <a:pt x="38" y="0"/>
                    </a:lnTo>
                    <a:lnTo>
                      <a:pt x="34" y="0"/>
                    </a:lnTo>
                    <a:lnTo>
                      <a:pt x="31" y="0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21" y="3"/>
                    </a:lnTo>
                    <a:lnTo>
                      <a:pt x="18" y="4"/>
                    </a:lnTo>
                    <a:lnTo>
                      <a:pt x="15" y="6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5"/>
                    </a:lnTo>
                    <a:lnTo>
                      <a:pt x="4" y="18"/>
                    </a:lnTo>
                    <a:lnTo>
                      <a:pt x="3" y="21"/>
                    </a:lnTo>
                    <a:lnTo>
                      <a:pt x="1" y="24"/>
                    </a:lnTo>
                    <a:lnTo>
                      <a:pt x="1" y="28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328"/>
                    </a:lnTo>
                    <a:lnTo>
                      <a:pt x="0" y="332"/>
                    </a:lnTo>
                    <a:lnTo>
                      <a:pt x="1" y="335"/>
                    </a:lnTo>
                    <a:lnTo>
                      <a:pt x="1" y="339"/>
                    </a:lnTo>
                    <a:lnTo>
                      <a:pt x="3" y="342"/>
                    </a:lnTo>
                    <a:lnTo>
                      <a:pt x="4" y="345"/>
                    </a:lnTo>
                    <a:lnTo>
                      <a:pt x="6" y="348"/>
                    </a:lnTo>
                    <a:lnTo>
                      <a:pt x="8" y="350"/>
                    </a:lnTo>
                    <a:lnTo>
                      <a:pt x="10" y="353"/>
                    </a:lnTo>
                    <a:lnTo>
                      <a:pt x="12" y="355"/>
                    </a:lnTo>
                    <a:lnTo>
                      <a:pt x="15" y="357"/>
                    </a:lnTo>
                    <a:lnTo>
                      <a:pt x="18" y="359"/>
                    </a:lnTo>
                    <a:lnTo>
                      <a:pt x="21" y="360"/>
                    </a:lnTo>
                    <a:lnTo>
                      <a:pt x="24" y="361"/>
                    </a:lnTo>
                    <a:lnTo>
                      <a:pt x="27" y="362"/>
                    </a:lnTo>
                    <a:lnTo>
                      <a:pt x="31" y="363"/>
                    </a:lnTo>
                    <a:lnTo>
                      <a:pt x="34" y="363"/>
                    </a:lnTo>
                    <a:lnTo>
                      <a:pt x="38" y="363"/>
                    </a:lnTo>
                    <a:lnTo>
                      <a:pt x="41" y="362"/>
                    </a:lnTo>
                    <a:lnTo>
                      <a:pt x="45" y="361"/>
                    </a:lnTo>
                    <a:lnTo>
                      <a:pt x="48" y="360"/>
                    </a:lnTo>
                    <a:lnTo>
                      <a:pt x="51" y="359"/>
                    </a:lnTo>
                    <a:lnTo>
                      <a:pt x="54" y="357"/>
                    </a:lnTo>
                    <a:lnTo>
                      <a:pt x="56" y="355"/>
                    </a:lnTo>
                    <a:lnTo>
                      <a:pt x="59" y="353"/>
                    </a:lnTo>
                    <a:lnTo>
                      <a:pt x="61" y="350"/>
                    </a:lnTo>
                    <a:lnTo>
                      <a:pt x="63" y="348"/>
                    </a:lnTo>
                    <a:lnTo>
                      <a:pt x="65" y="345"/>
                    </a:lnTo>
                    <a:lnTo>
                      <a:pt x="66" y="342"/>
                    </a:lnTo>
                    <a:lnTo>
                      <a:pt x="67" y="339"/>
                    </a:lnTo>
                    <a:lnTo>
                      <a:pt x="68" y="335"/>
                    </a:lnTo>
                    <a:lnTo>
                      <a:pt x="69" y="332"/>
                    </a:lnTo>
                    <a:lnTo>
                      <a:pt x="69" y="328"/>
                    </a:lnTo>
                    <a:lnTo>
                      <a:pt x="69" y="35"/>
                    </a:lnTo>
                  </a:path>
                </a:pathLst>
              </a:custGeom>
              <a:solidFill>
                <a:srgbClr val="1CA29F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Freeform 29"/>
              <p:cNvSpPr>
                <a:spLocks/>
              </p:cNvSpPr>
              <p:nvPr/>
            </p:nvSpPr>
            <p:spPr bwMode="auto">
              <a:xfrm>
                <a:off x="4689" y="2194"/>
                <a:ext cx="70" cy="286"/>
              </a:xfrm>
              <a:custGeom>
                <a:avLst/>
                <a:gdLst>
                  <a:gd name="T0" fmla="*/ 69 w 70"/>
                  <a:gd name="T1" fmla="*/ 31 h 286"/>
                  <a:gd name="T2" fmla="*/ 67 w 70"/>
                  <a:gd name="T3" fmla="*/ 24 h 286"/>
                  <a:gd name="T4" fmla="*/ 65 w 70"/>
                  <a:gd name="T5" fmla="*/ 18 h 286"/>
                  <a:gd name="T6" fmla="*/ 61 w 70"/>
                  <a:gd name="T7" fmla="*/ 12 h 286"/>
                  <a:gd name="T8" fmla="*/ 56 w 70"/>
                  <a:gd name="T9" fmla="*/ 8 h 286"/>
                  <a:gd name="T10" fmla="*/ 51 w 70"/>
                  <a:gd name="T11" fmla="*/ 4 h 286"/>
                  <a:gd name="T12" fmla="*/ 45 w 70"/>
                  <a:gd name="T13" fmla="*/ 1 h 286"/>
                  <a:gd name="T14" fmla="*/ 38 w 70"/>
                  <a:gd name="T15" fmla="*/ 0 h 286"/>
                  <a:gd name="T16" fmla="*/ 31 w 70"/>
                  <a:gd name="T17" fmla="*/ 0 h 286"/>
                  <a:gd name="T18" fmla="*/ 24 w 70"/>
                  <a:gd name="T19" fmla="*/ 1 h 286"/>
                  <a:gd name="T20" fmla="*/ 18 w 70"/>
                  <a:gd name="T21" fmla="*/ 4 h 286"/>
                  <a:gd name="T22" fmla="*/ 12 w 70"/>
                  <a:gd name="T23" fmla="*/ 8 h 286"/>
                  <a:gd name="T24" fmla="*/ 8 w 70"/>
                  <a:gd name="T25" fmla="*/ 12 h 286"/>
                  <a:gd name="T26" fmla="*/ 4 w 70"/>
                  <a:gd name="T27" fmla="*/ 18 h 286"/>
                  <a:gd name="T28" fmla="*/ 1 w 70"/>
                  <a:gd name="T29" fmla="*/ 24 h 286"/>
                  <a:gd name="T30" fmla="*/ 0 w 70"/>
                  <a:gd name="T31" fmla="*/ 31 h 286"/>
                  <a:gd name="T32" fmla="*/ 0 w 70"/>
                  <a:gd name="T33" fmla="*/ 250 h 286"/>
                  <a:gd name="T34" fmla="*/ 1 w 70"/>
                  <a:gd name="T35" fmla="*/ 257 h 286"/>
                  <a:gd name="T36" fmla="*/ 3 w 70"/>
                  <a:gd name="T37" fmla="*/ 264 h 286"/>
                  <a:gd name="T38" fmla="*/ 6 w 70"/>
                  <a:gd name="T39" fmla="*/ 270 h 286"/>
                  <a:gd name="T40" fmla="*/ 10 w 70"/>
                  <a:gd name="T41" fmla="*/ 275 h 286"/>
                  <a:gd name="T42" fmla="*/ 15 w 70"/>
                  <a:gd name="T43" fmla="*/ 279 h 286"/>
                  <a:gd name="T44" fmla="*/ 21 w 70"/>
                  <a:gd name="T45" fmla="*/ 282 h 286"/>
                  <a:gd name="T46" fmla="*/ 27 w 70"/>
                  <a:gd name="T47" fmla="*/ 284 h 286"/>
                  <a:gd name="T48" fmla="*/ 34 w 70"/>
                  <a:gd name="T49" fmla="*/ 285 h 286"/>
                  <a:gd name="T50" fmla="*/ 41 w 70"/>
                  <a:gd name="T51" fmla="*/ 284 h 286"/>
                  <a:gd name="T52" fmla="*/ 48 w 70"/>
                  <a:gd name="T53" fmla="*/ 282 h 286"/>
                  <a:gd name="T54" fmla="*/ 54 w 70"/>
                  <a:gd name="T55" fmla="*/ 279 h 286"/>
                  <a:gd name="T56" fmla="*/ 59 w 70"/>
                  <a:gd name="T57" fmla="*/ 275 h 286"/>
                  <a:gd name="T58" fmla="*/ 63 w 70"/>
                  <a:gd name="T59" fmla="*/ 270 h 286"/>
                  <a:gd name="T60" fmla="*/ 66 w 70"/>
                  <a:gd name="T61" fmla="*/ 264 h 286"/>
                  <a:gd name="T62" fmla="*/ 68 w 70"/>
                  <a:gd name="T63" fmla="*/ 257 h 286"/>
                  <a:gd name="T64" fmla="*/ 69 w 70"/>
                  <a:gd name="T65" fmla="*/ 250 h 2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0"/>
                  <a:gd name="T100" fmla="*/ 0 h 286"/>
                  <a:gd name="T101" fmla="*/ 70 w 70"/>
                  <a:gd name="T102" fmla="*/ 286 h 2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0" h="286">
                    <a:moveTo>
                      <a:pt x="69" y="35"/>
                    </a:moveTo>
                    <a:lnTo>
                      <a:pt x="69" y="31"/>
                    </a:lnTo>
                    <a:lnTo>
                      <a:pt x="68" y="28"/>
                    </a:lnTo>
                    <a:lnTo>
                      <a:pt x="67" y="24"/>
                    </a:lnTo>
                    <a:lnTo>
                      <a:pt x="66" y="21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1" y="12"/>
                    </a:lnTo>
                    <a:lnTo>
                      <a:pt x="59" y="10"/>
                    </a:lnTo>
                    <a:lnTo>
                      <a:pt x="56" y="8"/>
                    </a:lnTo>
                    <a:lnTo>
                      <a:pt x="54" y="6"/>
                    </a:lnTo>
                    <a:lnTo>
                      <a:pt x="51" y="4"/>
                    </a:lnTo>
                    <a:lnTo>
                      <a:pt x="48" y="3"/>
                    </a:lnTo>
                    <a:lnTo>
                      <a:pt x="45" y="1"/>
                    </a:lnTo>
                    <a:lnTo>
                      <a:pt x="41" y="1"/>
                    </a:lnTo>
                    <a:lnTo>
                      <a:pt x="38" y="0"/>
                    </a:lnTo>
                    <a:lnTo>
                      <a:pt x="34" y="0"/>
                    </a:lnTo>
                    <a:lnTo>
                      <a:pt x="31" y="0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21" y="3"/>
                    </a:lnTo>
                    <a:lnTo>
                      <a:pt x="18" y="4"/>
                    </a:lnTo>
                    <a:lnTo>
                      <a:pt x="15" y="6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5"/>
                    </a:lnTo>
                    <a:lnTo>
                      <a:pt x="4" y="18"/>
                    </a:lnTo>
                    <a:lnTo>
                      <a:pt x="3" y="21"/>
                    </a:lnTo>
                    <a:lnTo>
                      <a:pt x="1" y="24"/>
                    </a:lnTo>
                    <a:lnTo>
                      <a:pt x="1" y="28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250"/>
                    </a:lnTo>
                    <a:lnTo>
                      <a:pt x="0" y="254"/>
                    </a:lnTo>
                    <a:lnTo>
                      <a:pt x="1" y="257"/>
                    </a:lnTo>
                    <a:lnTo>
                      <a:pt x="1" y="261"/>
                    </a:lnTo>
                    <a:lnTo>
                      <a:pt x="3" y="264"/>
                    </a:lnTo>
                    <a:lnTo>
                      <a:pt x="4" y="267"/>
                    </a:lnTo>
                    <a:lnTo>
                      <a:pt x="6" y="270"/>
                    </a:lnTo>
                    <a:lnTo>
                      <a:pt x="8" y="272"/>
                    </a:lnTo>
                    <a:lnTo>
                      <a:pt x="10" y="275"/>
                    </a:lnTo>
                    <a:lnTo>
                      <a:pt x="12" y="277"/>
                    </a:lnTo>
                    <a:lnTo>
                      <a:pt x="15" y="279"/>
                    </a:lnTo>
                    <a:lnTo>
                      <a:pt x="18" y="281"/>
                    </a:lnTo>
                    <a:lnTo>
                      <a:pt x="21" y="282"/>
                    </a:lnTo>
                    <a:lnTo>
                      <a:pt x="24" y="283"/>
                    </a:lnTo>
                    <a:lnTo>
                      <a:pt x="27" y="284"/>
                    </a:lnTo>
                    <a:lnTo>
                      <a:pt x="31" y="285"/>
                    </a:lnTo>
                    <a:lnTo>
                      <a:pt x="34" y="285"/>
                    </a:lnTo>
                    <a:lnTo>
                      <a:pt x="38" y="285"/>
                    </a:lnTo>
                    <a:lnTo>
                      <a:pt x="41" y="284"/>
                    </a:lnTo>
                    <a:lnTo>
                      <a:pt x="45" y="283"/>
                    </a:lnTo>
                    <a:lnTo>
                      <a:pt x="48" y="282"/>
                    </a:lnTo>
                    <a:lnTo>
                      <a:pt x="51" y="281"/>
                    </a:lnTo>
                    <a:lnTo>
                      <a:pt x="54" y="279"/>
                    </a:lnTo>
                    <a:lnTo>
                      <a:pt x="56" y="277"/>
                    </a:lnTo>
                    <a:lnTo>
                      <a:pt x="59" y="275"/>
                    </a:lnTo>
                    <a:lnTo>
                      <a:pt x="61" y="272"/>
                    </a:lnTo>
                    <a:lnTo>
                      <a:pt x="63" y="270"/>
                    </a:lnTo>
                    <a:lnTo>
                      <a:pt x="65" y="267"/>
                    </a:lnTo>
                    <a:lnTo>
                      <a:pt x="66" y="264"/>
                    </a:lnTo>
                    <a:lnTo>
                      <a:pt x="67" y="261"/>
                    </a:lnTo>
                    <a:lnTo>
                      <a:pt x="68" y="257"/>
                    </a:lnTo>
                    <a:lnTo>
                      <a:pt x="69" y="254"/>
                    </a:lnTo>
                    <a:lnTo>
                      <a:pt x="69" y="250"/>
                    </a:lnTo>
                    <a:lnTo>
                      <a:pt x="69" y="35"/>
                    </a:lnTo>
                  </a:path>
                </a:pathLst>
              </a:custGeom>
              <a:solidFill>
                <a:srgbClr val="8054CE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Freeform 30"/>
              <p:cNvSpPr>
                <a:spLocks/>
              </p:cNvSpPr>
              <p:nvPr/>
            </p:nvSpPr>
            <p:spPr bwMode="auto">
              <a:xfrm>
                <a:off x="4942" y="2210"/>
                <a:ext cx="72" cy="275"/>
              </a:xfrm>
              <a:custGeom>
                <a:avLst/>
                <a:gdLst>
                  <a:gd name="T0" fmla="*/ 71 w 72"/>
                  <a:gd name="T1" fmla="*/ 32 h 275"/>
                  <a:gd name="T2" fmla="*/ 69 w 72"/>
                  <a:gd name="T3" fmla="*/ 25 h 275"/>
                  <a:gd name="T4" fmla="*/ 67 w 72"/>
                  <a:gd name="T5" fmla="*/ 18 h 275"/>
                  <a:gd name="T6" fmla="*/ 63 w 72"/>
                  <a:gd name="T7" fmla="*/ 13 h 275"/>
                  <a:gd name="T8" fmla="*/ 58 w 72"/>
                  <a:gd name="T9" fmla="*/ 8 h 275"/>
                  <a:gd name="T10" fmla="*/ 52 w 72"/>
                  <a:gd name="T11" fmla="*/ 4 h 275"/>
                  <a:gd name="T12" fmla="*/ 46 w 72"/>
                  <a:gd name="T13" fmla="*/ 2 h 275"/>
                  <a:gd name="T14" fmla="*/ 39 w 72"/>
                  <a:gd name="T15" fmla="*/ 0 h 275"/>
                  <a:gd name="T16" fmla="*/ 32 w 72"/>
                  <a:gd name="T17" fmla="*/ 0 h 275"/>
                  <a:gd name="T18" fmla="*/ 25 w 72"/>
                  <a:gd name="T19" fmla="*/ 2 h 275"/>
                  <a:gd name="T20" fmla="*/ 19 w 72"/>
                  <a:gd name="T21" fmla="*/ 4 h 275"/>
                  <a:gd name="T22" fmla="*/ 13 w 72"/>
                  <a:gd name="T23" fmla="*/ 8 h 275"/>
                  <a:gd name="T24" fmla="*/ 8 w 72"/>
                  <a:gd name="T25" fmla="*/ 13 h 275"/>
                  <a:gd name="T26" fmla="*/ 4 w 72"/>
                  <a:gd name="T27" fmla="*/ 18 h 275"/>
                  <a:gd name="T28" fmla="*/ 2 w 72"/>
                  <a:gd name="T29" fmla="*/ 25 h 275"/>
                  <a:gd name="T30" fmla="*/ 0 w 72"/>
                  <a:gd name="T31" fmla="*/ 32 h 275"/>
                  <a:gd name="T32" fmla="*/ 0 w 72"/>
                  <a:gd name="T33" fmla="*/ 239 h 275"/>
                  <a:gd name="T34" fmla="*/ 1 w 72"/>
                  <a:gd name="T35" fmla="*/ 246 h 275"/>
                  <a:gd name="T36" fmla="*/ 3 w 72"/>
                  <a:gd name="T37" fmla="*/ 252 h 275"/>
                  <a:gd name="T38" fmla="*/ 6 w 72"/>
                  <a:gd name="T39" fmla="*/ 258 h 275"/>
                  <a:gd name="T40" fmla="*/ 10 w 72"/>
                  <a:gd name="T41" fmla="*/ 264 h 275"/>
                  <a:gd name="T42" fmla="*/ 16 w 72"/>
                  <a:gd name="T43" fmla="*/ 268 h 275"/>
                  <a:gd name="T44" fmla="*/ 22 w 72"/>
                  <a:gd name="T45" fmla="*/ 271 h 275"/>
                  <a:gd name="T46" fmla="*/ 28 w 72"/>
                  <a:gd name="T47" fmla="*/ 273 h 275"/>
                  <a:gd name="T48" fmla="*/ 36 w 72"/>
                  <a:gd name="T49" fmla="*/ 274 h 275"/>
                  <a:gd name="T50" fmla="*/ 43 w 72"/>
                  <a:gd name="T51" fmla="*/ 273 h 275"/>
                  <a:gd name="T52" fmla="*/ 49 w 72"/>
                  <a:gd name="T53" fmla="*/ 271 h 275"/>
                  <a:gd name="T54" fmla="*/ 55 w 72"/>
                  <a:gd name="T55" fmla="*/ 268 h 275"/>
                  <a:gd name="T56" fmla="*/ 61 w 72"/>
                  <a:gd name="T57" fmla="*/ 264 h 275"/>
                  <a:gd name="T58" fmla="*/ 65 w 72"/>
                  <a:gd name="T59" fmla="*/ 258 h 275"/>
                  <a:gd name="T60" fmla="*/ 68 w 72"/>
                  <a:gd name="T61" fmla="*/ 252 h 275"/>
                  <a:gd name="T62" fmla="*/ 70 w 72"/>
                  <a:gd name="T63" fmla="*/ 246 h 275"/>
                  <a:gd name="T64" fmla="*/ 71 w 72"/>
                  <a:gd name="T65" fmla="*/ 239 h 2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2"/>
                  <a:gd name="T100" fmla="*/ 0 h 275"/>
                  <a:gd name="T101" fmla="*/ 72 w 72"/>
                  <a:gd name="T102" fmla="*/ 275 h 27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2" h="275">
                    <a:moveTo>
                      <a:pt x="71" y="35"/>
                    </a:moveTo>
                    <a:lnTo>
                      <a:pt x="71" y="32"/>
                    </a:lnTo>
                    <a:lnTo>
                      <a:pt x="70" y="28"/>
                    </a:lnTo>
                    <a:lnTo>
                      <a:pt x="69" y="25"/>
                    </a:lnTo>
                    <a:lnTo>
                      <a:pt x="68" y="21"/>
                    </a:lnTo>
                    <a:lnTo>
                      <a:pt x="67" y="18"/>
                    </a:lnTo>
                    <a:lnTo>
                      <a:pt x="65" y="16"/>
                    </a:lnTo>
                    <a:lnTo>
                      <a:pt x="63" y="13"/>
                    </a:lnTo>
                    <a:lnTo>
                      <a:pt x="61" y="10"/>
                    </a:lnTo>
                    <a:lnTo>
                      <a:pt x="58" y="8"/>
                    </a:lnTo>
                    <a:lnTo>
                      <a:pt x="55" y="6"/>
                    </a:lnTo>
                    <a:lnTo>
                      <a:pt x="52" y="4"/>
                    </a:lnTo>
                    <a:lnTo>
                      <a:pt x="49" y="3"/>
                    </a:lnTo>
                    <a:lnTo>
                      <a:pt x="46" y="2"/>
                    </a:lnTo>
                    <a:lnTo>
                      <a:pt x="43" y="1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2" y="3"/>
                    </a:lnTo>
                    <a:lnTo>
                      <a:pt x="19" y="4"/>
                    </a:lnTo>
                    <a:lnTo>
                      <a:pt x="16" y="6"/>
                    </a:lnTo>
                    <a:lnTo>
                      <a:pt x="13" y="8"/>
                    </a:lnTo>
                    <a:lnTo>
                      <a:pt x="10" y="10"/>
                    </a:lnTo>
                    <a:lnTo>
                      <a:pt x="8" y="13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3" y="21"/>
                    </a:lnTo>
                    <a:lnTo>
                      <a:pt x="2" y="25"/>
                    </a:lnTo>
                    <a:lnTo>
                      <a:pt x="1" y="28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0" y="239"/>
                    </a:lnTo>
                    <a:lnTo>
                      <a:pt x="0" y="242"/>
                    </a:lnTo>
                    <a:lnTo>
                      <a:pt x="1" y="246"/>
                    </a:lnTo>
                    <a:lnTo>
                      <a:pt x="2" y="249"/>
                    </a:lnTo>
                    <a:lnTo>
                      <a:pt x="3" y="252"/>
                    </a:lnTo>
                    <a:lnTo>
                      <a:pt x="4" y="255"/>
                    </a:lnTo>
                    <a:lnTo>
                      <a:pt x="6" y="258"/>
                    </a:lnTo>
                    <a:lnTo>
                      <a:pt x="8" y="261"/>
                    </a:lnTo>
                    <a:lnTo>
                      <a:pt x="10" y="264"/>
                    </a:lnTo>
                    <a:lnTo>
                      <a:pt x="13" y="266"/>
                    </a:lnTo>
                    <a:lnTo>
                      <a:pt x="16" y="268"/>
                    </a:lnTo>
                    <a:lnTo>
                      <a:pt x="19" y="270"/>
                    </a:lnTo>
                    <a:lnTo>
                      <a:pt x="22" y="271"/>
                    </a:lnTo>
                    <a:lnTo>
                      <a:pt x="25" y="272"/>
                    </a:lnTo>
                    <a:lnTo>
                      <a:pt x="28" y="273"/>
                    </a:lnTo>
                    <a:lnTo>
                      <a:pt x="32" y="274"/>
                    </a:lnTo>
                    <a:lnTo>
                      <a:pt x="36" y="274"/>
                    </a:lnTo>
                    <a:lnTo>
                      <a:pt x="39" y="274"/>
                    </a:lnTo>
                    <a:lnTo>
                      <a:pt x="43" y="273"/>
                    </a:lnTo>
                    <a:lnTo>
                      <a:pt x="46" y="272"/>
                    </a:lnTo>
                    <a:lnTo>
                      <a:pt x="49" y="271"/>
                    </a:lnTo>
                    <a:lnTo>
                      <a:pt x="52" y="270"/>
                    </a:lnTo>
                    <a:lnTo>
                      <a:pt x="55" y="268"/>
                    </a:lnTo>
                    <a:lnTo>
                      <a:pt x="58" y="266"/>
                    </a:lnTo>
                    <a:lnTo>
                      <a:pt x="61" y="264"/>
                    </a:lnTo>
                    <a:lnTo>
                      <a:pt x="63" y="261"/>
                    </a:lnTo>
                    <a:lnTo>
                      <a:pt x="65" y="258"/>
                    </a:lnTo>
                    <a:lnTo>
                      <a:pt x="67" y="255"/>
                    </a:lnTo>
                    <a:lnTo>
                      <a:pt x="68" y="252"/>
                    </a:lnTo>
                    <a:lnTo>
                      <a:pt x="69" y="249"/>
                    </a:lnTo>
                    <a:lnTo>
                      <a:pt x="70" y="246"/>
                    </a:lnTo>
                    <a:lnTo>
                      <a:pt x="71" y="242"/>
                    </a:lnTo>
                    <a:lnTo>
                      <a:pt x="71" y="239"/>
                    </a:lnTo>
                    <a:lnTo>
                      <a:pt x="71" y="35"/>
                    </a:lnTo>
                  </a:path>
                </a:pathLst>
              </a:custGeom>
              <a:solidFill>
                <a:srgbClr val="D43977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Freeform 31"/>
              <p:cNvSpPr>
                <a:spLocks/>
              </p:cNvSpPr>
              <p:nvPr/>
            </p:nvSpPr>
            <p:spPr bwMode="auto">
              <a:xfrm>
                <a:off x="4943" y="2127"/>
                <a:ext cx="72" cy="119"/>
              </a:xfrm>
              <a:custGeom>
                <a:avLst/>
                <a:gdLst>
                  <a:gd name="T0" fmla="*/ 0 w 72"/>
                  <a:gd name="T1" fmla="*/ 114 h 119"/>
                  <a:gd name="T2" fmla="*/ 2 w 72"/>
                  <a:gd name="T3" fmla="*/ 107 h 119"/>
                  <a:gd name="T4" fmla="*/ 4 w 72"/>
                  <a:gd name="T5" fmla="*/ 101 h 119"/>
                  <a:gd name="T6" fmla="*/ 8 w 72"/>
                  <a:gd name="T7" fmla="*/ 95 h 119"/>
                  <a:gd name="T8" fmla="*/ 13 w 72"/>
                  <a:gd name="T9" fmla="*/ 91 h 119"/>
                  <a:gd name="T10" fmla="*/ 19 w 72"/>
                  <a:gd name="T11" fmla="*/ 87 h 119"/>
                  <a:gd name="T12" fmla="*/ 25 w 72"/>
                  <a:gd name="T13" fmla="*/ 84 h 119"/>
                  <a:gd name="T14" fmla="*/ 32 w 72"/>
                  <a:gd name="T15" fmla="*/ 83 h 119"/>
                  <a:gd name="T16" fmla="*/ 39 w 72"/>
                  <a:gd name="T17" fmla="*/ 83 h 119"/>
                  <a:gd name="T18" fmla="*/ 46 w 72"/>
                  <a:gd name="T19" fmla="*/ 84 h 119"/>
                  <a:gd name="T20" fmla="*/ 52 w 72"/>
                  <a:gd name="T21" fmla="*/ 87 h 119"/>
                  <a:gd name="T22" fmla="*/ 58 w 72"/>
                  <a:gd name="T23" fmla="*/ 91 h 119"/>
                  <a:gd name="T24" fmla="*/ 63 w 72"/>
                  <a:gd name="T25" fmla="*/ 96 h 119"/>
                  <a:gd name="T26" fmla="*/ 66 w 72"/>
                  <a:gd name="T27" fmla="*/ 101 h 119"/>
                  <a:gd name="T28" fmla="*/ 69 w 72"/>
                  <a:gd name="T29" fmla="*/ 107 h 119"/>
                  <a:gd name="T30" fmla="*/ 70 w 72"/>
                  <a:gd name="T31" fmla="*/ 114 h 119"/>
                  <a:gd name="T32" fmla="*/ 71 w 72"/>
                  <a:gd name="T33" fmla="*/ 29 h 119"/>
                  <a:gd name="T34" fmla="*/ 71 w 72"/>
                  <a:gd name="T35" fmla="*/ 31 h 119"/>
                  <a:gd name="T36" fmla="*/ 69 w 72"/>
                  <a:gd name="T37" fmla="*/ 24 h 119"/>
                  <a:gd name="T38" fmla="*/ 67 w 72"/>
                  <a:gd name="T39" fmla="*/ 18 h 119"/>
                  <a:gd name="T40" fmla="*/ 63 w 72"/>
                  <a:gd name="T41" fmla="*/ 13 h 119"/>
                  <a:gd name="T42" fmla="*/ 58 w 72"/>
                  <a:gd name="T43" fmla="*/ 8 h 119"/>
                  <a:gd name="T44" fmla="*/ 52 w 72"/>
                  <a:gd name="T45" fmla="*/ 4 h 119"/>
                  <a:gd name="T46" fmla="*/ 46 w 72"/>
                  <a:gd name="T47" fmla="*/ 2 h 119"/>
                  <a:gd name="T48" fmla="*/ 39 w 72"/>
                  <a:gd name="T49" fmla="*/ 0 h 119"/>
                  <a:gd name="T50" fmla="*/ 32 w 72"/>
                  <a:gd name="T51" fmla="*/ 0 h 119"/>
                  <a:gd name="T52" fmla="*/ 25 w 72"/>
                  <a:gd name="T53" fmla="*/ 2 h 119"/>
                  <a:gd name="T54" fmla="*/ 19 w 72"/>
                  <a:gd name="T55" fmla="*/ 4 h 119"/>
                  <a:gd name="T56" fmla="*/ 13 w 72"/>
                  <a:gd name="T57" fmla="*/ 8 h 119"/>
                  <a:gd name="T58" fmla="*/ 8 w 72"/>
                  <a:gd name="T59" fmla="*/ 13 h 119"/>
                  <a:gd name="T60" fmla="*/ 4 w 72"/>
                  <a:gd name="T61" fmla="*/ 18 h 119"/>
                  <a:gd name="T62" fmla="*/ 2 w 72"/>
                  <a:gd name="T63" fmla="*/ 24 h 119"/>
                  <a:gd name="T64" fmla="*/ 0 w 72"/>
                  <a:gd name="T65" fmla="*/ 31 h 119"/>
                  <a:gd name="T66" fmla="*/ 0 w 72"/>
                  <a:gd name="T67" fmla="*/ 29 h 11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2"/>
                  <a:gd name="T103" fmla="*/ 0 h 119"/>
                  <a:gd name="T104" fmla="*/ 72 w 72"/>
                  <a:gd name="T105" fmla="*/ 119 h 11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2" h="119">
                    <a:moveTo>
                      <a:pt x="0" y="118"/>
                    </a:moveTo>
                    <a:lnTo>
                      <a:pt x="0" y="114"/>
                    </a:lnTo>
                    <a:lnTo>
                      <a:pt x="1" y="110"/>
                    </a:lnTo>
                    <a:lnTo>
                      <a:pt x="2" y="107"/>
                    </a:lnTo>
                    <a:lnTo>
                      <a:pt x="3" y="104"/>
                    </a:lnTo>
                    <a:lnTo>
                      <a:pt x="4" y="101"/>
                    </a:lnTo>
                    <a:lnTo>
                      <a:pt x="6" y="98"/>
                    </a:lnTo>
                    <a:lnTo>
                      <a:pt x="8" y="95"/>
                    </a:lnTo>
                    <a:lnTo>
                      <a:pt x="10" y="93"/>
                    </a:lnTo>
                    <a:lnTo>
                      <a:pt x="13" y="91"/>
                    </a:lnTo>
                    <a:lnTo>
                      <a:pt x="16" y="88"/>
                    </a:lnTo>
                    <a:lnTo>
                      <a:pt x="19" y="87"/>
                    </a:lnTo>
                    <a:lnTo>
                      <a:pt x="22" y="85"/>
                    </a:lnTo>
                    <a:lnTo>
                      <a:pt x="25" y="84"/>
                    </a:lnTo>
                    <a:lnTo>
                      <a:pt x="28" y="83"/>
                    </a:lnTo>
                    <a:lnTo>
                      <a:pt x="32" y="83"/>
                    </a:lnTo>
                    <a:lnTo>
                      <a:pt x="36" y="83"/>
                    </a:lnTo>
                    <a:lnTo>
                      <a:pt x="39" y="83"/>
                    </a:lnTo>
                    <a:lnTo>
                      <a:pt x="43" y="83"/>
                    </a:lnTo>
                    <a:lnTo>
                      <a:pt x="46" y="84"/>
                    </a:lnTo>
                    <a:lnTo>
                      <a:pt x="49" y="85"/>
                    </a:lnTo>
                    <a:lnTo>
                      <a:pt x="52" y="87"/>
                    </a:lnTo>
                    <a:lnTo>
                      <a:pt x="55" y="89"/>
                    </a:lnTo>
                    <a:lnTo>
                      <a:pt x="58" y="91"/>
                    </a:lnTo>
                    <a:lnTo>
                      <a:pt x="60" y="93"/>
                    </a:lnTo>
                    <a:lnTo>
                      <a:pt x="63" y="96"/>
                    </a:lnTo>
                    <a:lnTo>
                      <a:pt x="65" y="98"/>
                    </a:lnTo>
                    <a:lnTo>
                      <a:pt x="66" y="101"/>
                    </a:lnTo>
                    <a:lnTo>
                      <a:pt x="68" y="104"/>
                    </a:lnTo>
                    <a:lnTo>
                      <a:pt x="69" y="107"/>
                    </a:lnTo>
                    <a:lnTo>
                      <a:pt x="70" y="111"/>
                    </a:lnTo>
                    <a:lnTo>
                      <a:pt x="70" y="114"/>
                    </a:lnTo>
                    <a:lnTo>
                      <a:pt x="71" y="118"/>
                    </a:lnTo>
                    <a:lnTo>
                      <a:pt x="71" y="29"/>
                    </a:lnTo>
                    <a:lnTo>
                      <a:pt x="71" y="35"/>
                    </a:lnTo>
                    <a:lnTo>
                      <a:pt x="71" y="31"/>
                    </a:lnTo>
                    <a:lnTo>
                      <a:pt x="70" y="28"/>
                    </a:lnTo>
                    <a:lnTo>
                      <a:pt x="69" y="24"/>
                    </a:lnTo>
                    <a:lnTo>
                      <a:pt x="68" y="21"/>
                    </a:lnTo>
                    <a:lnTo>
                      <a:pt x="67" y="18"/>
                    </a:lnTo>
                    <a:lnTo>
                      <a:pt x="65" y="15"/>
                    </a:lnTo>
                    <a:lnTo>
                      <a:pt x="63" y="13"/>
                    </a:lnTo>
                    <a:lnTo>
                      <a:pt x="61" y="10"/>
                    </a:lnTo>
                    <a:lnTo>
                      <a:pt x="58" y="8"/>
                    </a:lnTo>
                    <a:lnTo>
                      <a:pt x="55" y="6"/>
                    </a:lnTo>
                    <a:lnTo>
                      <a:pt x="52" y="4"/>
                    </a:lnTo>
                    <a:lnTo>
                      <a:pt x="49" y="3"/>
                    </a:lnTo>
                    <a:lnTo>
                      <a:pt x="46" y="2"/>
                    </a:lnTo>
                    <a:lnTo>
                      <a:pt x="43" y="1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2" y="3"/>
                    </a:lnTo>
                    <a:lnTo>
                      <a:pt x="19" y="4"/>
                    </a:lnTo>
                    <a:lnTo>
                      <a:pt x="16" y="6"/>
                    </a:lnTo>
                    <a:lnTo>
                      <a:pt x="13" y="8"/>
                    </a:lnTo>
                    <a:lnTo>
                      <a:pt x="10" y="10"/>
                    </a:lnTo>
                    <a:lnTo>
                      <a:pt x="8" y="13"/>
                    </a:lnTo>
                    <a:lnTo>
                      <a:pt x="6" y="15"/>
                    </a:lnTo>
                    <a:lnTo>
                      <a:pt x="4" y="18"/>
                    </a:lnTo>
                    <a:lnTo>
                      <a:pt x="3" y="21"/>
                    </a:lnTo>
                    <a:lnTo>
                      <a:pt x="2" y="24"/>
                    </a:lnTo>
                    <a:lnTo>
                      <a:pt x="1" y="28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118"/>
                    </a:lnTo>
                  </a:path>
                </a:pathLst>
              </a:custGeom>
              <a:solidFill>
                <a:srgbClr val="FC7B3F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Freeform 32"/>
              <p:cNvSpPr>
                <a:spLocks/>
              </p:cNvSpPr>
              <p:nvPr/>
            </p:nvSpPr>
            <p:spPr bwMode="auto">
              <a:xfrm>
                <a:off x="4452" y="1828"/>
                <a:ext cx="622" cy="688"/>
              </a:xfrm>
              <a:custGeom>
                <a:avLst/>
                <a:gdLst>
                  <a:gd name="T0" fmla="*/ 58 w 622"/>
                  <a:gd name="T1" fmla="*/ 1 h 688"/>
                  <a:gd name="T2" fmla="*/ 64 w 622"/>
                  <a:gd name="T3" fmla="*/ 0 h 688"/>
                  <a:gd name="T4" fmla="*/ 74 w 622"/>
                  <a:gd name="T5" fmla="*/ 0 h 688"/>
                  <a:gd name="T6" fmla="*/ 88 w 622"/>
                  <a:gd name="T7" fmla="*/ 4 h 688"/>
                  <a:gd name="T8" fmla="*/ 107 w 622"/>
                  <a:gd name="T9" fmla="*/ 12 h 688"/>
                  <a:gd name="T10" fmla="*/ 130 w 622"/>
                  <a:gd name="T11" fmla="*/ 26 h 688"/>
                  <a:gd name="T12" fmla="*/ 156 w 622"/>
                  <a:gd name="T13" fmla="*/ 49 h 688"/>
                  <a:gd name="T14" fmla="*/ 185 w 622"/>
                  <a:gd name="T15" fmla="*/ 83 h 688"/>
                  <a:gd name="T16" fmla="*/ 466 w 622"/>
                  <a:gd name="T17" fmla="*/ 504 h 688"/>
                  <a:gd name="T18" fmla="*/ 471 w 622"/>
                  <a:gd name="T19" fmla="*/ 512 h 688"/>
                  <a:gd name="T20" fmla="*/ 483 w 622"/>
                  <a:gd name="T21" fmla="*/ 531 h 688"/>
                  <a:gd name="T22" fmla="*/ 502 w 622"/>
                  <a:gd name="T23" fmla="*/ 559 h 688"/>
                  <a:gd name="T24" fmla="*/ 526 w 622"/>
                  <a:gd name="T25" fmla="*/ 591 h 688"/>
                  <a:gd name="T26" fmla="*/ 551 w 622"/>
                  <a:gd name="T27" fmla="*/ 623 h 688"/>
                  <a:gd name="T28" fmla="*/ 577 w 622"/>
                  <a:gd name="T29" fmla="*/ 652 h 688"/>
                  <a:gd name="T30" fmla="*/ 601 w 622"/>
                  <a:gd name="T31" fmla="*/ 674 h 688"/>
                  <a:gd name="T32" fmla="*/ 621 w 622"/>
                  <a:gd name="T33" fmla="*/ 685 h 688"/>
                  <a:gd name="T34" fmla="*/ 617 w 622"/>
                  <a:gd name="T35" fmla="*/ 686 h 688"/>
                  <a:gd name="T36" fmla="*/ 610 w 622"/>
                  <a:gd name="T37" fmla="*/ 686 h 688"/>
                  <a:gd name="T38" fmla="*/ 601 w 622"/>
                  <a:gd name="T39" fmla="*/ 686 h 688"/>
                  <a:gd name="T40" fmla="*/ 590 w 622"/>
                  <a:gd name="T41" fmla="*/ 686 h 688"/>
                  <a:gd name="T42" fmla="*/ 580 w 622"/>
                  <a:gd name="T43" fmla="*/ 687 h 688"/>
                  <a:gd name="T44" fmla="*/ 573 w 622"/>
                  <a:gd name="T45" fmla="*/ 687 h 688"/>
                  <a:gd name="T46" fmla="*/ 568 w 622"/>
                  <a:gd name="T47" fmla="*/ 687 h 688"/>
                  <a:gd name="T48" fmla="*/ 564 w 622"/>
                  <a:gd name="T49" fmla="*/ 686 h 688"/>
                  <a:gd name="T50" fmla="*/ 556 w 622"/>
                  <a:gd name="T51" fmla="*/ 684 h 688"/>
                  <a:gd name="T52" fmla="*/ 543 w 622"/>
                  <a:gd name="T53" fmla="*/ 680 h 688"/>
                  <a:gd name="T54" fmla="*/ 527 w 622"/>
                  <a:gd name="T55" fmla="*/ 674 h 688"/>
                  <a:gd name="T56" fmla="*/ 510 w 622"/>
                  <a:gd name="T57" fmla="*/ 665 h 688"/>
                  <a:gd name="T58" fmla="*/ 491 w 622"/>
                  <a:gd name="T59" fmla="*/ 652 h 688"/>
                  <a:gd name="T60" fmla="*/ 473 w 622"/>
                  <a:gd name="T61" fmla="*/ 635 h 688"/>
                  <a:gd name="T62" fmla="*/ 457 w 622"/>
                  <a:gd name="T63" fmla="*/ 615 h 688"/>
                  <a:gd name="T64" fmla="*/ 408 w 622"/>
                  <a:gd name="T65" fmla="*/ 538 h 688"/>
                  <a:gd name="T66" fmla="*/ 354 w 622"/>
                  <a:gd name="T67" fmla="*/ 455 h 688"/>
                  <a:gd name="T68" fmla="*/ 299 w 622"/>
                  <a:gd name="T69" fmla="*/ 373 h 688"/>
                  <a:gd name="T70" fmla="*/ 247 w 622"/>
                  <a:gd name="T71" fmla="*/ 294 h 688"/>
                  <a:gd name="T72" fmla="*/ 200 w 622"/>
                  <a:gd name="T73" fmla="*/ 225 h 688"/>
                  <a:gd name="T74" fmla="*/ 163 w 622"/>
                  <a:gd name="T75" fmla="*/ 169 h 688"/>
                  <a:gd name="T76" fmla="*/ 138 w 622"/>
                  <a:gd name="T77" fmla="*/ 132 h 688"/>
                  <a:gd name="T78" fmla="*/ 129 w 622"/>
                  <a:gd name="T79" fmla="*/ 119 h 688"/>
                  <a:gd name="T80" fmla="*/ 126 w 622"/>
                  <a:gd name="T81" fmla="*/ 114 h 688"/>
                  <a:gd name="T82" fmla="*/ 117 w 622"/>
                  <a:gd name="T83" fmla="*/ 101 h 688"/>
                  <a:gd name="T84" fmla="*/ 103 w 622"/>
                  <a:gd name="T85" fmla="*/ 83 h 688"/>
                  <a:gd name="T86" fmla="*/ 85 w 622"/>
                  <a:gd name="T87" fmla="*/ 62 h 688"/>
                  <a:gd name="T88" fmla="*/ 65 w 622"/>
                  <a:gd name="T89" fmla="*/ 41 h 688"/>
                  <a:gd name="T90" fmla="*/ 43 w 622"/>
                  <a:gd name="T91" fmla="*/ 22 h 688"/>
                  <a:gd name="T92" fmla="*/ 21 w 622"/>
                  <a:gd name="T93" fmla="*/ 8 h 688"/>
                  <a:gd name="T94" fmla="*/ 0 w 622"/>
                  <a:gd name="T95" fmla="*/ 1 h 68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22"/>
                  <a:gd name="T145" fmla="*/ 0 h 688"/>
                  <a:gd name="T146" fmla="*/ 622 w 622"/>
                  <a:gd name="T147" fmla="*/ 688 h 68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22" h="688">
                    <a:moveTo>
                      <a:pt x="0" y="1"/>
                    </a:moveTo>
                    <a:lnTo>
                      <a:pt x="58" y="1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68" y="0"/>
                    </a:lnTo>
                    <a:lnTo>
                      <a:pt x="74" y="0"/>
                    </a:lnTo>
                    <a:lnTo>
                      <a:pt x="80" y="2"/>
                    </a:lnTo>
                    <a:lnTo>
                      <a:pt x="88" y="4"/>
                    </a:lnTo>
                    <a:lnTo>
                      <a:pt x="97" y="7"/>
                    </a:lnTo>
                    <a:lnTo>
                      <a:pt x="107" y="12"/>
                    </a:lnTo>
                    <a:lnTo>
                      <a:pt x="118" y="18"/>
                    </a:lnTo>
                    <a:lnTo>
                      <a:pt x="130" y="26"/>
                    </a:lnTo>
                    <a:lnTo>
                      <a:pt x="142" y="37"/>
                    </a:lnTo>
                    <a:lnTo>
                      <a:pt x="156" y="49"/>
                    </a:lnTo>
                    <a:lnTo>
                      <a:pt x="170" y="65"/>
                    </a:lnTo>
                    <a:lnTo>
                      <a:pt x="185" y="83"/>
                    </a:lnTo>
                    <a:lnTo>
                      <a:pt x="201" y="104"/>
                    </a:lnTo>
                    <a:lnTo>
                      <a:pt x="466" y="504"/>
                    </a:lnTo>
                    <a:lnTo>
                      <a:pt x="467" y="506"/>
                    </a:lnTo>
                    <a:lnTo>
                      <a:pt x="471" y="512"/>
                    </a:lnTo>
                    <a:lnTo>
                      <a:pt x="476" y="520"/>
                    </a:lnTo>
                    <a:lnTo>
                      <a:pt x="483" y="531"/>
                    </a:lnTo>
                    <a:lnTo>
                      <a:pt x="492" y="544"/>
                    </a:lnTo>
                    <a:lnTo>
                      <a:pt x="502" y="559"/>
                    </a:lnTo>
                    <a:lnTo>
                      <a:pt x="514" y="574"/>
                    </a:lnTo>
                    <a:lnTo>
                      <a:pt x="526" y="591"/>
                    </a:lnTo>
                    <a:lnTo>
                      <a:pt x="538" y="607"/>
                    </a:lnTo>
                    <a:lnTo>
                      <a:pt x="551" y="623"/>
                    </a:lnTo>
                    <a:lnTo>
                      <a:pt x="564" y="638"/>
                    </a:lnTo>
                    <a:lnTo>
                      <a:pt x="577" y="652"/>
                    </a:lnTo>
                    <a:lnTo>
                      <a:pt x="589" y="664"/>
                    </a:lnTo>
                    <a:lnTo>
                      <a:pt x="601" y="674"/>
                    </a:lnTo>
                    <a:lnTo>
                      <a:pt x="611" y="681"/>
                    </a:lnTo>
                    <a:lnTo>
                      <a:pt x="621" y="685"/>
                    </a:lnTo>
                    <a:lnTo>
                      <a:pt x="620" y="685"/>
                    </a:lnTo>
                    <a:lnTo>
                      <a:pt x="617" y="686"/>
                    </a:lnTo>
                    <a:lnTo>
                      <a:pt x="614" y="686"/>
                    </a:lnTo>
                    <a:lnTo>
                      <a:pt x="610" y="686"/>
                    </a:lnTo>
                    <a:lnTo>
                      <a:pt x="605" y="686"/>
                    </a:lnTo>
                    <a:lnTo>
                      <a:pt x="601" y="686"/>
                    </a:lnTo>
                    <a:lnTo>
                      <a:pt x="595" y="686"/>
                    </a:lnTo>
                    <a:lnTo>
                      <a:pt x="590" y="686"/>
                    </a:lnTo>
                    <a:lnTo>
                      <a:pt x="585" y="687"/>
                    </a:lnTo>
                    <a:lnTo>
                      <a:pt x="580" y="687"/>
                    </a:lnTo>
                    <a:lnTo>
                      <a:pt x="576" y="687"/>
                    </a:lnTo>
                    <a:lnTo>
                      <a:pt x="573" y="687"/>
                    </a:lnTo>
                    <a:lnTo>
                      <a:pt x="570" y="687"/>
                    </a:lnTo>
                    <a:lnTo>
                      <a:pt x="568" y="687"/>
                    </a:lnTo>
                    <a:lnTo>
                      <a:pt x="567" y="687"/>
                    </a:lnTo>
                    <a:lnTo>
                      <a:pt x="564" y="686"/>
                    </a:lnTo>
                    <a:lnTo>
                      <a:pt x="560" y="686"/>
                    </a:lnTo>
                    <a:lnTo>
                      <a:pt x="556" y="684"/>
                    </a:lnTo>
                    <a:lnTo>
                      <a:pt x="550" y="683"/>
                    </a:lnTo>
                    <a:lnTo>
                      <a:pt x="543" y="680"/>
                    </a:lnTo>
                    <a:lnTo>
                      <a:pt x="535" y="678"/>
                    </a:lnTo>
                    <a:lnTo>
                      <a:pt x="527" y="674"/>
                    </a:lnTo>
                    <a:lnTo>
                      <a:pt x="518" y="670"/>
                    </a:lnTo>
                    <a:lnTo>
                      <a:pt x="510" y="665"/>
                    </a:lnTo>
                    <a:lnTo>
                      <a:pt x="500" y="659"/>
                    </a:lnTo>
                    <a:lnTo>
                      <a:pt x="491" y="652"/>
                    </a:lnTo>
                    <a:lnTo>
                      <a:pt x="482" y="644"/>
                    </a:lnTo>
                    <a:lnTo>
                      <a:pt x="473" y="635"/>
                    </a:lnTo>
                    <a:lnTo>
                      <a:pt x="465" y="626"/>
                    </a:lnTo>
                    <a:lnTo>
                      <a:pt x="457" y="615"/>
                    </a:lnTo>
                    <a:lnTo>
                      <a:pt x="433" y="577"/>
                    </a:lnTo>
                    <a:lnTo>
                      <a:pt x="408" y="538"/>
                    </a:lnTo>
                    <a:lnTo>
                      <a:pt x="381" y="497"/>
                    </a:lnTo>
                    <a:lnTo>
                      <a:pt x="354" y="455"/>
                    </a:lnTo>
                    <a:lnTo>
                      <a:pt x="327" y="414"/>
                    </a:lnTo>
                    <a:lnTo>
                      <a:pt x="299" y="373"/>
                    </a:lnTo>
                    <a:lnTo>
                      <a:pt x="273" y="332"/>
                    </a:lnTo>
                    <a:lnTo>
                      <a:pt x="247" y="294"/>
                    </a:lnTo>
                    <a:lnTo>
                      <a:pt x="223" y="258"/>
                    </a:lnTo>
                    <a:lnTo>
                      <a:pt x="200" y="225"/>
                    </a:lnTo>
                    <a:lnTo>
                      <a:pt x="180" y="195"/>
                    </a:lnTo>
                    <a:lnTo>
                      <a:pt x="163" y="169"/>
                    </a:lnTo>
                    <a:lnTo>
                      <a:pt x="149" y="148"/>
                    </a:lnTo>
                    <a:lnTo>
                      <a:pt x="138" y="132"/>
                    </a:lnTo>
                    <a:lnTo>
                      <a:pt x="132" y="122"/>
                    </a:lnTo>
                    <a:lnTo>
                      <a:pt x="129" y="119"/>
                    </a:lnTo>
                    <a:lnTo>
                      <a:pt x="128" y="118"/>
                    </a:lnTo>
                    <a:lnTo>
                      <a:pt x="126" y="114"/>
                    </a:lnTo>
                    <a:lnTo>
                      <a:pt x="122" y="108"/>
                    </a:lnTo>
                    <a:lnTo>
                      <a:pt x="117" y="101"/>
                    </a:lnTo>
                    <a:lnTo>
                      <a:pt x="110" y="93"/>
                    </a:lnTo>
                    <a:lnTo>
                      <a:pt x="103" y="83"/>
                    </a:lnTo>
                    <a:lnTo>
                      <a:pt x="94" y="73"/>
                    </a:lnTo>
                    <a:lnTo>
                      <a:pt x="85" y="62"/>
                    </a:lnTo>
                    <a:lnTo>
                      <a:pt x="75" y="51"/>
                    </a:lnTo>
                    <a:lnTo>
                      <a:pt x="65" y="41"/>
                    </a:lnTo>
                    <a:lnTo>
                      <a:pt x="54" y="31"/>
                    </a:lnTo>
                    <a:lnTo>
                      <a:pt x="43" y="22"/>
                    </a:lnTo>
                    <a:lnTo>
                      <a:pt x="32" y="14"/>
                    </a:lnTo>
                    <a:lnTo>
                      <a:pt x="21" y="8"/>
                    </a:lnTo>
                    <a:lnTo>
                      <a:pt x="10" y="3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CAD4E7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Freeform 33"/>
              <p:cNvSpPr>
                <a:spLocks/>
              </p:cNvSpPr>
              <p:nvPr/>
            </p:nvSpPr>
            <p:spPr bwMode="auto">
              <a:xfrm>
                <a:off x="5050" y="1942"/>
                <a:ext cx="64" cy="554"/>
              </a:xfrm>
              <a:custGeom>
                <a:avLst/>
                <a:gdLst>
                  <a:gd name="T0" fmla="*/ 63 w 64"/>
                  <a:gd name="T1" fmla="*/ 29 h 554"/>
                  <a:gd name="T2" fmla="*/ 62 w 64"/>
                  <a:gd name="T3" fmla="*/ 22 h 554"/>
                  <a:gd name="T4" fmla="*/ 59 w 64"/>
                  <a:gd name="T5" fmla="*/ 17 h 554"/>
                  <a:gd name="T6" fmla="*/ 56 w 64"/>
                  <a:gd name="T7" fmla="*/ 12 h 554"/>
                  <a:gd name="T8" fmla="*/ 52 w 64"/>
                  <a:gd name="T9" fmla="*/ 7 h 554"/>
                  <a:gd name="T10" fmla="*/ 46 w 64"/>
                  <a:gd name="T11" fmla="*/ 4 h 554"/>
                  <a:gd name="T12" fmla="*/ 41 w 64"/>
                  <a:gd name="T13" fmla="*/ 1 h 554"/>
                  <a:gd name="T14" fmla="*/ 35 w 64"/>
                  <a:gd name="T15" fmla="*/ 0 h 554"/>
                  <a:gd name="T16" fmla="*/ 28 w 64"/>
                  <a:gd name="T17" fmla="*/ 0 h 554"/>
                  <a:gd name="T18" fmla="*/ 22 w 64"/>
                  <a:gd name="T19" fmla="*/ 1 h 554"/>
                  <a:gd name="T20" fmla="*/ 16 w 64"/>
                  <a:gd name="T21" fmla="*/ 4 h 554"/>
                  <a:gd name="T22" fmla="*/ 11 w 64"/>
                  <a:gd name="T23" fmla="*/ 7 h 554"/>
                  <a:gd name="T24" fmla="*/ 7 w 64"/>
                  <a:gd name="T25" fmla="*/ 12 h 554"/>
                  <a:gd name="T26" fmla="*/ 4 w 64"/>
                  <a:gd name="T27" fmla="*/ 17 h 554"/>
                  <a:gd name="T28" fmla="*/ 1 w 64"/>
                  <a:gd name="T29" fmla="*/ 22 h 554"/>
                  <a:gd name="T30" fmla="*/ 0 w 64"/>
                  <a:gd name="T31" fmla="*/ 29 h 554"/>
                  <a:gd name="T32" fmla="*/ 0 w 64"/>
                  <a:gd name="T33" fmla="*/ 521 h 554"/>
                  <a:gd name="T34" fmla="*/ 1 w 64"/>
                  <a:gd name="T35" fmla="*/ 527 h 554"/>
                  <a:gd name="T36" fmla="*/ 2 w 64"/>
                  <a:gd name="T37" fmla="*/ 533 h 554"/>
                  <a:gd name="T38" fmla="*/ 5 w 64"/>
                  <a:gd name="T39" fmla="*/ 539 h 554"/>
                  <a:gd name="T40" fmla="*/ 9 w 64"/>
                  <a:gd name="T41" fmla="*/ 544 h 554"/>
                  <a:gd name="T42" fmla="*/ 14 w 64"/>
                  <a:gd name="T43" fmla="*/ 548 h 554"/>
                  <a:gd name="T44" fmla="*/ 19 w 64"/>
                  <a:gd name="T45" fmla="*/ 550 h 554"/>
                  <a:gd name="T46" fmla="*/ 25 w 64"/>
                  <a:gd name="T47" fmla="*/ 552 h 554"/>
                  <a:gd name="T48" fmla="*/ 31 w 64"/>
                  <a:gd name="T49" fmla="*/ 553 h 554"/>
                  <a:gd name="T50" fmla="*/ 38 w 64"/>
                  <a:gd name="T51" fmla="*/ 552 h 554"/>
                  <a:gd name="T52" fmla="*/ 44 w 64"/>
                  <a:gd name="T53" fmla="*/ 550 h 554"/>
                  <a:gd name="T54" fmla="*/ 49 w 64"/>
                  <a:gd name="T55" fmla="*/ 548 h 554"/>
                  <a:gd name="T56" fmla="*/ 54 w 64"/>
                  <a:gd name="T57" fmla="*/ 544 h 554"/>
                  <a:gd name="T58" fmla="*/ 58 w 64"/>
                  <a:gd name="T59" fmla="*/ 539 h 554"/>
                  <a:gd name="T60" fmla="*/ 60 w 64"/>
                  <a:gd name="T61" fmla="*/ 533 h 554"/>
                  <a:gd name="T62" fmla="*/ 62 w 64"/>
                  <a:gd name="T63" fmla="*/ 527 h 554"/>
                  <a:gd name="T64" fmla="*/ 63 w 64"/>
                  <a:gd name="T65" fmla="*/ 521 h 5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554"/>
                  <a:gd name="T101" fmla="*/ 64 w 64"/>
                  <a:gd name="T102" fmla="*/ 554 h 5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554">
                    <a:moveTo>
                      <a:pt x="63" y="32"/>
                    </a:moveTo>
                    <a:lnTo>
                      <a:pt x="63" y="29"/>
                    </a:lnTo>
                    <a:lnTo>
                      <a:pt x="62" y="25"/>
                    </a:lnTo>
                    <a:lnTo>
                      <a:pt x="62" y="22"/>
                    </a:lnTo>
                    <a:lnTo>
                      <a:pt x="60" y="19"/>
                    </a:lnTo>
                    <a:lnTo>
                      <a:pt x="59" y="17"/>
                    </a:lnTo>
                    <a:lnTo>
                      <a:pt x="58" y="14"/>
                    </a:lnTo>
                    <a:lnTo>
                      <a:pt x="56" y="12"/>
                    </a:lnTo>
                    <a:lnTo>
                      <a:pt x="54" y="9"/>
                    </a:lnTo>
                    <a:lnTo>
                      <a:pt x="52" y="7"/>
                    </a:lnTo>
                    <a:lnTo>
                      <a:pt x="49" y="5"/>
                    </a:lnTo>
                    <a:lnTo>
                      <a:pt x="46" y="4"/>
                    </a:lnTo>
                    <a:lnTo>
                      <a:pt x="44" y="2"/>
                    </a:lnTo>
                    <a:lnTo>
                      <a:pt x="41" y="1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8" y="0"/>
                    </a:lnTo>
                    <a:lnTo>
                      <a:pt x="25" y="1"/>
                    </a:lnTo>
                    <a:lnTo>
                      <a:pt x="22" y="1"/>
                    </a:lnTo>
                    <a:lnTo>
                      <a:pt x="19" y="2"/>
                    </a:lnTo>
                    <a:lnTo>
                      <a:pt x="16" y="4"/>
                    </a:lnTo>
                    <a:lnTo>
                      <a:pt x="14" y="5"/>
                    </a:lnTo>
                    <a:lnTo>
                      <a:pt x="11" y="7"/>
                    </a:lnTo>
                    <a:lnTo>
                      <a:pt x="9" y="9"/>
                    </a:lnTo>
                    <a:lnTo>
                      <a:pt x="7" y="12"/>
                    </a:lnTo>
                    <a:lnTo>
                      <a:pt x="5" y="14"/>
                    </a:lnTo>
                    <a:lnTo>
                      <a:pt x="4" y="17"/>
                    </a:lnTo>
                    <a:lnTo>
                      <a:pt x="2" y="19"/>
                    </a:lnTo>
                    <a:lnTo>
                      <a:pt x="1" y="22"/>
                    </a:lnTo>
                    <a:lnTo>
                      <a:pt x="1" y="25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0" y="521"/>
                    </a:lnTo>
                    <a:lnTo>
                      <a:pt x="0" y="524"/>
                    </a:lnTo>
                    <a:lnTo>
                      <a:pt x="1" y="527"/>
                    </a:lnTo>
                    <a:lnTo>
                      <a:pt x="1" y="530"/>
                    </a:lnTo>
                    <a:lnTo>
                      <a:pt x="2" y="533"/>
                    </a:lnTo>
                    <a:lnTo>
                      <a:pt x="4" y="536"/>
                    </a:lnTo>
                    <a:lnTo>
                      <a:pt x="5" y="539"/>
                    </a:lnTo>
                    <a:lnTo>
                      <a:pt x="7" y="541"/>
                    </a:lnTo>
                    <a:lnTo>
                      <a:pt x="9" y="544"/>
                    </a:lnTo>
                    <a:lnTo>
                      <a:pt x="11" y="546"/>
                    </a:lnTo>
                    <a:lnTo>
                      <a:pt x="14" y="548"/>
                    </a:lnTo>
                    <a:lnTo>
                      <a:pt x="16" y="549"/>
                    </a:lnTo>
                    <a:lnTo>
                      <a:pt x="19" y="550"/>
                    </a:lnTo>
                    <a:lnTo>
                      <a:pt x="22" y="552"/>
                    </a:lnTo>
                    <a:lnTo>
                      <a:pt x="25" y="552"/>
                    </a:lnTo>
                    <a:lnTo>
                      <a:pt x="28" y="553"/>
                    </a:lnTo>
                    <a:lnTo>
                      <a:pt x="31" y="553"/>
                    </a:lnTo>
                    <a:lnTo>
                      <a:pt x="35" y="553"/>
                    </a:lnTo>
                    <a:lnTo>
                      <a:pt x="38" y="552"/>
                    </a:lnTo>
                    <a:lnTo>
                      <a:pt x="41" y="552"/>
                    </a:lnTo>
                    <a:lnTo>
                      <a:pt x="44" y="550"/>
                    </a:lnTo>
                    <a:lnTo>
                      <a:pt x="46" y="549"/>
                    </a:lnTo>
                    <a:lnTo>
                      <a:pt x="49" y="548"/>
                    </a:lnTo>
                    <a:lnTo>
                      <a:pt x="52" y="546"/>
                    </a:lnTo>
                    <a:lnTo>
                      <a:pt x="54" y="544"/>
                    </a:lnTo>
                    <a:lnTo>
                      <a:pt x="56" y="541"/>
                    </a:lnTo>
                    <a:lnTo>
                      <a:pt x="58" y="539"/>
                    </a:lnTo>
                    <a:lnTo>
                      <a:pt x="59" y="536"/>
                    </a:lnTo>
                    <a:lnTo>
                      <a:pt x="60" y="533"/>
                    </a:lnTo>
                    <a:lnTo>
                      <a:pt x="62" y="530"/>
                    </a:lnTo>
                    <a:lnTo>
                      <a:pt x="62" y="527"/>
                    </a:lnTo>
                    <a:lnTo>
                      <a:pt x="63" y="524"/>
                    </a:lnTo>
                    <a:lnTo>
                      <a:pt x="63" y="521"/>
                    </a:lnTo>
                    <a:lnTo>
                      <a:pt x="63" y="32"/>
                    </a:lnTo>
                  </a:path>
                </a:pathLst>
              </a:custGeom>
              <a:solidFill>
                <a:srgbClr val="1CA29F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Freeform 34"/>
              <p:cNvSpPr>
                <a:spLocks/>
              </p:cNvSpPr>
              <p:nvPr/>
            </p:nvSpPr>
            <p:spPr bwMode="auto">
              <a:xfrm>
                <a:off x="5049" y="2264"/>
                <a:ext cx="65" cy="232"/>
              </a:xfrm>
              <a:custGeom>
                <a:avLst/>
                <a:gdLst>
                  <a:gd name="T0" fmla="*/ 64 w 65"/>
                  <a:gd name="T1" fmla="*/ 28 h 232"/>
                  <a:gd name="T2" fmla="*/ 63 w 65"/>
                  <a:gd name="T3" fmla="*/ 22 h 232"/>
                  <a:gd name="T4" fmla="*/ 60 w 65"/>
                  <a:gd name="T5" fmla="*/ 16 h 232"/>
                  <a:gd name="T6" fmla="*/ 57 w 65"/>
                  <a:gd name="T7" fmla="*/ 11 h 232"/>
                  <a:gd name="T8" fmla="*/ 52 w 65"/>
                  <a:gd name="T9" fmla="*/ 7 h 232"/>
                  <a:gd name="T10" fmla="*/ 47 w 65"/>
                  <a:gd name="T11" fmla="*/ 4 h 232"/>
                  <a:gd name="T12" fmla="*/ 42 w 65"/>
                  <a:gd name="T13" fmla="*/ 1 h 232"/>
                  <a:gd name="T14" fmla="*/ 35 w 65"/>
                  <a:gd name="T15" fmla="*/ 0 h 232"/>
                  <a:gd name="T16" fmla="*/ 29 w 65"/>
                  <a:gd name="T17" fmla="*/ 0 h 232"/>
                  <a:gd name="T18" fmla="*/ 22 w 65"/>
                  <a:gd name="T19" fmla="*/ 1 h 232"/>
                  <a:gd name="T20" fmla="*/ 17 w 65"/>
                  <a:gd name="T21" fmla="*/ 4 h 232"/>
                  <a:gd name="T22" fmla="*/ 12 w 65"/>
                  <a:gd name="T23" fmla="*/ 7 h 232"/>
                  <a:gd name="T24" fmla="*/ 7 w 65"/>
                  <a:gd name="T25" fmla="*/ 11 h 232"/>
                  <a:gd name="T26" fmla="*/ 4 w 65"/>
                  <a:gd name="T27" fmla="*/ 16 h 232"/>
                  <a:gd name="T28" fmla="*/ 1 w 65"/>
                  <a:gd name="T29" fmla="*/ 22 h 232"/>
                  <a:gd name="T30" fmla="*/ 0 w 65"/>
                  <a:gd name="T31" fmla="*/ 28 h 232"/>
                  <a:gd name="T32" fmla="*/ 0 w 65"/>
                  <a:gd name="T33" fmla="*/ 199 h 232"/>
                  <a:gd name="T34" fmla="*/ 1 w 65"/>
                  <a:gd name="T35" fmla="*/ 205 h 232"/>
                  <a:gd name="T36" fmla="*/ 2 w 65"/>
                  <a:gd name="T37" fmla="*/ 211 h 232"/>
                  <a:gd name="T38" fmla="*/ 5 w 65"/>
                  <a:gd name="T39" fmla="*/ 217 h 232"/>
                  <a:gd name="T40" fmla="*/ 9 w 65"/>
                  <a:gd name="T41" fmla="*/ 222 h 232"/>
                  <a:gd name="T42" fmla="*/ 14 w 65"/>
                  <a:gd name="T43" fmla="*/ 226 h 232"/>
                  <a:gd name="T44" fmla="*/ 20 w 65"/>
                  <a:gd name="T45" fmla="*/ 228 h 232"/>
                  <a:gd name="T46" fmla="*/ 26 w 65"/>
                  <a:gd name="T47" fmla="*/ 230 h 232"/>
                  <a:gd name="T48" fmla="*/ 32 w 65"/>
                  <a:gd name="T49" fmla="*/ 231 h 232"/>
                  <a:gd name="T50" fmla="*/ 39 w 65"/>
                  <a:gd name="T51" fmla="*/ 230 h 232"/>
                  <a:gd name="T52" fmla="*/ 45 w 65"/>
                  <a:gd name="T53" fmla="*/ 228 h 232"/>
                  <a:gd name="T54" fmla="*/ 50 w 65"/>
                  <a:gd name="T55" fmla="*/ 226 h 232"/>
                  <a:gd name="T56" fmla="*/ 55 w 65"/>
                  <a:gd name="T57" fmla="*/ 222 h 232"/>
                  <a:gd name="T58" fmla="*/ 59 w 65"/>
                  <a:gd name="T59" fmla="*/ 217 h 232"/>
                  <a:gd name="T60" fmla="*/ 61 w 65"/>
                  <a:gd name="T61" fmla="*/ 211 h 232"/>
                  <a:gd name="T62" fmla="*/ 63 w 65"/>
                  <a:gd name="T63" fmla="*/ 205 h 232"/>
                  <a:gd name="T64" fmla="*/ 64 w 65"/>
                  <a:gd name="T65" fmla="*/ 199 h 2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232"/>
                  <a:gd name="T101" fmla="*/ 65 w 65"/>
                  <a:gd name="T102" fmla="*/ 232 h 2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232">
                    <a:moveTo>
                      <a:pt x="64" y="32"/>
                    </a:moveTo>
                    <a:lnTo>
                      <a:pt x="64" y="28"/>
                    </a:lnTo>
                    <a:lnTo>
                      <a:pt x="63" y="25"/>
                    </a:lnTo>
                    <a:lnTo>
                      <a:pt x="63" y="22"/>
                    </a:lnTo>
                    <a:lnTo>
                      <a:pt x="61" y="19"/>
                    </a:lnTo>
                    <a:lnTo>
                      <a:pt x="60" y="16"/>
                    </a:lnTo>
                    <a:lnTo>
                      <a:pt x="59" y="14"/>
                    </a:lnTo>
                    <a:lnTo>
                      <a:pt x="57" y="11"/>
                    </a:lnTo>
                    <a:lnTo>
                      <a:pt x="55" y="9"/>
                    </a:lnTo>
                    <a:lnTo>
                      <a:pt x="52" y="7"/>
                    </a:lnTo>
                    <a:lnTo>
                      <a:pt x="50" y="5"/>
                    </a:lnTo>
                    <a:lnTo>
                      <a:pt x="47" y="4"/>
                    </a:lnTo>
                    <a:lnTo>
                      <a:pt x="45" y="2"/>
                    </a:lnTo>
                    <a:lnTo>
                      <a:pt x="42" y="1"/>
                    </a:lnTo>
                    <a:lnTo>
                      <a:pt x="39" y="1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6" y="1"/>
                    </a:lnTo>
                    <a:lnTo>
                      <a:pt x="22" y="1"/>
                    </a:lnTo>
                    <a:lnTo>
                      <a:pt x="20" y="2"/>
                    </a:lnTo>
                    <a:lnTo>
                      <a:pt x="17" y="4"/>
                    </a:lnTo>
                    <a:lnTo>
                      <a:pt x="14" y="5"/>
                    </a:lnTo>
                    <a:lnTo>
                      <a:pt x="12" y="7"/>
                    </a:lnTo>
                    <a:lnTo>
                      <a:pt x="9" y="9"/>
                    </a:lnTo>
                    <a:lnTo>
                      <a:pt x="7" y="11"/>
                    </a:lnTo>
                    <a:lnTo>
                      <a:pt x="5" y="14"/>
                    </a:lnTo>
                    <a:lnTo>
                      <a:pt x="4" y="16"/>
                    </a:lnTo>
                    <a:lnTo>
                      <a:pt x="2" y="19"/>
                    </a:lnTo>
                    <a:lnTo>
                      <a:pt x="1" y="22"/>
                    </a:lnTo>
                    <a:lnTo>
                      <a:pt x="1" y="25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199"/>
                    </a:lnTo>
                    <a:lnTo>
                      <a:pt x="0" y="202"/>
                    </a:lnTo>
                    <a:lnTo>
                      <a:pt x="1" y="205"/>
                    </a:lnTo>
                    <a:lnTo>
                      <a:pt x="1" y="208"/>
                    </a:lnTo>
                    <a:lnTo>
                      <a:pt x="2" y="211"/>
                    </a:lnTo>
                    <a:lnTo>
                      <a:pt x="4" y="214"/>
                    </a:lnTo>
                    <a:lnTo>
                      <a:pt x="5" y="217"/>
                    </a:lnTo>
                    <a:lnTo>
                      <a:pt x="7" y="219"/>
                    </a:lnTo>
                    <a:lnTo>
                      <a:pt x="9" y="222"/>
                    </a:lnTo>
                    <a:lnTo>
                      <a:pt x="12" y="224"/>
                    </a:lnTo>
                    <a:lnTo>
                      <a:pt x="14" y="226"/>
                    </a:lnTo>
                    <a:lnTo>
                      <a:pt x="17" y="227"/>
                    </a:lnTo>
                    <a:lnTo>
                      <a:pt x="20" y="228"/>
                    </a:lnTo>
                    <a:lnTo>
                      <a:pt x="22" y="230"/>
                    </a:lnTo>
                    <a:lnTo>
                      <a:pt x="26" y="230"/>
                    </a:lnTo>
                    <a:lnTo>
                      <a:pt x="29" y="231"/>
                    </a:lnTo>
                    <a:lnTo>
                      <a:pt x="32" y="231"/>
                    </a:lnTo>
                    <a:lnTo>
                      <a:pt x="35" y="231"/>
                    </a:lnTo>
                    <a:lnTo>
                      <a:pt x="39" y="230"/>
                    </a:lnTo>
                    <a:lnTo>
                      <a:pt x="42" y="230"/>
                    </a:lnTo>
                    <a:lnTo>
                      <a:pt x="45" y="228"/>
                    </a:lnTo>
                    <a:lnTo>
                      <a:pt x="47" y="227"/>
                    </a:lnTo>
                    <a:lnTo>
                      <a:pt x="50" y="226"/>
                    </a:lnTo>
                    <a:lnTo>
                      <a:pt x="52" y="224"/>
                    </a:lnTo>
                    <a:lnTo>
                      <a:pt x="55" y="222"/>
                    </a:lnTo>
                    <a:lnTo>
                      <a:pt x="57" y="219"/>
                    </a:lnTo>
                    <a:lnTo>
                      <a:pt x="59" y="217"/>
                    </a:lnTo>
                    <a:lnTo>
                      <a:pt x="60" y="214"/>
                    </a:lnTo>
                    <a:lnTo>
                      <a:pt x="61" y="211"/>
                    </a:lnTo>
                    <a:lnTo>
                      <a:pt x="63" y="208"/>
                    </a:lnTo>
                    <a:lnTo>
                      <a:pt x="63" y="205"/>
                    </a:lnTo>
                    <a:lnTo>
                      <a:pt x="64" y="202"/>
                    </a:lnTo>
                    <a:lnTo>
                      <a:pt x="64" y="199"/>
                    </a:lnTo>
                    <a:lnTo>
                      <a:pt x="64" y="32"/>
                    </a:lnTo>
                  </a:path>
                </a:pathLst>
              </a:custGeom>
              <a:solidFill>
                <a:srgbClr val="8054CE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Freeform 35"/>
              <p:cNvSpPr>
                <a:spLocks/>
              </p:cNvSpPr>
              <p:nvPr/>
            </p:nvSpPr>
            <p:spPr bwMode="auto">
              <a:xfrm>
                <a:off x="5159" y="1843"/>
                <a:ext cx="68" cy="514"/>
              </a:xfrm>
              <a:custGeom>
                <a:avLst/>
                <a:gdLst>
                  <a:gd name="T0" fmla="*/ 67 w 68"/>
                  <a:gd name="T1" fmla="*/ 29 h 514"/>
                  <a:gd name="T2" fmla="*/ 65 w 68"/>
                  <a:gd name="T3" fmla="*/ 22 h 514"/>
                  <a:gd name="T4" fmla="*/ 63 w 68"/>
                  <a:gd name="T5" fmla="*/ 17 h 514"/>
                  <a:gd name="T6" fmla="*/ 59 w 68"/>
                  <a:gd name="T7" fmla="*/ 12 h 514"/>
                  <a:gd name="T8" fmla="*/ 55 w 68"/>
                  <a:gd name="T9" fmla="*/ 7 h 514"/>
                  <a:gd name="T10" fmla="*/ 49 w 68"/>
                  <a:gd name="T11" fmla="*/ 4 h 514"/>
                  <a:gd name="T12" fmla="*/ 43 w 68"/>
                  <a:gd name="T13" fmla="*/ 1 h 514"/>
                  <a:gd name="T14" fmla="*/ 37 w 68"/>
                  <a:gd name="T15" fmla="*/ 0 h 514"/>
                  <a:gd name="T16" fmla="*/ 30 w 68"/>
                  <a:gd name="T17" fmla="*/ 0 h 514"/>
                  <a:gd name="T18" fmla="*/ 23 w 68"/>
                  <a:gd name="T19" fmla="*/ 1 h 514"/>
                  <a:gd name="T20" fmla="*/ 17 w 68"/>
                  <a:gd name="T21" fmla="*/ 4 h 514"/>
                  <a:gd name="T22" fmla="*/ 12 w 68"/>
                  <a:gd name="T23" fmla="*/ 7 h 514"/>
                  <a:gd name="T24" fmla="*/ 8 w 68"/>
                  <a:gd name="T25" fmla="*/ 12 h 514"/>
                  <a:gd name="T26" fmla="*/ 4 w 68"/>
                  <a:gd name="T27" fmla="*/ 17 h 514"/>
                  <a:gd name="T28" fmla="*/ 1 w 68"/>
                  <a:gd name="T29" fmla="*/ 22 h 514"/>
                  <a:gd name="T30" fmla="*/ 0 w 68"/>
                  <a:gd name="T31" fmla="*/ 29 h 514"/>
                  <a:gd name="T32" fmla="*/ 0 w 68"/>
                  <a:gd name="T33" fmla="*/ 481 h 514"/>
                  <a:gd name="T34" fmla="*/ 1 w 68"/>
                  <a:gd name="T35" fmla="*/ 487 h 514"/>
                  <a:gd name="T36" fmla="*/ 3 w 68"/>
                  <a:gd name="T37" fmla="*/ 493 h 514"/>
                  <a:gd name="T38" fmla="*/ 6 w 68"/>
                  <a:gd name="T39" fmla="*/ 499 h 514"/>
                  <a:gd name="T40" fmla="*/ 10 w 68"/>
                  <a:gd name="T41" fmla="*/ 504 h 514"/>
                  <a:gd name="T42" fmla="*/ 15 w 68"/>
                  <a:gd name="T43" fmla="*/ 508 h 514"/>
                  <a:gd name="T44" fmla="*/ 20 w 68"/>
                  <a:gd name="T45" fmla="*/ 510 h 514"/>
                  <a:gd name="T46" fmla="*/ 27 w 68"/>
                  <a:gd name="T47" fmla="*/ 512 h 514"/>
                  <a:gd name="T48" fmla="*/ 33 w 68"/>
                  <a:gd name="T49" fmla="*/ 513 h 514"/>
                  <a:gd name="T50" fmla="*/ 40 w 68"/>
                  <a:gd name="T51" fmla="*/ 512 h 514"/>
                  <a:gd name="T52" fmla="*/ 46 w 68"/>
                  <a:gd name="T53" fmla="*/ 510 h 514"/>
                  <a:gd name="T54" fmla="*/ 52 w 68"/>
                  <a:gd name="T55" fmla="*/ 508 h 514"/>
                  <a:gd name="T56" fmla="*/ 57 w 68"/>
                  <a:gd name="T57" fmla="*/ 504 h 514"/>
                  <a:gd name="T58" fmla="*/ 61 w 68"/>
                  <a:gd name="T59" fmla="*/ 499 h 514"/>
                  <a:gd name="T60" fmla="*/ 64 w 68"/>
                  <a:gd name="T61" fmla="*/ 493 h 514"/>
                  <a:gd name="T62" fmla="*/ 66 w 68"/>
                  <a:gd name="T63" fmla="*/ 487 h 514"/>
                  <a:gd name="T64" fmla="*/ 67 w 68"/>
                  <a:gd name="T65" fmla="*/ 481 h 51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8"/>
                  <a:gd name="T100" fmla="*/ 0 h 514"/>
                  <a:gd name="T101" fmla="*/ 68 w 68"/>
                  <a:gd name="T102" fmla="*/ 514 h 51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8" h="514">
                    <a:moveTo>
                      <a:pt x="67" y="32"/>
                    </a:moveTo>
                    <a:lnTo>
                      <a:pt x="67" y="29"/>
                    </a:lnTo>
                    <a:lnTo>
                      <a:pt x="66" y="25"/>
                    </a:lnTo>
                    <a:lnTo>
                      <a:pt x="65" y="22"/>
                    </a:lnTo>
                    <a:lnTo>
                      <a:pt x="64" y="19"/>
                    </a:lnTo>
                    <a:lnTo>
                      <a:pt x="63" y="17"/>
                    </a:lnTo>
                    <a:lnTo>
                      <a:pt x="61" y="14"/>
                    </a:lnTo>
                    <a:lnTo>
                      <a:pt x="59" y="12"/>
                    </a:lnTo>
                    <a:lnTo>
                      <a:pt x="57" y="9"/>
                    </a:lnTo>
                    <a:lnTo>
                      <a:pt x="55" y="7"/>
                    </a:lnTo>
                    <a:lnTo>
                      <a:pt x="52" y="5"/>
                    </a:lnTo>
                    <a:lnTo>
                      <a:pt x="49" y="4"/>
                    </a:lnTo>
                    <a:lnTo>
                      <a:pt x="46" y="3"/>
                    </a:lnTo>
                    <a:lnTo>
                      <a:pt x="43" y="1"/>
                    </a:lnTo>
                    <a:lnTo>
                      <a:pt x="40" y="1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7" y="1"/>
                    </a:lnTo>
                    <a:lnTo>
                      <a:pt x="23" y="1"/>
                    </a:lnTo>
                    <a:lnTo>
                      <a:pt x="20" y="3"/>
                    </a:lnTo>
                    <a:lnTo>
                      <a:pt x="17" y="4"/>
                    </a:lnTo>
                    <a:lnTo>
                      <a:pt x="15" y="5"/>
                    </a:lnTo>
                    <a:lnTo>
                      <a:pt x="12" y="7"/>
                    </a:lnTo>
                    <a:lnTo>
                      <a:pt x="10" y="9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4" y="17"/>
                    </a:lnTo>
                    <a:lnTo>
                      <a:pt x="3" y="19"/>
                    </a:lnTo>
                    <a:lnTo>
                      <a:pt x="1" y="22"/>
                    </a:lnTo>
                    <a:lnTo>
                      <a:pt x="1" y="25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0" y="481"/>
                    </a:lnTo>
                    <a:lnTo>
                      <a:pt x="0" y="484"/>
                    </a:lnTo>
                    <a:lnTo>
                      <a:pt x="1" y="487"/>
                    </a:lnTo>
                    <a:lnTo>
                      <a:pt x="1" y="491"/>
                    </a:lnTo>
                    <a:lnTo>
                      <a:pt x="3" y="493"/>
                    </a:lnTo>
                    <a:lnTo>
                      <a:pt x="4" y="496"/>
                    </a:lnTo>
                    <a:lnTo>
                      <a:pt x="6" y="499"/>
                    </a:lnTo>
                    <a:lnTo>
                      <a:pt x="8" y="501"/>
                    </a:lnTo>
                    <a:lnTo>
                      <a:pt x="10" y="504"/>
                    </a:lnTo>
                    <a:lnTo>
                      <a:pt x="12" y="506"/>
                    </a:lnTo>
                    <a:lnTo>
                      <a:pt x="15" y="508"/>
                    </a:lnTo>
                    <a:lnTo>
                      <a:pt x="17" y="509"/>
                    </a:lnTo>
                    <a:lnTo>
                      <a:pt x="20" y="510"/>
                    </a:lnTo>
                    <a:lnTo>
                      <a:pt x="23" y="512"/>
                    </a:lnTo>
                    <a:lnTo>
                      <a:pt x="27" y="512"/>
                    </a:lnTo>
                    <a:lnTo>
                      <a:pt x="30" y="513"/>
                    </a:lnTo>
                    <a:lnTo>
                      <a:pt x="33" y="513"/>
                    </a:lnTo>
                    <a:lnTo>
                      <a:pt x="37" y="513"/>
                    </a:lnTo>
                    <a:lnTo>
                      <a:pt x="40" y="512"/>
                    </a:lnTo>
                    <a:lnTo>
                      <a:pt x="43" y="512"/>
                    </a:lnTo>
                    <a:lnTo>
                      <a:pt x="46" y="510"/>
                    </a:lnTo>
                    <a:lnTo>
                      <a:pt x="49" y="509"/>
                    </a:lnTo>
                    <a:lnTo>
                      <a:pt x="52" y="508"/>
                    </a:lnTo>
                    <a:lnTo>
                      <a:pt x="55" y="506"/>
                    </a:lnTo>
                    <a:lnTo>
                      <a:pt x="57" y="504"/>
                    </a:lnTo>
                    <a:lnTo>
                      <a:pt x="59" y="501"/>
                    </a:lnTo>
                    <a:lnTo>
                      <a:pt x="61" y="499"/>
                    </a:lnTo>
                    <a:lnTo>
                      <a:pt x="63" y="496"/>
                    </a:lnTo>
                    <a:lnTo>
                      <a:pt x="64" y="493"/>
                    </a:lnTo>
                    <a:lnTo>
                      <a:pt x="65" y="491"/>
                    </a:lnTo>
                    <a:lnTo>
                      <a:pt x="66" y="487"/>
                    </a:lnTo>
                    <a:lnTo>
                      <a:pt x="67" y="484"/>
                    </a:lnTo>
                    <a:lnTo>
                      <a:pt x="67" y="481"/>
                    </a:lnTo>
                    <a:lnTo>
                      <a:pt x="67" y="32"/>
                    </a:lnTo>
                  </a:path>
                </a:pathLst>
              </a:custGeom>
              <a:solidFill>
                <a:srgbClr val="D43977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Freeform 36"/>
              <p:cNvSpPr>
                <a:spLocks/>
              </p:cNvSpPr>
              <p:nvPr/>
            </p:nvSpPr>
            <p:spPr bwMode="auto">
              <a:xfrm>
                <a:off x="5159" y="2136"/>
                <a:ext cx="68" cy="221"/>
              </a:xfrm>
              <a:custGeom>
                <a:avLst/>
                <a:gdLst>
                  <a:gd name="T0" fmla="*/ 67 w 68"/>
                  <a:gd name="T1" fmla="*/ 28 h 221"/>
                  <a:gd name="T2" fmla="*/ 65 w 68"/>
                  <a:gd name="T3" fmla="*/ 22 h 221"/>
                  <a:gd name="T4" fmla="*/ 63 w 68"/>
                  <a:gd name="T5" fmla="*/ 16 h 221"/>
                  <a:gd name="T6" fmla="*/ 59 w 68"/>
                  <a:gd name="T7" fmla="*/ 11 h 221"/>
                  <a:gd name="T8" fmla="*/ 55 w 68"/>
                  <a:gd name="T9" fmla="*/ 7 h 221"/>
                  <a:gd name="T10" fmla="*/ 49 w 68"/>
                  <a:gd name="T11" fmla="*/ 4 h 221"/>
                  <a:gd name="T12" fmla="*/ 43 w 68"/>
                  <a:gd name="T13" fmla="*/ 1 h 221"/>
                  <a:gd name="T14" fmla="*/ 37 w 68"/>
                  <a:gd name="T15" fmla="*/ 0 h 221"/>
                  <a:gd name="T16" fmla="*/ 30 w 68"/>
                  <a:gd name="T17" fmla="*/ 0 h 221"/>
                  <a:gd name="T18" fmla="*/ 23 w 68"/>
                  <a:gd name="T19" fmla="*/ 1 h 221"/>
                  <a:gd name="T20" fmla="*/ 17 w 68"/>
                  <a:gd name="T21" fmla="*/ 4 h 221"/>
                  <a:gd name="T22" fmla="*/ 12 w 68"/>
                  <a:gd name="T23" fmla="*/ 7 h 221"/>
                  <a:gd name="T24" fmla="*/ 8 w 68"/>
                  <a:gd name="T25" fmla="*/ 11 h 221"/>
                  <a:gd name="T26" fmla="*/ 4 w 68"/>
                  <a:gd name="T27" fmla="*/ 16 h 221"/>
                  <a:gd name="T28" fmla="*/ 1 w 68"/>
                  <a:gd name="T29" fmla="*/ 22 h 221"/>
                  <a:gd name="T30" fmla="*/ 0 w 68"/>
                  <a:gd name="T31" fmla="*/ 28 h 221"/>
                  <a:gd name="T32" fmla="*/ 0 w 68"/>
                  <a:gd name="T33" fmla="*/ 188 h 221"/>
                  <a:gd name="T34" fmla="*/ 1 w 68"/>
                  <a:gd name="T35" fmla="*/ 194 h 221"/>
                  <a:gd name="T36" fmla="*/ 3 w 68"/>
                  <a:gd name="T37" fmla="*/ 200 h 221"/>
                  <a:gd name="T38" fmla="*/ 6 w 68"/>
                  <a:gd name="T39" fmla="*/ 206 h 221"/>
                  <a:gd name="T40" fmla="*/ 10 w 68"/>
                  <a:gd name="T41" fmla="*/ 210 h 221"/>
                  <a:gd name="T42" fmla="*/ 15 w 68"/>
                  <a:gd name="T43" fmla="*/ 214 h 221"/>
                  <a:gd name="T44" fmla="*/ 20 w 68"/>
                  <a:gd name="T45" fmla="*/ 217 h 221"/>
                  <a:gd name="T46" fmla="*/ 27 w 68"/>
                  <a:gd name="T47" fmla="*/ 219 h 221"/>
                  <a:gd name="T48" fmla="*/ 33 w 68"/>
                  <a:gd name="T49" fmla="*/ 220 h 221"/>
                  <a:gd name="T50" fmla="*/ 40 w 68"/>
                  <a:gd name="T51" fmla="*/ 219 h 221"/>
                  <a:gd name="T52" fmla="*/ 46 w 68"/>
                  <a:gd name="T53" fmla="*/ 217 h 221"/>
                  <a:gd name="T54" fmla="*/ 52 w 68"/>
                  <a:gd name="T55" fmla="*/ 214 h 221"/>
                  <a:gd name="T56" fmla="*/ 57 w 68"/>
                  <a:gd name="T57" fmla="*/ 210 h 221"/>
                  <a:gd name="T58" fmla="*/ 61 w 68"/>
                  <a:gd name="T59" fmla="*/ 206 h 221"/>
                  <a:gd name="T60" fmla="*/ 64 w 68"/>
                  <a:gd name="T61" fmla="*/ 200 h 221"/>
                  <a:gd name="T62" fmla="*/ 66 w 68"/>
                  <a:gd name="T63" fmla="*/ 194 h 221"/>
                  <a:gd name="T64" fmla="*/ 67 w 68"/>
                  <a:gd name="T65" fmla="*/ 188 h 2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8"/>
                  <a:gd name="T100" fmla="*/ 0 h 221"/>
                  <a:gd name="T101" fmla="*/ 68 w 68"/>
                  <a:gd name="T102" fmla="*/ 221 h 22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8" h="221">
                    <a:moveTo>
                      <a:pt x="67" y="32"/>
                    </a:moveTo>
                    <a:lnTo>
                      <a:pt x="67" y="28"/>
                    </a:lnTo>
                    <a:lnTo>
                      <a:pt x="66" y="25"/>
                    </a:lnTo>
                    <a:lnTo>
                      <a:pt x="65" y="22"/>
                    </a:lnTo>
                    <a:lnTo>
                      <a:pt x="64" y="19"/>
                    </a:lnTo>
                    <a:lnTo>
                      <a:pt x="63" y="16"/>
                    </a:lnTo>
                    <a:lnTo>
                      <a:pt x="61" y="14"/>
                    </a:lnTo>
                    <a:lnTo>
                      <a:pt x="59" y="11"/>
                    </a:lnTo>
                    <a:lnTo>
                      <a:pt x="57" y="9"/>
                    </a:lnTo>
                    <a:lnTo>
                      <a:pt x="55" y="7"/>
                    </a:lnTo>
                    <a:lnTo>
                      <a:pt x="52" y="5"/>
                    </a:lnTo>
                    <a:lnTo>
                      <a:pt x="49" y="4"/>
                    </a:lnTo>
                    <a:lnTo>
                      <a:pt x="46" y="2"/>
                    </a:lnTo>
                    <a:lnTo>
                      <a:pt x="43" y="1"/>
                    </a:lnTo>
                    <a:lnTo>
                      <a:pt x="40" y="1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7" y="1"/>
                    </a:lnTo>
                    <a:lnTo>
                      <a:pt x="23" y="1"/>
                    </a:lnTo>
                    <a:lnTo>
                      <a:pt x="20" y="2"/>
                    </a:lnTo>
                    <a:lnTo>
                      <a:pt x="17" y="4"/>
                    </a:lnTo>
                    <a:lnTo>
                      <a:pt x="15" y="5"/>
                    </a:lnTo>
                    <a:lnTo>
                      <a:pt x="12" y="7"/>
                    </a:lnTo>
                    <a:lnTo>
                      <a:pt x="10" y="9"/>
                    </a:lnTo>
                    <a:lnTo>
                      <a:pt x="8" y="11"/>
                    </a:lnTo>
                    <a:lnTo>
                      <a:pt x="6" y="14"/>
                    </a:lnTo>
                    <a:lnTo>
                      <a:pt x="4" y="16"/>
                    </a:lnTo>
                    <a:lnTo>
                      <a:pt x="3" y="19"/>
                    </a:lnTo>
                    <a:lnTo>
                      <a:pt x="1" y="22"/>
                    </a:lnTo>
                    <a:lnTo>
                      <a:pt x="1" y="25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188"/>
                    </a:lnTo>
                    <a:lnTo>
                      <a:pt x="0" y="191"/>
                    </a:lnTo>
                    <a:lnTo>
                      <a:pt x="1" y="194"/>
                    </a:lnTo>
                    <a:lnTo>
                      <a:pt x="1" y="197"/>
                    </a:lnTo>
                    <a:lnTo>
                      <a:pt x="3" y="200"/>
                    </a:lnTo>
                    <a:lnTo>
                      <a:pt x="4" y="203"/>
                    </a:lnTo>
                    <a:lnTo>
                      <a:pt x="6" y="206"/>
                    </a:lnTo>
                    <a:lnTo>
                      <a:pt x="8" y="208"/>
                    </a:lnTo>
                    <a:lnTo>
                      <a:pt x="10" y="210"/>
                    </a:lnTo>
                    <a:lnTo>
                      <a:pt x="12" y="213"/>
                    </a:lnTo>
                    <a:lnTo>
                      <a:pt x="15" y="214"/>
                    </a:lnTo>
                    <a:lnTo>
                      <a:pt x="17" y="216"/>
                    </a:lnTo>
                    <a:lnTo>
                      <a:pt x="20" y="217"/>
                    </a:lnTo>
                    <a:lnTo>
                      <a:pt x="23" y="218"/>
                    </a:lnTo>
                    <a:lnTo>
                      <a:pt x="27" y="219"/>
                    </a:lnTo>
                    <a:lnTo>
                      <a:pt x="30" y="220"/>
                    </a:lnTo>
                    <a:lnTo>
                      <a:pt x="33" y="220"/>
                    </a:lnTo>
                    <a:lnTo>
                      <a:pt x="37" y="220"/>
                    </a:lnTo>
                    <a:lnTo>
                      <a:pt x="40" y="219"/>
                    </a:lnTo>
                    <a:lnTo>
                      <a:pt x="43" y="218"/>
                    </a:lnTo>
                    <a:lnTo>
                      <a:pt x="46" y="217"/>
                    </a:lnTo>
                    <a:lnTo>
                      <a:pt x="49" y="216"/>
                    </a:lnTo>
                    <a:lnTo>
                      <a:pt x="52" y="214"/>
                    </a:lnTo>
                    <a:lnTo>
                      <a:pt x="55" y="213"/>
                    </a:lnTo>
                    <a:lnTo>
                      <a:pt x="57" y="210"/>
                    </a:lnTo>
                    <a:lnTo>
                      <a:pt x="59" y="208"/>
                    </a:lnTo>
                    <a:lnTo>
                      <a:pt x="61" y="206"/>
                    </a:lnTo>
                    <a:lnTo>
                      <a:pt x="63" y="203"/>
                    </a:lnTo>
                    <a:lnTo>
                      <a:pt x="64" y="200"/>
                    </a:lnTo>
                    <a:lnTo>
                      <a:pt x="65" y="197"/>
                    </a:lnTo>
                    <a:lnTo>
                      <a:pt x="66" y="194"/>
                    </a:lnTo>
                    <a:lnTo>
                      <a:pt x="67" y="191"/>
                    </a:lnTo>
                    <a:lnTo>
                      <a:pt x="67" y="188"/>
                    </a:lnTo>
                    <a:lnTo>
                      <a:pt x="67" y="32"/>
                    </a:lnTo>
                  </a:path>
                </a:pathLst>
              </a:custGeom>
              <a:solidFill>
                <a:srgbClr val="FC7B3F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" name="Freeform 37"/>
              <p:cNvSpPr>
                <a:spLocks/>
              </p:cNvSpPr>
              <p:nvPr/>
            </p:nvSpPr>
            <p:spPr bwMode="auto">
              <a:xfrm>
                <a:off x="5269" y="1853"/>
                <a:ext cx="68" cy="110"/>
              </a:xfrm>
              <a:custGeom>
                <a:avLst/>
                <a:gdLst>
                  <a:gd name="T0" fmla="*/ 0 w 68"/>
                  <a:gd name="T1" fmla="*/ 105 h 110"/>
                  <a:gd name="T2" fmla="*/ 1 w 68"/>
                  <a:gd name="T3" fmla="*/ 99 h 110"/>
                  <a:gd name="T4" fmla="*/ 4 w 68"/>
                  <a:gd name="T5" fmla="*/ 93 h 110"/>
                  <a:gd name="T6" fmla="*/ 8 w 68"/>
                  <a:gd name="T7" fmla="*/ 88 h 110"/>
                  <a:gd name="T8" fmla="*/ 12 w 68"/>
                  <a:gd name="T9" fmla="*/ 83 h 110"/>
                  <a:gd name="T10" fmla="*/ 17 w 68"/>
                  <a:gd name="T11" fmla="*/ 79 h 110"/>
                  <a:gd name="T12" fmla="*/ 24 w 68"/>
                  <a:gd name="T13" fmla="*/ 77 h 110"/>
                  <a:gd name="T14" fmla="*/ 30 w 68"/>
                  <a:gd name="T15" fmla="*/ 76 h 110"/>
                  <a:gd name="T16" fmla="*/ 37 w 68"/>
                  <a:gd name="T17" fmla="*/ 76 h 110"/>
                  <a:gd name="T18" fmla="*/ 43 w 68"/>
                  <a:gd name="T19" fmla="*/ 77 h 110"/>
                  <a:gd name="T20" fmla="*/ 49 w 68"/>
                  <a:gd name="T21" fmla="*/ 79 h 110"/>
                  <a:gd name="T22" fmla="*/ 55 w 68"/>
                  <a:gd name="T23" fmla="*/ 83 h 110"/>
                  <a:gd name="T24" fmla="*/ 59 w 68"/>
                  <a:gd name="T25" fmla="*/ 88 h 110"/>
                  <a:gd name="T26" fmla="*/ 63 w 68"/>
                  <a:gd name="T27" fmla="*/ 93 h 110"/>
                  <a:gd name="T28" fmla="*/ 65 w 68"/>
                  <a:gd name="T29" fmla="*/ 99 h 110"/>
                  <a:gd name="T30" fmla="*/ 67 w 68"/>
                  <a:gd name="T31" fmla="*/ 106 h 110"/>
                  <a:gd name="T32" fmla="*/ 67 w 68"/>
                  <a:gd name="T33" fmla="*/ 27 h 110"/>
                  <a:gd name="T34" fmla="*/ 67 w 68"/>
                  <a:gd name="T35" fmla="*/ 30 h 110"/>
                  <a:gd name="T36" fmla="*/ 65 w 68"/>
                  <a:gd name="T37" fmla="*/ 23 h 110"/>
                  <a:gd name="T38" fmla="*/ 63 w 68"/>
                  <a:gd name="T39" fmla="*/ 17 h 110"/>
                  <a:gd name="T40" fmla="*/ 59 w 68"/>
                  <a:gd name="T41" fmla="*/ 12 h 110"/>
                  <a:gd name="T42" fmla="*/ 55 w 68"/>
                  <a:gd name="T43" fmla="*/ 8 h 110"/>
                  <a:gd name="T44" fmla="*/ 49 w 68"/>
                  <a:gd name="T45" fmla="*/ 4 h 110"/>
                  <a:gd name="T46" fmla="*/ 43 w 68"/>
                  <a:gd name="T47" fmla="*/ 1 h 110"/>
                  <a:gd name="T48" fmla="*/ 37 w 68"/>
                  <a:gd name="T49" fmla="*/ 0 h 110"/>
                  <a:gd name="T50" fmla="*/ 30 w 68"/>
                  <a:gd name="T51" fmla="*/ 0 h 110"/>
                  <a:gd name="T52" fmla="*/ 24 w 68"/>
                  <a:gd name="T53" fmla="*/ 1 h 110"/>
                  <a:gd name="T54" fmla="*/ 17 w 68"/>
                  <a:gd name="T55" fmla="*/ 4 h 110"/>
                  <a:gd name="T56" fmla="*/ 12 w 68"/>
                  <a:gd name="T57" fmla="*/ 8 h 110"/>
                  <a:gd name="T58" fmla="*/ 8 w 68"/>
                  <a:gd name="T59" fmla="*/ 12 h 110"/>
                  <a:gd name="T60" fmla="*/ 4 w 68"/>
                  <a:gd name="T61" fmla="*/ 17 h 110"/>
                  <a:gd name="T62" fmla="*/ 1 w 68"/>
                  <a:gd name="T63" fmla="*/ 23 h 110"/>
                  <a:gd name="T64" fmla="*/ 0 w 68"/>
                  <a:gd name="T65" fmla="*/ 30 h 110"/>
                  <a:gd name="T66" fmla="*/ 0 w 68"/>
                  <a:gd name="T67" fmla="*/ 27 h 11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8"/>
                  <a:gd name="T103" fmla="*/ 0 h 110"/>
                  <a:gd name="T104" fmla="*/ 68 w 68"/>
                  <a:gd name="T105" fmla="*/ 110 h 11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8" h="110">
                    <a:moveTo>
                      <a:pt x="0" y="109"/>
                    </a:moveTo>
                    <a:lnTo>
                      <a:pt x="0" y="105"/>
                    </a:lnTo>
                    <a:lnTo>
                      <a:pt x="1" y="102"/>
                    </a:lnTo>
                    <a:lnTo>
                      <a:pt x="1" y="99"/>
                    </a:lnTo>
                    <a:lnTo>
                      <a:pt x="3" y="96"/>
                    </a:lnTo>
                    <a:lnTo>
                      <a:pt x="4" y="93"/>
                    </a:lnTo>
                    <a:lnTo>
                      <a:pt x="6" y="90"/>
                    </a:lnTo>
                    <a:lnTo>
                      <a:pt x="8" y="88"/>
                    </a:lnTo>
                    <a:lnTo>
                      <a:pt x="10" y="85"/>
                    </a:lnTo>
                    <a:lnTo>
                      <a:pt x="12" y="83"/>
                    </a:lnTo>
                    <a:lnTo>
                      <a:pt x="15" y="81"/>
                    </a:lnTo>
                    <a:lnTo>
                      <a:pt x="17" y="79"/>
                    </a:lnTo>
                    <a:lnTo>
                      <a:pt x="20" y="78"/>
                    </a:lnTo>
                    <a:lnTo>
                      <a:pt x="24" y="77"/>
                    </a:lnTo>
                    <a:lnTo>
                      <a:pt x="27" y="76"/>
                    </a:lnTo>
                    <a:lnTo>
                      <a:pt x="30" y="76"/>
                    </a:lnTo>
                    <a:lnTo>
                      <a:pt x="34" y="75"/>
                    </a:lnTo>
                    <a:lnTo>
                      <a:pt x="37" y="76"/>
                    </a:lnTo>
                    <a:lnTo>
                      <a:pt x="40" y="76"/>
                    </a:lnTo>
                    <a:lnTo>
                      <a:pt x="43" y="77"/>
                    </a:lnTo>
                    <a:lnTo>
                      <a:pt x="47" y="78"/>
                    </a:lnTo>
                    <a:lnTo>
                      <a:pt x="49" y="79"/>
                    </a:lnTo>
                    <a:lnTo>
                      <a:pt x="52" y="81"/>
                    </a:lnTo>
                    <a:lnTo>
                      <a:pt x="55" y="83"/>
                    </a:lnTo>
                    <a:lnTo>
                      <a:pt x="57" y="85"/>
                    </a:lnTo>
                    <a:lnTo>
                      <a:pt x="59" y="88"/>
                    </a:lnTo>
                    <a:lnTo>
                      <a:pt x="61" y="90"/>
                    </a:lnTo>
                    <a:lnTo>
                      <a:pt x="63" y="93"/>
                    </a:lnTo>
                    <a:lnTo>
                      <a:pt x="64" y="96"/>
                    </a:lnTo>
                    <a:lnTo>
                      <a:pt x="65" y="99"/>
                    </a:lnTo>
                    <a:lnTo>
                      <a:pt x="66" y="102"/>
                    </a:lnTo>
                    <a:lnTo>
                      <a:pt x="67" y="106"/>
                    </a:lnTo>
                    <a:lnTo>
                      <a:pt x="67" y="109"/>
                    </a:lnTo>
                    <a:lnTo>
                      <a:pt x="67" y="27"/>
                    </a:lnTo>
                    <a:lnTo>
                      <a:pt x="67" y="33"/>
                    </a:lnTo>
                    <a:lnTo>
                      <a:pt x="67" y="30"/>
                    </a:lnTo>
                    <a:lnTo>
                      <a:pt x="66" y="26"/>
                    </a:lnTo>
                    <a:lnTo>
                      <a:pt x="65" y="23"/>
                    </a:lnTo>
                    <a:lnTo>
                      <a:pt x="64" y="20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59" y="12"/>
                    </a:lnTo>
                    <a:lnTo>
                      <a:pt x="57" y="10"/>
                    </a:lnTo>
                    <a:lnTo>
                      <a:pt x="55" y="8"/>
                    </a:lnTo>
                    <a:lnTo>
                      <a:pt x="52" y="6"/>
                    </a:lnTo>
                    <a:lnTo>
                      <a:pt x="49" y="4"/>
                    </a:lnTo>
                    <a:lnTo>
                      <a:pt x="47" y="3"/>
                    </a:lnTo>
                    <a:lnTo>
                      <a:pt x="43" y="1"/>
                    </a:lnTo>
                    <a:lnTo>
                      <a:pt x="40" y="1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20" y="3"/>
                    </a:lnTo>
                    <a:lnTo>
                      <a:pt x="17" y="4"/>
                    </a:lnTo>
                    <a:lnTo>
                      <a:pt x="15" y="6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5"/>
                    </a:lnTo>
                    <a:lnTo>
                      <a:pt x="4" y="17"/>
                    </a:lnTo>
                    <a:lnTo>
                      <a:pt x="3" y="20"/>
                    </a:lnTo>
                    <a:lnTo>
                      <a:pt x="1" y="23"/>
                    </a:lnTo>
                    <a:lnTo>
                      <a:pt x="1" y="26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27"/>
                    </a:lnTo>
                    <a:lnTo>
                      <a:pt x="0" y="109"/>
                    </a:lnTo>
                  </a:path>
                </a:pathLst>
              </a:custGeom>
              <a:solidFill>
                <a:srgbClr val="1CA29F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" name="Freeform 38"/>
              <p:cNvSpPr>
                <a:spLocks/>
              </p:cNvSpPr>
              <p:nvPr/>
            </p:nvSpPr>
            <p:spPr bwMode="auto">
              <a:xfrm>
                <a:off x="5268" y="1928"/>
                <a:ext cx="68" cy="283"/>
              </a:xfrm>
              <a:custGeom>
                <a:avLst/>
                <a:gdLst>
                  <a:gd name="T0" fmla="*/ 67 w 68"/>
                  <a:gd name="T1" fmla="*/ 30 h 283"/>
                  <a:gd name="T2" fmla="*/ 65 w 68"/>
                  <a:gd name="T3" fmla="*/ 23 h 283"/>
                  <a:gd name="T4" fmla="*/ 63 w 68"/>
                  <a:gd name="T5" fmla="*/ 17 h 283"/>
                  <a:gd name="T6" fmla="*/ 59 w 68"/>
                  <a:gd name="T7" fmla="*/ 12 h 283"/>
                  <a:gd name="T8" fmla="*/ 55 w 68"/>
                  <a:gd name="T9" fmla="*/ 8 h 283"/>
                  <a:gd name="T10" fmla="*/ 49 w 68"/>
                  <a:gd name="T11" fmla="*/ 4 h 283"/>
                  <a:gd name="T12" fmla="*/ 43 w 68"/>
                  <a:gd name="T13" fmla="*/ 1 h 283"/>
                  <a:gd name="T14" fmla="*/ 37 w 68"/>
                  <a:gd name="T15" fmla="*/ 0 h 283"/>
                  <a:gd name="T16" fmla="*/ 30 w 68"/>
                  <a:gd name="T17" fmla="*/ 0 h 283"/>
                  <a:gd name="T18" fmla="*/ 24 w 68"/>
                  <a:gd name="T19" fmla="*/ 1 h 283"/>
                  <a:gd name="T20" fmla="*/ 17 w 68"/>
                  <a:gd name="T21" fmla="*/ 4 h 283"/>
                  <a:gd name="T22" fmla="*/ 12 w 68"/>
                  <a:gd name="T23" fmla="*/ 8 h 283"/>
                  <a:gd name="T24" fmla="*/ 8 w 68"/>
                  <a:gd name="T25" fmla="*/ 12 h 283"/>
                  <a:gd name="T26" fmla="*/ 4 w 68"/>
                  <a:gd name="T27" fmla="*/ 17 h 283"/>
                  <a:gd name="T28" fmla="*/ 1 w 68"/>
                  <a:gd name="T29" fmla="*/ 23 h 283"/>
                  <a:gd name="T30" fmla="*/ 0 w 68"/>
                  <a:gd name="T31" fmla="*/ 30 h 283"/>
                  <a:gd name="T32" fmla="*/ 0 w 68"/>
                  <a:gd name="T33" fmla="*/ 249 h 283"/>
                  <a:gd name="T34" fmla="*/ 1 w 68"/>
                  <a:gd name="T35" fmla="*/ 255 h 283"/>
                  <a:gd name="T36" fmla="*/ 3 w 68"/>
                  <a:gd name="T37" fmla="*/ 262 h 283"/>
                  <a:gd name="T38" fmla="*/ 6 w 68"/>
                  <a:gd name="T39" fmla="*/ 267 h 283"/>
                  <a:gd name="T40" fmla="*/ 10 w 68"/>
                  <a:gd name="T41" fmla="*/ 272 h 283"/>
                  <a:gd name="T42" fmla="*/ 15 w 68"/>
                  <a:gd name="T43" fmla="*/ 276 h 283"/>
                  <a:gd name="T44" fmla="*/ 20 w 68"/>
                  <a:gd name="T45" fmla="*/ 279 h 283"/>
                  <a:gd name="T46" fmla="*/ 27 w 68"/>
                  <a:gd name="T47" fmla="*/ 281 h 283"/>
                  <a:gd name="T48" fmla="*/ 34 w 68"/>
                  <a:gd name="T49" fmla="*/ 282 h 283"/>
                  <a:gd name="T50" fmla="*/ 40 w 68"/>
                  <a:gd name="T51" fmla="*/ 281 h 283"/>
                  <a:gd name="T52" fmla="*/ 47 w 68"/>
                  <a:gd name="T53" fmla="*/ 279 h 283"/>
                  <a:gd name="T54" fmla="*/ 52 w 68"/>
                  <a:gd name="T55" fmla="*/ 276 h 283"/>
                  <a:gd name="T56" fmla="*/ 57 w 68"/>
                  <a:gd name="T57" fmla="*/ 272 h 283"/>
                  <a:gd name="T58" fmla="*/ 61 w 68"/>
                  <a:gd name="T59" fmla="*/ 267 h 283"/>
                  <a:gd name="T60" fmla="*/ 64 w 68"/>
                  <a:gd name="T61" fmla="*/ 262 h 283"/>
                  <a:gd name="T62" fmla="*/ 66 w 68"/>
                  <a:gd name="T63" fmla="*/ 255 h 283"/>
                  <a:gd name="T64" fmla="*/ 67 w 68"/>
                  <a:gd name="T65" fmla="*/ 249 h 2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8"/>
                  <a:gd name="T100" fmla="*/ 0 h 283"/>
                  <a:gd name="T101" fmla="*/ 68 w 68"/>
                  <a:gd name="T102" fmla="*/ 283 h 2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8" h="283">
                    <a:moveTo>
                      <a:pt x="67" y="33"/>
                    </a:moveTo>
                    <a:lnTo>
                      <a:pt x="67" y="30"/>
                    </a:lnTo>
                    <a:lnTo>
                      <a:pt x="66" y="27"/>
                    </a:lnTo>
                    <a:lnTo>
                      <a:pt x="65" y="23"/>
                    </a:lnTo>
                    <a:lnTo>
                      <a:pt x="64" y="20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59" y="12"/>
                    </a:lnTo>
                    <a:lnTo>
                      <a:pt x="57" y="10"/>
                    </a:lnTo>
                    <a:lnTo>
                      <a:pt x="55" y="8"/>
                    </a:lnTo>
                    <a:lnTo>
                      <a:pt x="52" y="6"/>
                    </a:lnTo>
                    <a:lnTo>
                      <a:pt x="49" y="4"/>
                    </a:lnTo>
                    <a:lnTo>
                      <a:pt x="47" y="3"/>
                    </a:lnTo>
                    <a:lnTo>
                      <a:pt x="43" y="1"/>
                    </a:lnTo>
                    <a:lnTo>
                      <a:pt x="40" y="1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20" y="3"/>
                    </a:lnTo>
                    <a:lnTo>
                      <a:pt x="17" y="4"/>
                    </a:lnTo>
                    <a:lnTo>
                      <a:pt x="15" y="6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5"/>
                    </a:lnTo>
                    <a:lnTo>
                      <a:pt x="4" y="17"/>
                    </a:lnTo>
                    <a:lnTo>
                      <a:pt x="3" y="20"/>
                    </a:lnTo>
                    <a:lnTo>
                      <a:pt x="1" y="23"/>
                    </a:lnTo>
                    <a:lnTo>
                      <a:pt x="1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249"/>
                    </a:lnTo>
                    <a:lnTo>
                      <a:pt x="0" y="252"/>
                    </a:lnTo>
                    <a:lnTo>
                      <a:pt x="1" y="255"/>
                    </a:lnTo>
                    <a:lnTo>
                      <a:pt x="1" y="259"/>
                    </a:lnTo>
                    <a:lnTo>
                      <a:pt x="3" y="262"/>
                    </a:lnTo>
                    <a:lnTo>
                      <a:pt x="4" y="265"/>
                    </a:lnTo>
                    <a:lnTo>
                      <a:pt x="6" y="267"/>
                    </a:lnTo>
                    <a:lnTo>
                      <a:pt x="8" y="270"/>
                    </a:lnTo>
                    <a:lnTo>
                      <a:pt x="10" y="272"/>
                    </a:lnTo>
                    <a:lnTo>
                      <a:pt x="12" y="274"/>
                    </a:lnTo>
                    <a:lnTo>
                      <a:pt x="15" y="276"/>
                    </a:lnTo>
                    <a:lnTo>
                      <a:pt x="17" y="278"/>
                    </a:lnTo>
                    <a:lnTo>
                      <a:pt x="20" y="279"/>
                    </a:lnTo>
                    <a:lnTo>
                      <a:pt x="24" y="280"/>
                    </a:lnTo>
                    <a:lnTo>
                      <a:pt x="27" y="281"/>
                    </a:lnTo>
                    <a:lnTo>
                      <a:pt x="30" y="282"/>
                    </a:lnTo>
                    <a:lnTo>
                      <a:pt x="34" y="282"/>
                    </a:lnTo>
                    <a:lnTo>
                      <a:pt x="37" y="282"/>
                    </a:lnTo>
                    <a:lnTo>
                      <a:pt x="40" y="281"/>
                    </a:lnTo>
                    <a:lnTo>
                      <a:pt x="43" y="280"/>
                    </a:lnTo>
                    <a:lnTo>
                      <a:pt x="47" y="279"/>
                    </a:lnTo>
                    <a:lnTo>
                      <a:pt x="49" y="278"/>
                    </a:lnTo>
                    <a:lnTo>
                      <a:pt x="52" y="276"/>
                    </a:lnTo>
                    <a:lnTo>
                      <a:pt x="55" y="274"/>
                    </a:lnTo>
                    <a:lnTo>
                      <a:pt x="57" y="272"/>
                    </a:lnTo>
                    <a:lnTo>
                      <a:pt x="59" y="270"/>
                    </a:lnTo>
                    <a:lnTo>
                      <a:pt x="61" y="267"/>
                    </a:lnTo>
                    <a:lnTo>
                      <a:pt x="63" y="265"/>
                    </a:lnTo>
                    <a:lnTo>
                      <a:pt x="64" y="262"/>
                    </a:lnTo>
                    <a:lnTo>
                      <a:pt x="65" y="259"/>
                    </a:lnTo>
                    <a:lnTo>
                      <a:pt x="66" y="255"/>
                    </a:lnTo>
                    <a:lnTo>
                      <a:pt x="67" y="252"/>
                    </a:lnTo>
                    <a:lnTo>
                      <a:pt x="67" y="249"/>
                    </a:lnTo>
                    <a:lnTo>
                      <a:pt x="67" y="33"/>
                    </a:lnTo>
                  </a:path>
                </a:pathLst>
              </a:custGeom>
              <a:solidFill>
                <a:srgbClr val="8054CE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" name="Freeform 39"/>
              <p:cNvSpPr>
                <a:spLocks/>
              </p:cNvSpPr>
              <p:nvPr/>
            </p:nvSpPr>
            <p:spPr bwMode="auto">
              <a:xfrm>
                <a:off x="5536" y="2019"/>
                <a:ext cx="72" cy="209"/>
              </a:xfrm>
              <a:custGeom>
                <a:avLst/>
                <a:gdLst>
                  <a:gd name="T0" fmla="*/ 71 w 72"/>
                  <a:gd name="T1" fmla="*/ 33 h 209"/>
                  <a:gd name="T2" fmla="*/ 69 w 72"/>
                  <a:gd name="T3" fmla="*/ 26 h 209"/>
                  <a:gd name="T4" fmla="*/ 67 w 72"/>
                  <a:gd name="T5" fmla="*/ 19 h 209"/>
                  <a:gd name="T6" fmla="*/ 63 w 72"/>
                  <a:gd name="T7" fmla="*/ 14 h 209"/>
                  <a:gd name="T8" fmla="*/ 58 w 72"/>
                  <a:gd name="T9" fmla="*/ 9 h 209"/>
                  <a:gd name="T10" fmla="*/ 52 w 72"/>
                  <a:gd name="T11" fmla="*/ 4 h 209"/>
                  <a:gd name="T12" fmla="*/ 46 w 72"/>
                  <a:gd name="T13" fmla="*/ 2 h 209"/>
                  <a:gd name="T14" fmla="*/ 39 w 72"/>
                  <a:gd name="T15" fmla="*/ 0 h 209"/>
                  <a:gd name="T16" fmla="*/ 32 w 72"/>
                  <a:gd name="T17" fmla="*/ 0 h 209"/>
                  <a:gd name="T18" fmla="*/ 25 w 72"/>
                  <a:gd name="T19" fmla="*/ 2 h 209"/>
                  <a:gd name="T20" fmla="*/ 19 w 72"/>
                  <a:gd name="T21" fmla="*/ 4 h 209"/>
                  <a:gd name="T22" fmla="*/ 13 w 72"/>
                  <a:gd name="T23" fmla="*/ 9 h 209"/>
                  <a:gd name="T24" fmla="*/ 8 w 72"/>
                  <a:gd name="T25" fmla="*/ 14 h 209"/>
                  <a:gd name="T26" fmla="*/ 4 w 72"/>
                  <a:gd name="T27" fmla="*/ 19 h 209"/>
                  <a:gd name="T28" fmla="*/ 2 w 72"/>
                  <a:gd name="T29" fmla="*/ 26 h 209"/>
                  <a:gd name="T30" fmla="*/ 0 w 72"/>
                  <a:gd name="T31" fmla="*/ 33 h 209"/>
                  <a:gd name="T32" fmla="*/ 0 w 72"/>
                  <a:gd name="T33" fmla="*/ 171 h 209"/>
                  <a:gd name="T34" fmla="*/ 1 w 72"/>
                  <a:gd name="T35" fmla="*/ 178 h 209"/>
                  <a:gd name="T36" fmla="*/ 3 w 72"/>
                  <a:gd name="T37" fmla="*/ 185 h 209"/>
                  <a:gd name="T38" fmla="*/ 6 w 72"/>
                  <a:gd name="T39" fmla="*/ 192 h 209"/>
                  <a:gd name="T40" fmla="*/ 10 w 72"/>
                  <a:gd name="T41" fmla="*/ 197 h 209"/>
                  <a:gd name="T42" fmla="*/ 16 w 72"/>
                  <a:gd name="T43" fmla="*/ 202 h 209"/>
                  <a:gd name="T44" fmla="*/ 22 w 72"/>
                  <a:gd name="T45" fmla="*/ 205 h 209"/>
                  <a:gd name="T46" fmla="*/ 28 w 72"/>
                  <a:gd name="T47" fmla="*/ 207 h 209"/>
                  <a:gd name="T48" fmla="*/ 35 w 72"/>
                  <a:gd name="T49" fmla="*/ 208 h 209"/>
                  <a:gd name="T50" fmla="*/ 42 w 72"/>
                  <a:gd name="T51" fmla="*/ 207 h 209"/>
                  <a:gd name="T52" fmla="*/ 49 w 72"/>
                  <a:gd name="T53" fmla="*/ 205 h 209"/>
                  <a:gd name="T54" fmla="*/ 55 w 72"/>
                  <a:gd name="T55" fmla="*/ 202 h 209"/>
                  <a:gd name="T56" fmla="*/ 60 w 72"/>
                  <a:gd name="T57" fmla="*/ 197 h 209"/>
                  <a:gd name="T58" fmla="*/ 65 w 72"/>
                  <a:gd name="T59" fmla="*/ 192 h 209"/>
                  <a:gd name="T60" fmla="*/ 68 w 72"/>
                  <a:gd name="T61" fmla="*/ 185 h 209"/>
                  <a:gd name="T62" fmla="*/ 70 w 72"/>
                  <a:gd name="T63" fmla="*/ 178 h 209"/>
                  <a:gd name="T64" fmla="*/ 71 w 72"/>
                  <a:gd name="T65" fmla="*/ 171 h 2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2"/>
                  <a:gd name="T100" fmla="*/ 0 h 209"/>
                  <a:gd name="T101" fmla="*/ 72 w 72"/>
                  <a:gd name="T102" fmla="*/ 209 h 2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2" h="209">
                    <a:moveTo>
                      <a:pt x="71" y="37"/>
                    </a:moveTo>
                    <a:lnTo>
                      <a:pt x="71" y="33"/>
                    </a:lnTo>
                    <a:lnTo>
                      <a:pt x="70" y="30"/>
                    </a:lnTo>
                    <a:lnTo>
                      <a:pt x="69" y="26"/>
                    </a:lnTo>
                    <a:lnTo>
                      <a:pt x="68" y="23"/>
                    </a:lnTo>
                    <a:lnTo>
                      <a:pt x="67" y="19"/>
                    </a:lnTo>
                    <a:lnTo>
                      <a:pt x="65" y="16"/>
                    </a:lnTo>
                    <a:lnTo>
                      <a:pt x="63" y="14"/>
                    </a:lnTo>
                    <a:lnTo>
                      <a:pt x="60" y="11"/>
                    </a:lnTo>
                    <a:lnTo>
                      <a:pt x="58" y="9"/>
                    </a:lnTo>
                    <a:lnTo>
                      <a:pt x="55" y="6"/>
                    </a:lnTo>
                    <a:lnTo>
                      <a:pt x="52" y="4"/>
                    </a:lnTo>
                    <a:lnTo>
                      <a:pt x="49" y="3"/>
                    </a:lnTo>
                    <a:lnTo>
                      <a:pt x="46" y="2"/>
                    </a:lnTo>
                    <a:lnTo>
                      <a:pt x="42" y="1"/>
                    </a:lnTo>
                    <a:lnTo>
                      <a:pt x="39" y="0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2" y="3"/>
                    </a:lnTo>
                    <a:lnTo>
                      <a:pt x="19" y="4"/>
                    </a:lnTo>
                    <a:lnTo>
                      <a:pt x="16" y="6"/>
                    </a:lnTo>
                    <a:lnTo>
                      <a:pt x="13" y="9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9"/>
                    </a:lnTo>
                    <a:lnTo>
                      <a:pt x="3" y="23"/>
                    </a:lnTo>
                    <a:lnTo>
                      <a:pt x="2" y="26"/>
                    </a:lnTo>
                    <a:lnTo>
                      <a:pt x="1" y="30"/>
                    </a:lnTo>
                    <a:lnTo>
                      <a:pt x="0" y="33"/>
                    </a:lnTo>
                    <a:lnTo>
                      <a:pt x="0" y="37"/>
                    </a:lnTo>
                    <a:lnTo>
                      <a:pt x="0" y="171"/>
                    </a:lnTo>
                    <a:lnTo>
                      <a:pt x="0" y="175"/>
                    </a:lnTo>
                    <a:lnTo>
                      <a:pt x="1" y="178"/>
                    </a:lnTo>
                    <a:lnTo>
                      <a:pt x="2" y="182"/>
                    </a:lnTo>
                    <a:lnTo>
                      <a:pt x="3" y="185"/>
                    </a:lnTo>
                    <a:lnTo>
                      <a:pt x="4" y="189"/>
                    </a:lnTo>
                    <a:lnTo>
                      <a:pt x="6" y="192"/>
                    </a:lnTo>
                    <a:lnTo>
                      <a:pt x="8" y="195"/>
                    </a:lnTo>
                    <a:lnTo>
                      <a:pt x="10" y="197"/>
                    </a:lnTo>
                    <a:lnTo>
                      <a:pt x="13" y="200"/>
                    </a:lnTo>
                    <a:lnTo>
                      <a:pt x="16" y="202"/>
                    </a:lnTo>
                    <a:lnTo>
                      <a:pt x="19" y="203"/>
                    </a:lnTo>
                    <a:lnTo>
                      <a:pt x="22" y="205"/>
                    </a:lnTo>
                    <a:lnTo>
                      <a:pt x="25" y="206"/>
                    </a:lnTo>
                    <a:lnTo>
                      <a:pt x="28" y="207"/>
                    </a:lnTo>
                    <a:lnTo>
                      <a:pt x="32" y="208"/>
                    </a:lnTo>
                    <a:lnTo>
                      <a:pt x="35" y="208"/>
                    </a:lnTo>
                    <a:lnTo>
                      <a:pt x="39" y="208"/>
                    </a:lnTo>
                    <a:lnTo>
                      <a:pt x="42" y="207"/>
                    </a:lnTo>
                    <a:lnTo>
                      <a:pt x="46" y="206"/>
                    </a:lnTo>
                    <a:lnTo>
                      <a:pt x="49" y="205"/>
                    </a:lnTo>
                    <a:lnTo>
                      <a:pt x="52" y="203"/>
                    </a:lnTo>
                    <a:lnTo>
                      <a:pt x="55" y="202"/>
                    </a:lnTo>
                    <a:lnTo>
                      <a:pt x="58" y="200"/>
                    </a:lnTo>
                    <a:lnTo>
                      <a:pt x="60" y="197"/>
                    </a:lnTo>
                    <a:lnTo>
                      <a:pt x="63" y="195"/>
                    </a:lnTo>
                    <a:lnTo>
                      <a:pt x="65" y="192"/>
                    </a:lnTo>
                    <a:lnTo>
                      <a:pt x="67" y="189"/>
                    </a:lnTo>
                    <a:lnTo>
                      <a:pt x="68" y="185"/>
                    </a:lnTo>
                    <a:lnTo>
                      <a:pt x="69" y="182"/>
                    </a:lnTo>
                    <a:lnTo>
                      <a:pt x="70" y="178"/>
                    </a:lnTo>
                    <a:lnTo>
                      <a:pt x="71" y="175"/>
                    </a:lnTo>
                    <a:lnTo>
                      <a:pt x="71" y="171"/>
                    </a:lnTo>
                    <a:lnTo>
                      <a:pt x="71" y="37"/>
                    </a:lnTo>
                  </a:path>
                </a:pathLst>
              </a:custGeom>
              <a:solidFill>
                <a:srgbClr val="1CA29F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Freeform 40"/>
              <p:cNvSpPr>
                <a:spLocks/>
              </p:cNvSpPr>
              <p:nvPr/>
            </p:nvSpPr>
            <p:spPr bwMode="auto">
              <a:xfrm>
                <a:off x="5640" y="1834"/>
                <a:ext cx="72" cy="569"/>
              </a:xfrm>
              <a:custGeom>
                <a:avLst/>
                <a:gdLst>
                  <a:gd name="T0" fmla="*/ 71 w 72"/>
                  <a:gd name="T1" fmla="*/ 33 h 569"/>
                  <a:gd name="T2" fmla="*/ 69 w 72"/>
                  <a:gd name="T3" fmla="*/ 26 h 569"/>
                  <a:gd name="T4" fmla="*/ 67 w 72"/>
                  <a:gd name="T5" fmla="*/ 19 h 569"/>
                  <a:gd name="T6" fmla="*/ 63 w 72"/>
                  <a:gd name="T7" fmla="*/ 13 h 569"/>
                  <a:gd name="T8" fmla="*/ 58 w 72"/>
                  <a:gd name="T9" fmla="*/ 8 h 569"/>
                  <a:gd name="T10" fmla="*/ 52 w 72"/>
                  <a:gd name="T11" fmla="*/ 4 h 569"/>
                  <a:gd name="T12" fmla="*/ 46 w 72"/>
                  <a:gd name="T13" fmla="*/ 2 h 569"/>
                  <a:gd name="T14" fmla="*/ 39 w 72"/>
                  <a:gd name="T15" fmla="*/ 0 h 569"/>
                  <a:gd name="T16" fmla="*/ 32 w 72"/>
                  <a:gd name="T17" fmla="*/ 0 h 569"/>
                  <a:gd name="T18" fmla="*/ 25 w 72"/>
                  <a:gd name="T19" fmla="*/ 2 h 569"/>
                  <a:gd name="T20" fmla="*/ 19 w 72"/>
                  <a:gd name="T21" fmla="*/ 4 h 569"/>
                  <a:gd name="T22" fmla="*/ 13 w 72"/>
                  <a:gd name="T23" fmla="*/ 8 h 569"/>
                  <a:gd name="T24" fmla="*/ 8 w 72"/>
                  <a:gd name="T25" fmla="*/ 13 h 569"/>
                  <a:gd name="T26" fmla="*/ 4 w 72"/>
                  <a:gd name="T27" fmla="*/ 19 h 569"/>
                  <a:gd name="T28" fmla="*/ 2 w 72"/>
                  <a:gd name="T29" fmla="*/ 26 h 569"/>
                  <a:gd name="T30" fmla="*/ 0 w 72"/>
                  <a:gd name="T31" fmla="*/ 33 h 569"/>
                  <a:gd name="T32" fmla="*/ 0 w 72"/>
                  <a:gd name="T33" fmla="*/ 531 h 569"/>
                  <a:gd name="T34" fmla="*/ 1 w 72"/>
                  <a:gd name="T35" fmla="*/ 538 h 569"/>
                  <a:gd name="T36" fmla="*/ 3 w 72"/>
                  <a:gd name="T37" fmla="*/ 545 h 569"/>
                  <a:gd name="T38" fmla="*/ 6 w 72"/>
                  <a:gd name="T39" fmla="*/ 552 h 569"/>
                  <a:gd name="T40" fmla="*/ 10 w 72"/>
                  <a:gd name="T41" fmla="*/ 557 h 569"/>
                  <a:gd name="T42" fmla="*/ 16 w 72"/>
                  <a:gd name="T43" fmla="*/ 562 h 569"/>
                  <a:gd name="T44" fmla="*/ 22 w 72"/>
                  <a:gd name="T45" fmla="*/ 565 h 569"/>
                  <a:gd name="T46" fmla="*/ 28 w 72"/>
                  <a:gd name="T47" fmla="*/ 567 h 569"/>
                  <a:gd name="T48" fmla="*/ 35 w 72"/>
                  <a:gd name="T49" fmla="*/ 568 h 569"/>
                  <a:gd name="T50" fmla="*/ 42 w 72"/>
                  <a:gd name="T51" fmla="*/ 567 h 569"/>
                  <a:gd name="T52" fmla="*/ 49 w 72"/>
                  <a:gd name="T53" fmla="*/ 565 h 569"/>
                  <a:gd name="T54" fmla="*/ 55 w 72"/>
                  <a:gd name="T55" fmla="*/ 562 h 569"/>
                  <a:gd name="T56" fmla="*/ 61 w 72"/>
                  <a:gd name="T57" fmla="*/ 557 h 569"/>
                  <a:gd name="T58" fmla="*/ 65 w 72"/>
                  <a:gd name="T59" fmla="*/ 552 h 569"/>
                  <a:gd name="T60" fmla="*/ 68 w 72"/>
                  <a:gd name="T61" fmla="*/ 545 h 569"/>
                  <a:gd name="T62" fmla="*/ 70 w 72"/>
                  <a:gd name="T63" fmla="*/ 538 h 569"/>
                  <a:gd name="T64" fmla="*/ 71 w 72"/>
                  <a:gd name="T65" fmla="*/ 531 h 5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2"/>
                  <a:gd name="T100" fmla="*/ 0 h 569"/>
                  <a:gd name="T101" fmla="*/ 72 w 72"/>
                  <a:gd name="T102" fmla="*/ 569 h 56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2" h="569">
                    <a:moveTo>
                      <a:pt x="71" y="37"/>
                    </a:moveTo>
                    <a:lnTo>
                      <a:pt x="71" y="33"/>
                    </a:lnTo>
                    <a:lnTo>
                      <a:pt x="70" y="29"/>
                    </a:lnTo>
                    <a:lnTo>
                      <a:pt x="69" y="26"/>
                    </a:lnTo>
                    <a:lnTo>
                      <a:pt x="68" y="23"/>
                    </a:lnTo>
                    <a:lnTo>
                      <a:pt x="67" y="19"/>
                    </a:lnTo>
                    <a:lnTo>
                      <a:pt x="65" y="16"/>
                    </a:lnTo>
                    <a:lnTo>
                      <a:pt x="63" y="13"/>
                    </a:lnTo>
                    <a:lnTo>
                      <a:pt x="61" y="11"/>
                    </a:lnTo>
                    <a:lnTo>
                      <a:pt x="58" y="8"/>
                    </a:lnTo>
                    <a:lnTo>
                      <a:pt x="55" y="6"/>
                    </a:lnTo>
                    <a:lnTo>
                      <a:pt x="52" y="4"/>
                    </a:lnTo>
                    <a:lnTo>
                      <a:pt x="49" y="3"/>
                    </a:lnTo>
                    <a:lnTo>
                      <a:pt x="46" y="2"/>
                    </a:lnTo>
                    <a:lnTo>
                      <a:pt x="42" y="1"/>
                    </a:lnTo>
                    <a:lnTo>
                      <a:pt x="39" y="0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2" y="3"/>
                    </a:lnTo>
                    <a:lnTo>
                      <a:pt x="19" y="4"/>
                    </a:lnTo>
                    <a:lnTo>
                      <a:pt x="16" y="6"/>
                    </a:lnTo>
                    <a:lnTo>
                      <a:pt x="13" y="8"/>
                    </a:lnTo>
                    <a:lnTo>
                      <a:pt x="10" y="11"/>
                    </a:lnTo>
                    <a:lnTo>
                      <a:pt x="8" y="13"/>
                    </a:lnTo>
                    <a:lnTo>
                      <a:pt x="6" y="16"/>
                    </a:lnTo>
                    <a:lnTo>
                      <a:pt x="4" y="19"/>
                    </a:lnTo>
                    <a:lnTo>
                      <a:pt x="3" y="23"/>
                    </a:lnTo>
                    <a:lnTo>
                      <a:pt x="2" y="26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0" y="37"/>
                    </a:lnTo>
                    <a:lnTo>
                      <a:pt x="0" y="531"/>
                    </a:lnTo>
                    <a:lnTo>
                      <a:pt x="0" y="535"/>
                    </a:lnTo>
                    <a:lnTo>
                      <a:pt x="1" y="538"/>
                    </a:lnTo>
                    <a:lnTo>
                      <a:pt x="2" y="542"/>
                    </a:lnTo>
                    <a:lnTo>
                      <a:pt x="3" y="545"/>
                    </a:lnTo>
                    <a:lnTo>
                      <a:pt x="4" y="549"/>
                    </a:lnTo>
                    <a:lnTo>
                      <a:pt x="6" y="552"/>
                    </a:lnTo>
                    <a:lnTo>
                      <a:pt x="8" y="554"/>
                    </a:lnTo>
                    <a:lnTo>
                      <a:pt x="10" y="557"/>
                    </a:lnTo>
                    <a:lnTo>
                      <a:pt x="13" y="559"/>
                    </a:lnTo>
                    <a:lnTo>
                      <a:pt x="16" y="562"/>
                    </a:lnTo>
                    <a:lnTo>
                      <a:pt x="19" y="563"/>
                    </a:lnTo>
                    <a:lnTo>
                      <a:pt x="22" y="565"/>
                    </a:lnTo>
                    <a:lnTo>
                      <a:pt x="25" y="566"/>
                    </a:lnTo>
                    <a:lnTo>
                      <a:pt x="28" y="567"/>
                    </a:lnTo>
                    <a:lnTo>
                      <a:pt x="32" y="568"/>
                    </a:lnTo>
                    <a:lnTo>
                      <a:pt x="35" y="568"/>
                    </a:lnTo>
                    <a:lnTo>
                      <a:pt x="39" y="568"/>
                    </a:lnTo>
                    <a:lnTo>
                      <a:pt x="42" y="567"/>
                    </a:lnTo>
                    <a:lnTo>
                      <a:pt x="46" y="566"/>
                    </a:lnTo>
                    <a:lnTo>
                      <a:pt x="49" y="565"/>
                    </a:lnTo>
                    <a:lnTo>
                      <a:pt x="52" y="563"/>
                    </a:lnTo>
                    <a:lnTo>
                      <a:pt x="55" y="562"/>
                    </a:lnTo>
                    <a:lnTo>
                      <a:pt x="58" y="559"/>
                    </a:lnTo>
                    <a:lnTo>
                      <a:pt x="61" y="557"/>
                    </a:lnTo>
                    <a:lnTo>
                      <a:pt x="63" y="554"/>
                    </a:lnTo>
                    <a:lnTo>
                      <a:pt x="65" y="552"/>
                    </a:lnTo>
                    <a:lnTo>
                      <a:pt x="67" y="549"/>
                    </a:lnTo>
                    <a:lnTo>
                      <a:pt x="68" y="545"/>
                    </a:lnTo>
                    <a:lnTo>
                      <a:pt x="69" y="542"/>
                    </a:lnTo>
                    <a:lnTo>
                      <a:pt x="70" y="538"/>
                    </a:lnTo>
                    <a:lnTo>
                      <a:pt x="71" y="535"/>
                    </a:lnTo>
                    <a:lnTo>
                      <a:pt x="71" y="531"/>
                    </a:lnTo>
                    <a:lnTo>
                      <a:pt x="71" y="37"/>
                    </a:lnTo>
                  </a:path>
                </a:pathLst>
              </a:custGeom>
              <a:solidFill>
                <a:srgbClr val="8054CE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" name="Freeform 41"/>
              <p:cNvSpPr>
                <a:spLocks/>
              </p:cNvSpPr>
              <p:nvPr/>
            </p:nvSpPr>
            <p:spPr bwMode="auto">
              <a:xfrm>
                <a:off x="5744" y="1931"/>
                <a:ext cx="72" cy="558"/>
              </a:xfrm>
              <a:custGeom>
                <a:avLst/>
                <a:gdLst>
                  <a:gd name="T0" fmla="*/ 71 w 72"/>
                  <a:gd name="T1" fmla="*/ 33 h 558"/>
                  <a:gd name="T2" fmla="*/ 69 w 72"/>
                  <a:gd name="T3" fmla="*/ 26 h 558"/>
                  <a:gd name="T4" fmla="*/ 67 w 72"/>
                  <a:gd name="T5" fmla="*/ 19 h 558"/>
                  <a:gd name="T6" fmla="*/ 63 w 72"/>
                  <a:gd name="T7" fmla="*/ 13 h 558"/>
                  <a:gd name="T8" fmla="*/ 58 w 72"/>
                  <a:gd name="T9" fmla="*/ 8 h 558"/>
                  <a:gd name="T10" fmla="*/ 52 w 72"/>
                  <a:gd name="T11" fmla="*/ 5 h 558"/>
                  <a:gd name="T12" fmla="*/ 46 w 72"/>
                  <a:gd name="T13" fmla="*/ 2 h 558"/>
                  <a:gd name="T14" fmla="*/ 39 w 72"/>
                  <a:gd name="T15" fmla="*/ 0 h 558"/>
                  <a:gd name="T16" fmla="*/ 32 w 72"/>
                  <a:gd name="T17" fmla="*/ 0 h 558"/>
                  <a:gd name="T18" fmla="*/ 25 w 72"/>
                  <a:gd name="T19" fmla="*/ 2 h 558"/>
                  <a:gd name="T20" fmla="*/ 19 w 72"/>
                  <a:gd name="T21" fmla="*/ 5 h 558"/>
                  <a:gd name="T22" fmla="*/ 13 w 72"/>
                  <a:gd name="T23" fmla="*/ 8 h 558"/>
                  <a:gd name="T24" fmla="*/ 8 w 72"/>
                  <a:gd name="T25" fmla="*/ 13 h 558"/>
                  <a:gd name="T26" fmla="*/ 4 w 72"/>
                  <a:gd name="T27" fmla="*/ 19 h 558"/>
                  <a:gd name="T28" fmla="*/ 2 w 72"/>
                  <a:gd name="T29" fmla="*/ 26 h 558"/>
                  <a:gd name="T30" fmla="*/ 0 w 72"/>
                  <a:gd name="T31" fmla="*/ 33 h 558"/>
                  <a:gd name="T32" fmla="*/ 0 w 72"/>
                  <a:gd name="T33" fmla="*/ 520 h 558"/>
                  <a:gd name="T34" fmla="*/ 1 w 72"/>
                  <a:gd name="T35" fmla="*/ 527 h 558"/>
                  <a:gd name="T36" fmla="*/ 3 w 72"/>
                  <a:gd name="T37" fmla="*/ 534 h 558"/>
                  <a:gd name="T38" fmla="*/ 6 w 72"/>
                  <a:gd name="T39" fmla="*/ 540 h 558"/>
                  <a:gd name="T40" fmla="*/ 10 w 72"/>
                  <a:gd name="T41" fmla="*/ 546 h 558"/>
                  <a:gd name="T42" fmla="*/ 16 w 72"/>
                  <a:gd name="T43" fmla="*/ 550 h 558"/>
                  <a:gd name="T44" fmla="*/ 22 w 72"/>
                  <a:gd name="T45" fmla="*/ 554 h 558"/>
                  <a:gd name="T46" fmla="*/ 28 w 72"/>
                  <a:gd name="T47" fmla="*/ 556 h 558"/>
                  <a:gd name="T48" fmla="*/ 36 w 72"/>
                  <a:gd name="T49" fmla="*/ 557 h 558"/>
                  <a:gd name="T50" fmla="*/ 43 w 72"/>
                  <a:gd name="T51" fmla="*/ 556 h 558"/>
                  <a:gd name="T52" fmla="*/ 49 w 72"/>
                  <a:gd name="T53" fmla="*/ 554 h 558"/>
                  <a:gd name="T54" fmla="*/ 55 w 72"/>
                  <a:gd name="T55" fmla="*/ 550 h 558"/>
                  <a:gd name="T56" fmla="*/ 61 w 72"/>
                  <a:gd name="T57" fmla="*/ 546 h 558"/>
                  <a:gd name="T58" fmla="*/ 65 w 72"/>
                  <a:gd name="T59" fmla="*/ 540 h 558"/>
                  <a:gd name="T60" fmla="*/ 68 w 72"/>
                  <a:gd name="T61" fmla="*/ 534 h 558"/>
                  <a:gd name="T62" fmla="*/ 70 w 72"/>
                  <a:gd name="T63" fmla="*/ 527 h 558"/>
                  <a:gd name="T64" fmla="*/ 71 w 72"/>
                  <a:gd name="T65" fmla="*/ 520 h 5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2"/>
                  <a:gd name="T100" fmla="*/ 0 h 558"/>
                  <a:gd name="T101" fmla="*/ 72 w 72"/>
                  <a:gd name="T102" fmla="*/ 558 h 5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2" h="558">
                    <a:moveTo>
                      <a:pt x="71" y="37"/>
                    </a:moveTo>
                    <a:lnTo>
                      <a:pt x="71" y="33"/>
                    </a:lnTo>
                    <a:lnTo>
                      <a:pt x="70" y="29"/>
                    </a:lnTo>
                    <a:lnTo>
                      <a:pt x="69" y="26"/>
                    </a:lnTo>
                    <a:lnTo>
                      <a:pt x="68" y="23"/>
                    </a:lnTo>
                    <a:lnTo>
                      <a:pt x="67" y="19"/>
                    </a:lnTo>
                    <a:lnTo>
                      <a:pt x="65" y="16"/>
                    </a:lnTo>
                    <a:lnTo>
                      <a:pt x="63" y="13"/>
                    </a:lnTo>
                    <a:lnTo>
                      <a:pt x="61" y="11"/>
                    </a:lnTo>
                    <a:lnTo>
                      <a:pt x="58" y="8"/>
                    </a:lnTo>
                    <a:lnTo>
                      <a:pt x="55" y="6"/>
                    </a:lnTo>
                    <a:lnTo>
                      <a:pt x="52" y="5"/>
                    </a:lnTo>
                    <a:lnTo>
                      <a:pt x="49" y="3"/>
                    </a:lnTo>
                    <a:lnTo>
                      <a:pt x="46" y="2"/>
                    </a:lnTo>
                    <a:lnTo>
                      <a:pt x="43" y="1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2" y="3"/>
                    </a:lnTo>
                    <a:lnTo>
                      <a:pt x="19" y="5"/>
                    </a:lnTo>
                    <a:lnTo>
                      <a:pt x="16" y="6"/>
                    </a:lnTo>
                    <a:lnTo>
                      <a:pt x="13" y="8"/>
                    </a:lnTo>
                    <a:lnTo>
                      <a:pt x="10" y="11"/>
                    </a:lnTo>
                    <a:lnTo>
                      <a:pt x="8" y="13"/>
                    </a:lnTo>
                    <a:lnTo>
                      <a:pt x="6" y="16"/>
                    </a:lnTo>
                    <a:lnTo>
                      <a:pt x="4" y="19"/>
                    </a:lnTo>
                    <a:lnTo>
                      <a:pt x="3" y="23"/>
                    </a:lnTo>
                    <a:lnTo>
                      <a:pt x="2" y="26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0" y="37"/>
                    </a:lnTo>
                    <a:lnTo>
                      <a:pt x="0" y="520"/>
                    </a:lnTo>
                    <a:lnTo>
                      <a:pt x="0" y="524"/>
                    </a:lnTo>
                    <a:lnTo>
                      <a:pt x="1" y="527"/>
                    </a:lnTo>
                    <a:lnTo>
                      <a:pt x="2" y="531"/>
                    </a:lnTo>
                    <a:lnTo>
                      <a:pt x="3" y="534"/>
                    </a:lnTo>
                    <a:lnTo>
                      <a:pt x="4" y="537"/>
                    </a:lnTo>
                    <a:lnTo>
                      <a:pt x="6" y="540"/>
                    </a:lnTo>
                    <a:lnTo>
                      <a:pt x="8" y="543"/>
                    </a:lnTo>
                    <a:lnTo>
                      <a:pt x="10" y="546"/>
                    </a:lnTo>
                    <a:lnTo>
                      <a:pt x="13" y="548"/>
                    </a:lnTo>
                    <a:lnTo>
                      <a:pt x="16" y="550"/>
                    </a:lnTo>
                    <a:lnTo>
                      <a:pt x="19" y="552"/>
                    </a:lnTo>
                    <a:lnTo>
                      <a:pt x="22" y="554"/>
                    </a:lnTo>
                    <a:lnTo>
                      <a:pt x="25" y="555"/>
                    </a:lnTo>
                    <a:lnTo>
                      <a:pt x="28" y="556"/>
                    </a:lnTo>
                    <a:lnTo>
                      <a:pt x="32" y="557"/>
                    </a:lnTo>
                    <a:lnTo>
                      <a:pt x="36" y="557"/>
                    </a:lnTo>
                    <a:lnTo>
                      <a:pt x="39" y="557"/>
                    </a:lnTo>
                    <a:lnTo>
                      <a:pt x="43" y="556"/>
                    </a:lnTo>
                    <a:lnTo>
                      <a:pt x="46" y="555"/>
                    </a:lnTo>
                    <a:lnTo>
                      <a:pt x="49" y="554"/>
                    </a:lnTo>
                    <a:lnTo>
                      <a:pt x="52" y="552"/>
                    </a:lnTo>
                    <a:lnTo>
                      <a:pt x="55" y="550"/>
                    </a:lnTo>
                    <a:lnTo>
                      <a:pt x="58" y="548"/>
                    </a:lnTo>
                    <a:lnTo>
                      <a:pt x="61" y="546"/>
                    </a:lnTo>
                    <a:lnTo>
                      <a:pt x="63" y="543"/>
                    </a:lnTo>
                    <a:lnTo>
                      <a:pt x="65" y="540"/>
                    </a:lnTo>
                    <a:lnTo>
                      <a:pt x="67" y="537"/>
                    </a:lnTo>
                    <a:lnTo>
                      <a:pt x="68" y="534"/>
                    </a:lnTo>
                    <a:lnTo>
                      <a:pt x="69" y="531"/>
                    </a:lnTo>
                    <a:lnTo>
                      <a:pt x="70" y="527"/>
                    </a:lnTo>
                    <a:lnTo>
                      <a:pt x="71" y="524"/>
                    </a:lnTo>
                    <a:lnTo>
                      <a:pt x="71" y="520"/>
                    </a:lnTo>
                    <a:lnTo>
                      <a:pt x="71" y="37"/>
                    </a:lnTo>
                  </a:path>
                </a:pathLst>
              </a:custGeom>
              <a:solidFill>
                <a:srgbClr val="FC7B3F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" name="Freeform 42"/>
              <p:cNvSpPr>
                <a:spLocks/>
              </p:cNvSpPr>
              <p:nvPr/>
            </p:nvSpPr>
            <p:spPr bwMode="auto">
              <a:xfrm>
                <a:off x="5640" y="2159"/>
                <a:ext cx="72" cy="243"/>
              </a:xfrm>
              <a:custGeom>
                <a:avLst/>
                <a:gdLst>
                  <a:gd name="T0" fmla="*/ 71 w 72"/>
                  <a:gd name="T1" fmla="*/ 33 h 243"/>
                  <a:gd name="T2" fmla="*/ 69 w 72"/>
                  <a:gd name="T3" fmla="*/ 26 h 243"/>
                  <a:gd name="T4" fmla="*/ 67 w 72"/>
                  <a:gd name="T5" fmla="*/ 19 h 243"/>
                  <a:gd name="T6" fmla="*/ 63 w 72"/>
                  <a:gd name="T7" fmla="*/ 14 h 243"/>
                  <a:gd name="T8" fmla="*/ 58 w 72"/>
                  <a:gd name="T9" fmla="*/ 9 h 243"/>
                  <a:gd name="T10" fmla="*/ 52 w 72"/>
                  <a:gd name="T11" fmla="*/ 4 h 243"/>
                  <a:gd name="T12" fmla="*/ 46 w 72"/>
                  <a:gd name="T13" fmla="*/ 2 h 243"/>
                  <a:gd name="T14" fmla="*/ 39 w 72"/>
                  <a:gd name="T15" fmla="*/ 0 h 243"/>
                  <a:gd name="T16" fmla="*/ 32 w 72"/>
                  <a:gd name="T17" fmla="*/ 0 h 243"/>
                  <a:gd name="T18" fmla="*/ 25 w 72"/>
                  <a:gd name="T19" fmla="*/ 2 h 243"/>
                  <a:gd name="T20" fmla="*/ 18 w 72"/>
                  <a:gd name="T21" fmla="*/ 4 h 243"/>
                  <a:gd name="T22" fmla="*/ 13 w 72"/>
                  <a:gd name="T23" fmla="*/ 9 h 243"/>
                  <a:gd name="T24" fmla="*/ 8 w 72"/>
                  <a:gd name="T25" fmla="*/ 14 h 243"/>
                  <a:gd name="T26" fmla="*/ 4 w 72"/>
                  <a:gd name="T27" fmla="*/ 19 h 243"/>
                  <a:gd name="T28" fmla="*/ 1 w 72"/>
                  <a:gd name="T29" fmla="*/ 26 h 243"/>
                  <a:gd name="T30" fmla="*/ 0 w 72"/>
                  <a:gd name="T31" fmla="*/ 33 h 243"/>
                  <a:gd name="T32" fmla="*/ 0 w 72"/>
                  <a:gd name="T33" fmla="*/ 205 h 243"/>
                  <a:gd name="T34" fmla="*/ 1 w 72"/>
                  <a:gd name="T35" fmla="*/ 212 h 243"/>
                  <a:gd name="T36" fmla="*/ 3 w 72"/>
                  <a:gd name="T37" fmla="*/ 219 h 243"/>
                  <a:gd name="T38" fmla="*/ 6 w 72"/>
                  <a:gd name="T39" fmla="*/ 226 h 243"/>
                  <a:gd name="T40" fmla="*/ 10 w 72"/>
                  <a:gd name="T41" fmla="*/ 231 h 243"/>
                  <a:gd name="T42" fmla="*/ 16 w 72"/>
                  <a:gd name="T43" fmla="*/ 236 h 243"/>
                  <a:gd name="T44" fmla="*/ 21 w 72"/>
                  <a:gd name="T45" fmla="*/ 239 h 243"/>
                  <a:gd name="T46" fmla="*/ 28 w 72"/>
                  <a:gd name="T47" fmla="*/ 241 h 243"/>
                  <a:gd name="T48" fmla="*/ 35 w 72"/>
                  <a:gd name="T49" fmla="*/ 242 h 243"/>
                  <a:gd name="T50" fmla="*/ 42 w 72"/>
                  <a:gd name="T51" fmla="*/ 241 h 243"/>
                  <a:gd name="T52" fmla="*/ 49 w 72"/>
                  <a:gd name="T53" fmla="*/ 239 h 243"/>
                  <a:gd name="T54" fmla="*/ 55 w 72"/>
                  <a:gd name="T55" fmla="*/ 236 h 243"/>
                  <a:gd name="T56" fmla="*/ 61 w 72"/>
                  <a:gd name="T57" fmla="*/ 231 h 243"/>
                  <a:gd name="T58" fmla="*/ 65 w 72"/>
                  <a:gd name="T59" fmla="*/ 226 h 243"/>
                  <a:gd name="T60" fmla="*/ 68 w 72"/>
                  <a:gd name="T61" fmla="*/ 219 h 243"/>
                  <a:gd name="T62" fmla="*/ 70 w 72"/>
                  <a:gd name="T63" fmla="*/ 212 h 243"/>
                  <a:gd name="T64" fmla="*/ 71 w 72"/>
                  <a:gd name="T65" fmla="*/ 205 h 2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2"/>
                  <a:gd name="T100" fmla="*/ 0 h 243"/>
                  <a:gd name="T101" fmla="*/ 72 w 72"/>
                  <a:gd name="T102" fmla="*/ 243 h 2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2" h="243">
                    <a:moveTo>
                      <a:pt x="71" y="37"/>
                    </a:moveTo>
                    <a:lnTo>
                      <a:pt x="71" y="33"/>
                    </a:lnTo>
                    <a:lnTo>
                      <a:pt x="70" y="30"/>
                    </a:lnTo>
                    <a:lnTo>
                      <a:pt x="69" y="26"/>
                    </a:lnTo>
                    <a:lnTo>
                      <a:pt x="68" y="23"/>
                    </a:lnTo>
                    <a:lnTo>
                      <a:pt x="67" y="19"/>
                    </a:lnTo>
                    <a:lnTo>
                      <a:pt x="65" y="16"/>
                    </a:lnTo>
                    <a:lnTo>
                      <a:pt x="63" y="14"/>
                    </a:lnTo>
                    <a:lnTo>
                      <a:pt x="61" y="11"/>
                    </a:lnTo>
                    <a:lnTo>
                      <a:pt x="58" y="9"/>
                    </a:lnTo>
                    <a:lnTo>
                      <a:pt x="55" y="6"/>
                    </a:lnTo>
                    <a:lnTo>
                      <a:pt x="52" y="4"/>
                    </a:lnTo>
                    <a:lnTo>
                      <a:pt x="49" y="3"/>
                    </a:lnTo>
                    <a:lnTo>
                      <a:pt x="46" y="2"/>
                    </a:lnTo>
                    <a:lnTo>
                      <a:pt x="42" y="1"/>
                    </a:lnTo>
                    <a:lnTo>
                      <a:pt x="39" y="0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1" y="3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3" y="9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9"/>
                    </a:lnTo>
                    <a:lnTo>
                      <a:pt x="3" y="23"/>
                    </a:lnTo>
                    <a:lnTo>
                      <a:pt x="1" y="26"/>
                    </a:lnTo>
                    <a:lnTo>
                      <a:pt x="1" y="30"/>
                    </a:lnTo>
                    <a:lnTo>
                      <a:pt x="0" y="33"/>
                    </a:lnTo>
                    <a:lnTo>
                      <a:pt x="0" y="37"/>
                    </a:lnTo>
                    <a:lnTo>
                      <a:pt x="0" y="205"/>
                    </a:lnTo>
                    <a:lnTo>
                      <a:pt x="0" y="209"/>
                    </a:lnTo>
                    <a:lnTo>
                      <a:pt x="1" y="212"/>
                    </a:lnTo>
                    <a:lnTo>
                      <a:pt x="1" y="216"/>
                    </a:lnTo>
                    <a:lnTo>
                      <a:pt x="3" y="219"/>
                    </a:lnTo>
                    <a:lnTo>
                      <a:pt x="4" y="223"/>
                    </a:lnTo>
                    <a:lnTo>
                      <a:pt x="6" y="226"/>
                    </a:lnTo>
                    <a:lnTo>
                      <a:pt x="8" y="228"/>
                    </a:lnTo>
                    <a:lnTo>
                      <a:pt x="10" y="231"/>
                    </a:lnTo>
                    <a:lnTo>
                      <a:pt x="13" y="233"/>
                    </a:lnTo>
                    <a:lnTo>
                      <a:pt x="16" y="236"/>
                    </a:lnTo>
                    <a:lnTo>
                      <a:pt x="18" y="237"/>
                    </a:lnTo>
                    <a:lnTo>
                      <a:pt x="21" y="239"/>
                    </a:lnTo>
                    <a:lnTo>
                      <a:pt x="25" y="240"/>
                    </a:lnTo>
                    <a:lnTo>
                      <a:pt x="28" y="241"/>
                    </a:lnTo>
                    <a:lnTo>
                      <a:pt x="32" y="242"/>
                    </a:lnTo>
                    <a:lnTo>
                      <a:pt x="35" y="242"/>
                    </a:lnTo>
                    <a:lnTo>
                      <a:pt x="39" y="242"/>
                    </a:lnTo>
                    <a:lnTo>
                      <a:pt x="42" y="241"/>
                    </a:lnTo>
                    <a:lnTo>
                      <a:pt x="46" y="240"/>
                    </a:lnTo>
                    <a:lnTo>
                      <a:pt x="49" y="239"/>
                    </a:lnTo>
                    <a:lnTo>
                      <a:pt x="52" y="237"/>
                    </a:lnTo>
                    <a:lnTo>
                      <a:pt x="55" y="236"/>
                    </a:lnTo>
                    <a:lnTo>
                      <a:pt x="58" y="233"/>
                    </a:lnTo>
                    <a:lnTo>
                      <a:pt x="61" y="231"/>
                    </a:lnTo>
                    <a:lnTo>
                      <a:pt x="63" y="228"/>
                    </a:lnTo>
                    <a:lnTo>
                      <a:pt x="65" y="226"/>
                    </a:lnTo>
                    <a:lnTo>
                      <a:pt x="67" y="223"/>
                    </a:lnTo>
                    <a:lnTo>
                      <a:pt x="68" y="219"/>
                    </a:lnTo>
                    <a:lnTo>
                      <a:pt x="69" y="216"/>
                    </a:lnTo>
                    <a:lnTo>
                      <a:pt x="70" y="212"/>
                    </a:lnTo>
                    <a:lnTo>
                      <a:pt x="71" y="209"/>
                    </a:lnTo>
                    <a:lnTo>
                      <a:pt x="71" y="205"/>
                    </a:lnTo>
                    <a:lnTo>
                      <a:pt x="71" y="37"/>
                    </a:lnTo>
                  </a:path>
                </a:pathLst>
              </a:custGeom>
              <a:solidFill>
                <a:srgbClr val="1CA29F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Freeform 43"/>
              <p:cNvSpPr>
                <a:spLocks/>
              </p:cNvSpPr>
              <p:nvPr/>
            </p:nvSpPr>
            <p:spPr bwMode="auto">
              <a:xfrm>
                <a:off x="5744" y="2076"/>
                <a:ext cx="72" cy="413"/>
              </a:xfrm>
              <a:custGeom>
                <a:avLst/>
                <a:gdLst>
                  <a:gd name="T0" fmla="*/ 71 w 72"/>
                  <a:gd name="T1" fmla="*/ 33 h 413"/>
                  <a:gd name="T2" fmla="*/ 69 w 72"/>
                  <a:gd name="T3" fmla="*/ 26 h 413"/>
                  <a:gd name="T4" fmla="*/ 67 w 72"/>
                  <a:gd name="T5" fmla="*/ 19 h 413"/>
                  <a:gd name="T6" fmla="*/ 63 w 72"/>
                  <a:gd name="T7" fmla="*/ 13 h 413"/>
                  <a:gd name="T8" fmla="*/ 58 w 72"/>
                  <a:gd name="T9" fmla="*/ 8 h 413"/>
                  <a:gd name="T10" fmla="*/ 52 w 72"/>
                  <a:gd name="T11" fmla="*/ 4 h 413"/>
                  <a:gd name="T12" fmla="*/ 46 w 72"/>
                  <a:gd name="T13" fmla="*/ 2 h 413"/>
                  <a:gd name="T14" fmla="*/ 39 w 72"/>
                  <a:gd name="T15" fmla="*/ 0 h 413"/>
                  <a:gd name="T16" fmla="*/ 32 w 72"/>
                  <a:gd name="T17" fmla="*/ 0 h 413"/>
                  <a:gd name="T18" fmla="*/ 25 w 72"/>
                  <a:gd name="T19" fmla="*/ 2 h 413"/>
                  <a:gd name="T20" fmla="*/ 19 w 72"/>
                  <a:gd name="T21" fmla="*/ 4 h 413"/>
                  <a:gd name="T22" fmla="*/ 13 w 72"/>
                  <a:gd name="T23" fmla="*/ 8 h 413"/>
                  <a:gd name="T24" fmla="*/ 8 w 72"/>
                  <a:gd name="T25" fmla="*/ 13 h 413"/>
                  <a:gd name="T26" fmla="*/ 4 w 72"/>
                  <a:gd name="T27" fmla="*/ 19 h 413"/>
                  <a:gd name="T28" fmla="*/ 2 w 72"/>
                  <a:gd name="T29" fmla="*/ 26 h 413"/>
                  <a:gd name="T30" fmla="*/ 0 w 72"/>
                  <a:gd name="T31" fmla="*/ 33 h 413"/>
                  <a:gd name="T32" fmla="*/ 0 w 72"/>
                  <a:gd name="T33" fmla="*/ 375 h 413"/>
                  <a:gd name="T34" fmla="*/ 1 w 72"/>
                  <a:gd name="T35" fmla="*/ 382 h 413"/>
                  <a:gd name="T36" fmla="*/ 3 w 72"/>
                  <a:gd name="T37" fmla="*/ 389 h 413"/>
                  <a:gd name="T38" fmla="*/ 6 w 72"/>
                  <a:gd name="T39" fmla="*/ 395 h 413"/>
                  <a:gd name="T40" fmla="*/ 10 w 72"/>
                  <a:gd name="T41" fmla="*/ 401 h 413"/>
                  <a:gd name="T42" fmla="*/ 16 w 72"/>
                  <a:gd name="T43" fmla="*/ 405 h 413"/>
                  <a:gd name="T44" fmla="*/ 22 w 72"/>
                  <a:gd name="T45" fmla="*/ 409 h 413"/>
                  <a:gd name="T46" fmla="*/ 28 w 72"/>
                  <a:gd name="T47" fmla="*/ 411 h 413"/>
                  <a:gd name="T48" fmla="*/ 36 w 72"/>
                  <a:gd name="T49" fmla="*/ 412 h 413"/>
                  <a:gd name="T50" fmla="*/ 43 w 72"/>
                  <a:gd name="T51" fmla="*/ 411 h 413"/>
                  <a:gd name="T52" fmla="*/ 49 w 72"/>
                  <a:gd name="T53" fmla="*/ 409 h 413"/>
                  <a:gd name="T54" fmla="*/ 55 w 72"/>
                  <a:gd name="T55" fmla="*/ 405 h 413"/>
                  <a:gd name="T56" fmla="*/ 61 w 72"/>
                  <a:gd name="T57" fmla="*/ 401 h 413"/>
                  <a:gd name="T58" fmla="*/ 65 w 72"/>
                  <a:gd name="T59" fmla="*/ 395 h 413"/>
                  <a:gd name="T60" fmla="*/ 68 w 72"/>
                  <a:gd name="T61" fmla="*/ 389 h 413"/>
                  <a:gd name="T62" fmla="*/ 70 w 72"/>
                  <a:gd name="T63" fmla="*/ 382 h 413"/>
                  <a:gd name="T64" fmla="*/ 71 w 72"/>
                  <a:gd name="T65" fmla="*/ 375 h 4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2"/>
                  <a:gd name="T100" fmla="*/ 0 h 413"/>
                  <a:gd name="T101" fmla="*/ 72 w 72"/>
                  <a:gd name="T102" fmla="*/ 413 h 41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2" h="413">
                    <a:moveTo>
                      <a:pt x="71" y="37"/>
                    </a:moveTo>
                    <a:lnTo>
                      <a:pt x="71" y="33"/>
                    </a:lnTo>
                    <a:lnTo>
                      <a:pt x="70" y="29"/>
                    </a:lnTo>
                    <a:lnTo>
                      <a:pt x="69" y="26"/>
                    </a:lnTo>
                    <a:lnTo>
                      <a:pt x="68" y="22"/>
                    </a:lnTo>
                    <a:lnTo>
                      <a:pt x="67" y="19"/>
                    </a:lnTo>
                    <a:lnTo>
                      <a:pt x="65" y="16"/>
                    </a:lnTo>
                    <a:lnTo>
                      <a:pt x="63" y="13"/>
                    </a:lnTo>
                    <a:lnTo>
                      <a:pt x="61" y="11"/>
                    </a:lnTo>
                    <a:lnTo>
                      <a:pt x="58" y="8"/>
                    </a:lnTo>
                    <a:lnTo>
                      <a:pt x="55" y="6"/>
                    </a:lnTo>
                    <a:lnTo>
                      <a:pt x="52" y="4"/>
                    </a:lnTo>
                    <a:lnTo>
                      <a:pt x="49" y="3"/>
                    </a:lnTo>
                    <a:lnTo>
                      <a:pt x="46" y="2"/>
                    </a:lnTo>
                    <a:lnTo>
                      <a:pt x="43" y="1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2" y="3"/>
                    </a:lnTo>
                    <a:lnTo>
                      <a:pt x="19" y="4"/>
                    </a:lnTo>
                    <a:lnTo>
                      <a:pt x="16" y="6"/>
                    </a:lnTo>
                    <a:lnTo>
                      <a:pt x="13" y="8"/>
                    </a:lnTo>
                    <a:lnTo>
                      <a:pt x="10" y="11"/>
                    </a:lnTo>
                    <a:lnTo>
                      <a:pt x="8" y="13"/>
                    </a:lnTo>
                    <a:lnTo>
                      <a:pt x="6" y="16"/>
                    </a:lnTo>
                    <a:lnTo>
                      <a:pt x="4" y="19"/>
                    </a:lnTo>
                    <a:lnTo>
                      <a:pt x="3" y="22"/>
                    </a:lnTo>
                    <a:lnTo>
                      <a:pt x="2" y="26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0" y="37"/>
                    </a:lnTo>
                    <a:lnTo>
                      <a:pt x="0" y="375"/>
                    </a:lnTo>
                    <a:lnTo>
                      <a:pt x="0" y="379"/>
                    </a:lnTo>
                    <a:lnTo>
                      <a:pt x="1" y="382"/>
                    </a:lnTo>
                    <a:lnTo>
                      <a:pt x="2" y="386"/>
                    </a:lnTo>
                    <a:lnTo>
                      <a:pt x="3" y="389"/>
                    </a:lnTo>
                    <a:lnTo>
                      <a:pt x="4" y="392"/>
                    </a:lnTo>
                    <a:lnTo>
                      <a:pt x="6" y="395"/>
                    </a:lnTo>
                    <a:lnTo>
                      <a:pt x="8" y="398"/>
                    </a:lnTo>
                    <a:lnTo>
                      <a:pt x="10" y="401"/>
                    </a:lnTo>
                    <a:lnTo>
                      <a:pt x="13" y="403"/>
                    </a:lnTo>
                    <a:lnTo>
                      <a:pt x="16" y="405"/>
                    </a:lnTo>
                    <a:lnTo>
                      <a:pt x="19" y="407"/>
                    </a:lnTo>
                    <a:lnTo>
                      <a:pt x="22" y="409"/>
                    </a:lnTo>
                    <a:lnTo>
                      <a:pt x="25" y="410"/>
                    </a:lnTo>
                    <a:lnTo>
                      <a:pt x="28" y="411"/>
                    </a:lnTo>
                    <a:lnTo>
                      <a:pt x="32" y="412"/>
                    </a:lnTo>
                    <a:lnTo>
                      <a:pt x="36" y="412"/>
                    </a:lnTo>
                    <a:lnTo>
                      <a:pt x="39" y="412"/>
                    </a:lnTo>
                    <a:lnTo>
                      <a:pt x="43" y="411"/>
                    </a:lnTo>
                    <a:lnTo>
                      <a:pt x="46" y="410"/>
                    </a:lnTo>
                    <a:lnTo>
                      <a:pt x="49" y="409"/>
                    </a:lnTo>
                    <a:lnTo>
                      <a:pt x="52" y="407"/>
                    </a:lnTo>
                    <a:lnTo>
                      <a:pt x="55" y="405"/>
                    </a:lnTo>
                    <a:lnTo>
                      <a:pt x="58" y="403"/>
                    </a:lnTo>
                    <a:lnTo>
                      <a:pt x="61" y="401"/>
                    </a:lnTo>
                    <a:lnTo>
                      <a:pt x="63" y="398"/>
                    </a:lnTo>
                    <a:lnTo>
                      <a:pt x="65" y="395"/>
                    </a:lnTo>
                    <a:lnTo>
                      <a:pt x="67" y="392"/>
                    </a:lnTo>
                    <a:lnTo>
                      <a:pt x="68" y="389"/>
                    </a:lnTo>
                    <a:lnTo>
                      <a:pt x="69" y="386"/>
                    </a:lnTo>
                    <a:lnTo>
                      <a:pt x="70" y="382"/>
                    </a:lnTo>
                    <a:lnTo>
                      <a:pt x="71" y="379"/>
                    </a:lnTo>
                    <a:lnTo>
                      <a:pt x="71" y="375"/>
                    </a:lnTo>
                    <a:lnTo>
                      <a:pt x="71" y="37"/>
                    </a:lnTo>
                  </a:path>
                </a:pathLst>
              </a:custGeom>
              <a:solidFill>
                <a:srgbClr val="D43977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" name="Freeform 44"/>
              <p:cNvSpPr>
                <a:spLocks/>
              </p:cNvSpPr>
              <p:nvPr/>
            </p:nvSpPr>
            <p:spPr bwMode="auto">
              <a:xfrm>
                <a:off x="5849" y="2106"/>
                <a:ext cx="71" cy="388"/>
              </a:xfrm>
              <a:custGeom>
                <a:avLst/>
                <a:gdLst>
                  <a:gd name="T0" fmla="*/ 70 w 71"/>
                  <a:gd name="T1" fmla="*/ 33 h 388"/>
                  <a:gd name="T2" fmla="*/ 68 w 71"/>
                  <a:gd name="T3" fmla="*/ 26 h 388"/>
                  <a:gd name="T4" fmla="*/ 66 w 71"/>
                  <a:gd name="T5" fmla="*/ 19 h 388"/>
                  <a:gd name="T6" fmla="*/ 62 w 71"/>
                  <a:gd name="T7" fmla="*/ 13 h 388"/>
                  <a:gd name="T8" fmla="*/ 57 w 71"/>
                  <a:gd name="T9" fmla="*/ 8 h 388"/>
                  <a:gd name="T10" fmla="*/ 51 w 71"/>
                  <a:gd name="T11" fmla="*/ 4 h 388"/>
                  <a:gd name="T12" fmla="*/ 45 w 71"/>
                  <a:gd name="T13" fmla="*/ 2 h 388"/>
                  <a:gd name="T14" fmla="*/ 38 w 71"/>
                  <a:gd name="T15" fmla="*/ 0 h 388"/>
                  <a:gd name="T16" fmla="*/ 31 w 71"/>
                  <a:gd name="T17" fmla="*/ 0 h 388"/>
                  <a:gd name="T18" fmla="*/ 24 w 71"/>
                  <a:gd name="T19" fmla="*/ 2 h 388"/>
                  <a:gd name="T20" fmla="*/ 18 w 71"/>
                  <a:gd name="T21" fmla="*/ 4 h 388"/>
                  <a:gd name="T22" fmla="*/ 13 w 71"/>
                  <a:gd name="T23" fmla="*/ 8 h 388"/>
                  <a:gd name="T24" fmla="*/ 8 w 71"/>
                  <a:gd name="T25" fmla="*/ 13 h 388"/>
                  <a:gd name="T26" fmla="*/ 4 w 71"/>
                  <a:gd name="T27" fmla="*/ 19 h 388"/>
                  <a:gd name="T28" fmla="*/ 2 w 71"/>
                  <a:gd name="T29" fmla="*/ 26 h 388"/>
                  <a:gd name="T30" fmla="*/ 0 w 71"/>
                  <a:gd name="T31" fmla="*/ 33 h 388"/>
                  <a:gd name="T32" fmla="*/ 0 w 71"/>
                  <a:gd name="T33" fmla="*/ 350 h 388"/>
                  <a:gd name="T34" fmla="*/ 1 w 71"/>
                  <a:gd name="T35" fmla="*/ 357 h 388"/>
                  <a:gd name="T36" fmla="*/ 3 w 71"/>
                  <a:gd name="T37" fmla="*/ 364 h 388"/>
                  <a:gd name="T38" fmla="*/ 6 w 71"/>
                  <a:gd name="T39" fmla="*/ 371 h 388"/>
                  <a:gd name="T40" fmla="*/ 10 w 71"/>
                  <a:gd name="T41" fmla="*/ 376 h 388"/>
                  <a:gd name="T42" fmla="*/ 15 w 71"/>
                  <a:gd name="T43" fmla="*/ 380 h 388"/>
                  <a:gd name="T44" fmla="*/ 21 w 71"/>
                  <a:gd name="T45" fmla="*/ 384 h 388"/>
                  <a:gd name="T46" fmla="*/ 28 w 71"/>
                  <a:gd name="T47" fmla="*/ 386 h 388"/>
                  <a:gd name="T48" fmla="*/ 35 w 71"/>
                  <a:gd name="T49" fmla="*/ 387 h 388"/>
                  <a:gd name="T50" fmla="*/ 42 w 71"/>
                  <a:gd name="T51" fmla="*/ 386 h 388"/>
                  <a:gd name="T52" fmla="*/ 49 w 71"/>
                  <a:gd name="T53" fmla="*/ 384 h 388"/>
                  <a:gd name="T54" fmla="*/ 54 w 71"/>
                  <a:gd name="T55" fmla="*/ 380 h 388"/>
                  <a:gd name="T56" fmla="*/ 60 w 71"/>
                  <a:gd name="T57" fmla="*/ 376 h 388"/>
                  <a:gd name="T58" fmla="*/ 64 w 71"/>
                  <a:gd name="T59" fmla="*/ 371 h 388"/>
                  <a:gd name="T60" fmla="*/ 67 w 71"/>
                  <a:gd name="T61" fmla="*/ 364 h 388"/>
                  <a:gd name="T62" fmla="*/ 69 w 71"/>
                  <a:gd name="T63" fmla="*/ 357 h 388"/>
                  <a:gd name="T64" fmla="*/ 70 w 71"/>
                  <a:gd name="T65" fmla="*/ 350 h 3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1"/>
                  <a:gd name="T100" fmla="*/ 0 h 388"/>
                  <a:gd name="T101" fmla="*/ 71 w 71"/>
                  <a:gd name="T102" fmla="*/ 388 h 3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1" h="388">
                    <a:moveTo>
                      <a:pt x="70" y="37"/>
                    </a:moveTo>
                    <a:lnTo>
                      <a:pt x="70" y="33"/>
                    </a:lnTo>
                    <a:lnTo>
                      <a:pt x="69" y="29"/>
                    </a:lnTo>
                    <a:lnTo>
                      <a:pt x="68" y="26"/>
                    </a:lnTo>
                    <a:lnTo>
                      <a:pt x="67" y="22"/>
                    </a:lnTo>
                    <a:lnTo>
                      <a:pt x="66" y="19"/>
                    </a:lnTo>
                    <a:lnTo>
                      <a:pt x="64" y="16"/>
                    </a:lnTo>
                    <a:lnTo>
                      <a:pt x="62" y="13"/>
                    </a:lnTo>
                    <a:lnTo>
                      <a:pt x="60" y="11"/>
                    </a:lnTo>
                    <a:lnTo>
                      <a:pt x="57" y="8"/>
                    </a:lnTo>
                    <a:lnTo>
                      <a:pt x="54" y="6"/>
                    </a:lnTo>
                    <a:lnTo>
                      <a:pt x="51" y="4"/>
                    </a:lnTo>
                    <a:lnTo>
                      <a:pt x="49" y="3"/>
                    </a:lnTo>
                    <a:lnTo>
                      <a:pt x="45" y="2"/>
                    </a:lnTo>
                    <a:lnTo>
                      <a:pt x="42" y="1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4" y="2"/>
                    </a:lnTo>
                    <a:lnTo>
                      <a:pt x="21" y="3"/>
                    </a:lnTo>
                    <a:lnTo>
                      <a:pt x="18" y="4"/>
                    </a:lnTo>
                    <a:lnTo>
                      <a:pt x="15" y="6"/>
                    </a:lnTo>
                    <a:lnTo>
                      <a:pt x="13" y="8"/>
                    </a:lnTo>
                    <a:lnTo>
                      <a:pt x="10" y="11"/>
                    </a:lnTo>
                    <a:lnTo>
                      <a:pt x="8" y="13"/>
                    </a:lnTo>
                    <a:lnTo>
                      <a:pt x="6" y="16"/>
                    </a:lnTo>
                    <a:lnTo>
                      <a:pt x="4" y="19"/>
                    </a:lnTo>
                    <a:lnTo>
                      <a:pt x="3" y="22"/>
                    </a:lnTo>
                    <a:lnTo>
                      <a:pt x="2" y="26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0" y="37"/>
                    </a:lnTo>
                    <a:lnTo>
                      <a:pt x="0" y="350"/>
                    </a:lnTo>
                    <a:lnTo>
                      <a:pt x="0" y="354"/>
                    </a:lnTo>
                    <a:lnTo>
                      <a:pt x="1" y="357"/>
                    </a:lnTo>
                    <a:lnTo>
                      <a:pt x="2" y="361"/>
                    </a:lnTo>
                    <a:lnTo>
                      <a:pt x="3" y="364"/>
                    </a:lnTo>
                    <a:lnTo>
                      <a:pt x="4" y="367"/>
                    </a:lnTo>
                    <a:lnTo>
                      <a:pt x="6" y="371"/>
                    </a:lnTo>
                    <a:lnTo>
                      <a:pt x="8" y="373"/>
                    </a:lnTo>
                    <a:lnTo>
                      <a:pt x="10" y="376"/>
                    </a:lnTo>
                    <a:lnTo>
                      <a:pt x="13" y="378"/>
                    </a:lnTo>
                    <a:lnTo>
                      <a:pt x="15" y="380"/>
                    </a:lnTo>
                    <a:lnTo>
                      <a:pt x="18" y="382"/>
                    </a:lnTo>
                    <a:lnTo>
                      <a:pt x="21" y="384"/>
                    </a:lnTo>
                    <a:lnTo>
                      <a:pt x="24" y="385"/>
                    </a:lnTo>
                    <a:lnTo>
                      <a:pt x="28" y="386"/>
                    </a:lnTo>
                    <a:lnTo>
                      <a:pt x="31" y="387"/>
                    </a:lnTo>
                    <a:lnTo>
                      <a:pt x="35" y="387"/>
                    </a:lnTo>
                    <a:lnTo>
                      <a:pt x="38" y="387"/>
                    </a:lnTo>
                    <a:lnTo>
                      <a:pt x="42" y="386"/>
                    </a:lnTo>
                    <a:lnTo>
                      <a:pt x="45" y="385"/>
                    </a:lnTo>
                    <a:lnTo>
                      <a:pt x="49" y="384"/>
                    </a:lnTo>
                    <a:lnTo>
                      <a:pt x="51" y="382"/>
                    </a:lnTo>
                    <a:lnTo>
                      <a:pt x="54" y="380"/>
                    </a:lnTo>
                    <a:lnTo>
                      <a:pt x="57" y="378"/>
                    </a:lnTo>
                    <a:lnTo>
                      <a:pt x="60" y="376"/>
                    </a:lnTo>
                    <a:lnTo>
                      <a:pt x="62" y="373"/>
                    </a:lnTo>
                    <a:lnTo>
                      <a:pt x="64" y="371"/>
                    </a:lnTo>
                    <a:lnTo>
                      <a:pt x="66" y="367"/>
                    </a:lnTo>
                    <a:lnTo>
                      <a:pt x="67" y="364"/>
                    </a:lnTo>
                    <a:lnTo>
                      <a:pt x="68" y="361"/>
                    </a:lnTo>
                    <a:lnTo>
                      <a:pt x="69" y="357"/>
                    </a:lnTo>
                    <a:lnTo>
                      <a:pt x="70" y="354"/>
                    </a:lnTo>
                    <a:lnTo>
                      <a:pt x="70" y="350"/>
                    </a:lnTo>
                    <a:lnTo>
                      <a:pt x="70" y="37"/>
                    </a:lnTo>
                  </a:path>
                </a:pathLst>
              </a:custGeom>
              <a:solidFill>
                <a:srgbClr val="1CA29F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" name="Freeform 45"/>
              <p:cNvSpPr>
                <a:spLocks/>
              </p:cNvSpPr>
              <p:nvPr/>
            </p:nvSpPr>
            <p:spPr bwMode="auto">
              <a:xfrm>
                <a:off x="5849" y="2188"/>
                <a:ext cx="71" cy="306"/>
              </a:xfrm>
              <a:custGeom>
                <a:avLst/>
                <a:gdLst>
                  <a:gd name="T0" fmla="*/ 70 w 71"/>
                  <a:gd name="T1" fmla="*/ 33 h 306"/>
                  <a:gd name="T2" fmla="*/ 68 w 71"/>
                  <a:gd name="T3" fmla="*/ 26 h 306"/>
                  <a:gd name="T4" fmla="*/ 66 w 71"/>
                  <a:gd name="T5" fmla="*/ 19 h 306"/>
                  <a:gd name="T6" fmla="*/ 62 w 71"/>
                  <a:gd name="T7" fmla="*/ 13 h 306"/>
                  <a:gd name="T8" fmla="*/ 57 w 71"/>
                  <a:gd name="T9" fmla="*/ 8 h 306"/>
                  <a:gd name="T10" fmla="*/ 51 w 71"/>
                  <a:gd name="T11" fmla="*/ 4 h 306"/>
                  <a:gd name="T12" fmla="*/ 45 w 71"/>
                  <a:gd name="T13" fmla="*/ 2 h 306"/>
                  <a:gd name="T14" fmla="*/ 38 w 71"/>
                  <a:gd name="T15" fmla="*/ 0 h 306"/>
                  <a:gd name="T16" fmla="*/ 31 w 71"/>
                  <a:gd name="T17" fmla="*/ 0 h 306"/>
                  <a:gd name="T18" fmla="*/ 24 w 71"/>
                  <a:gd name="T19" fmla="*/ 2 h 306"/>
                  <a:gd name="T20" fmla="*/ 18 w 71"/>
                  <a:gd name="T21" fmla="*/ 4 h 306"/>
                  <a:gd name="T22" fmla="*/ 13 w 71"/>
                  <a:gd name="T23" fmla="*/ 8 h 306"/>
                  <a:gd name="T24" fmla="*/ 8 w 71"/>
                  <a:gd name="T25" fmla="*/ 13 h 306"/>
                  <a:gd name="T26" fmla="*/ 4 w 71"/>
                  <a:gd name="T27" fmla="*/ 19 h 306"/>
                  <a:gd name="T28" fmla="*/ 2 w 71"/>
                  <a:gd name="T29" fmla="*/ 26 h 306"/>
                  <a:gd name="T30" fmla="*/ 0 w 71"/>
                  <a:gd name="T31" fmla="*/ 33 h 306"/>
                  <a:gd name="T32" fmla="*/ 0 w 71"/>
                  <a:gd name="T33" fmla="*/ 268 h 306"/>
                  <a:gd name="T34" fmla="*/ 1 w 71"/>
                  <a:gd name="T35" fmla="*/ 275 h 306"/>
                  <a:gd name="T36" fmla="*/ 3 w 71"/>
                  <a:gd name="T37" fmla="*/ 282 h 306"/>
                  <a:gd name="T38" fmla="*/ 6 w 71"/>
                  <a:gd name="T39" fmla="*/ 289 h 306"/>
                  <a:gd name="T40" fmla="*/ 10 w 71"/>
                  <a:gd name="T41" fmla="*/ 294 h 306"/>
                  <a:gd name="T42" fmla="*/ 15 w 71"/>
                  <a:gd name="T43" fmla="*/ 298 h 306"/>
                  <a:gd name="T44" fmla="*/ 21 w 71"/>
                  <a:gd name="T45" fmla="*/ 302 h 306"/>
                  <a:gd name="T46" fmla="*/ 28 w 71"/>
                  <a:gd name="T47" fmla="*/ 304 h 306"/>
                  <a:gd name="T48" fmla="*/ 35 w 71"/>
                  <a:gd name="T49" fmla="*/ 305 h 306"/>
                  <a:gd name="T50" fmla="*/ 42 w 71"/>
                  <a:gd name="T51" fmla="*/ 304 h 306"/>
                  <a:gd name="T52" fmla="*/ 49 w 71"/>
                  <a:gd name="T53" fmla="*/ 302 h 306"/>
                  <a:gd name="T54" fmla="*/ 54 w 71"/>
                  <a:gd name="T55" fmla="*/ 298 h 306"/>
                  <a:gd name="T56" fmla="*/ 60 w 71"/>
                  <a:gd name="T57" fmla="*/ 294 h 306"/>
                  <a:gd name="T58" fmla="*/ 64 w 71"/>
                  <a:gd name="T59" fmla="*/ 289 h 306"/>
                  <a:gd name="T60" fmla="*/ 67 w 71"/>
                  <a:gd name="T61" fmla="*/ 282 h 306"/>
                  <a:gd name="T62" fmla="*/ 69 w 71"/>
                  <a:gd name="T63" fmla="*/ 275 h 306"/>
                  <a:gd name="T64" fmla="*/ 70 w 71"/>
                  <a:gd name="T65" fmla="*/ 268 h 3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1"/>
                  <a:gd name="T100" fmla="*/ 0 h 306"/>
                  <a:gd name="T101" fmla="*/ 71 w 71"/>
                  <a:gd name="T102" fmla="*/ 306 h 3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1" h="306">
                    <a:moveTo>
                      <a:pt x="70" y="37"/>
                    </a:moveTo>
                    <a:lnTo>
                      <a:pt x="70" y="33"/>
                    </a:lnTo>
                    <a:lnTo>
                      <a:pt x="69" y="29"/>
                    </a:lnTo>
                    <a:lnTo>
                      <a:pt x="68" y="26"/>
                    </a:lnTo>
                    <a:lnTo>
                      <a:pt x="67" y="22"/>
                    </a:lnTo>
                    <a:lnTo>
                      <a:pt x="66" y="19"/>
                    </a:lnTo>
                    <a:lnTo>
                      <a:pt x="64" y="16"/>
                    </a:lnTo>
                    <a:lnTo>
                      <a:pt x="62" y="13"/>
                    </a:lnTo>
                    <a:lnTo>
                      <a:pt x="60" y="11"/>
                    </a:lnTo>
                    <a:lnTo>
                      <a:pt x="57" y="8"/>
                    </a:lnTo>
                    <a:lnTo>
                      <a:pt x="54" y="6"/>
                    </a:lnTo>
                    <a:lnTo>
                      <a:pt x="51" y="4"/>
                    </a:lnTo>
                    <a:lnTo>
                      <a:pt x="49" y="3"/>
                    </a:lnTo>
                    <a:lnTo>
                      <a:pt x="45" y="2"/>
                    </a:lnTo>
                    <a:lnTo>
                      <a:pt x="42" y="1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4" y="2"/>
                    </a:lnTo>
                    <a:lnTo>
                      <a:pt x="21" y="3"/>
                    </a:lnTo>
                    <a:lnTo>
                      <a:pt x="18" y="4"/>
                    </a:lnTo>
                    <a:lnTo>
                      <a:pt x="15" y="6"/>
                    </a:lnTo>
                    <a:lnTo>
                      <a:pt x="13" y="8"/>
                    </a:lnTo>
                    <a:lnTo>
                      <a:pt x="10" y="11"/>
                    </a:lnTo>
                    <a:lnTo>
                      <a:pt x="8" y="13"/>
                    </a:lnTo>
                    <a:lnTo>
                      <a:pt x="6" y="16"/>
                    </a:lnTo>
                    <a:lnTo>
                      <a:pt x="4" y="19"/>
                    </a:lnTo>
                    <a:lnTo>
                      <a:pt x="3" y="22"/>
                    </a:lnTo>
                    <a:lnTo>
                      <a:pt x="2" y="26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0" y="37"/>
                    </a:lnTo>
                    <a:lnTo>
                      <a:pt x="0" y="268"/>
                    </a:lnTo>
                    <a:lnTo>
                      <a:pt x="0" y="272"/>
                    </a:lnTo>
                    <a:lnTo>
                      <a:pt x="1" y="275"/>
                    </a:lnTo>
                    <a:lnTo>
                      <a:pt x="2" y="279"/>
                    </a:lnTo>
                    <a:lnTo>
                      <a:pt x="3" y="282"/>
                    </a:lnTo>
                    <a:lnTo>
                      <a:pt x="4" y="285"/>
                    </a:lnTo>
                    <a:lnTo>
                      <a:pt x="6" y="289"/>
                    </a:lnTo>
                    <a:lnTo>
                      <a:pt x="8" y="291"/>
                    </a:lnTo>
                    <a:lnTo>
                      <a:pt x="10" y="294"/>
                    </a:lnTo>
                    <a:lnTo>
                      <a:pt x="13" y="296"/>
                    </a:lnTo>
                    <a:lnTo>
                      <a:pt x="15" y="298"/>
                    </a:lnTo>
                    <a:lnTo>
                      <a:pt x="18" y="300"/>
                    </a:lnTo>
                    <a:lnTo>
                      <a:pt x="21" y="302"/>
                    </a:lnTo>
                    <a:lnTo>
                      <a:pt x="24" y="303"/>
                    </a:lnTo>
                    <a:lnTo>
                      <a:pt x="28" y="304"/>
                    </a:lnTo>
                    <a:lnTo>
                      <a:pt x="31" y="305"/>
                    </a:lnTo>
                    <a:lnTo>
                      <a:pt x="35" y="305"/>
                    </a:lnTo>
                    <a:lnTo>
                      <a:pt x="38" y="305"/>
                    </a:lnTo>
                    <a:lnTo>
                      <a:pt x="42" y="304"/>
                    </a:lnTo>
                    <a:lnTo>
                      <a:pt x="45" y="303"/>
                    </a:lnTo>
                    <a:lnTo>
                      <a:pt x="49" y="302"/>
                    </a:lnTo>
                    <a:lnTo>
                      <a:pt x="51" y="300"/>
                    </a:lnTo>
                    <a:lnTo>
                      <a:pt x="54" y="298"/>
                    </a:lnTo>
                    <a:lnTo>
                      <a:pt x="57" y="296"/>
                    </a:lnTo>
                    <a:lnTo>
                      <a:pt x="60" y="294"/>
                    </a:lnTo>
                    <a:lnTo>
                      <a:pt x="62" y="291"/>
                    </a:lnTo>
                    <a:lnTo>
                      <a:pt x="64" y="289"/>
                    </a:lnTo>
                    <a:lnTo>
                      <a:pt x="66" y="285"/>
                    </a:lnTo>
                    <a:lnTo>
                      <a:pt x="67" y="282"/>
                    </a:lnTo>
                    <a:lnTo>
                      <a:pt x="68" y="279"/>
                    </a:lnTo>
                    <a:lnTo>
                      <a:pt x="69" y="275"/>
                    </a:lnTo>
                    <a:lnTo>
                      <a:pt x="70" y="272"/>
                    </a:lnTo>
                    <a:lnTo>
                      <a:pt x="70" y="268"/>
                    </a:lnTo>
                    <a:lnTo>
                      <a:pt x="70" y="37"/>
                    </a:lnTo>
                  </a:path>
                </a:pathLst>
              </a:custGeom>
              <a:solidFill>
                <a:srgbClr val="8054CE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Freeform 46"/>
              <p:cNvSpPr>
                <a:spLocks/>
              </p:cNvSpPr>
              <p:nvPr/>
            </p:nvSpPr>
            <p:spPr bwMode="auto">
              <a:xfrm>
                <a:off x="5536" y="1825"/>
                <a:ext cx="72" cy="233"/>
              </a:xfrm>
              <a:custGeom>
                <a:avLst/>
                <a:gdLst>
                  <a:gd name="T0" fmla="*/ 0 w 72"/>
                  <a:gd name="T1" fmla="*/ 228 h 233"/>
                  <a:gd name="T2" fmla="*/ 2 w 72"/>
                  <a:gd name="T3" fmla="*/ 221 h 233"/>
                  <a:gd name="T4" fmla="*/ 4 w 72"/>
                  <a:gd name="T5" fmla="*/ 214 h 233"/>
                  <a:gd name="T6" fmla="*/ 8 w 72"/>
                  <a:gd name="T7" fmla="*/ 208 h 233"/>
                  <a:gd name="T8" fmla="*/ 13 w 72"/>
                  <a:gd name="T9" fmla="*/ 203 h 233"/>
                  <a:gd name="T10" fmla="*/ 19 w 72"/>
                  <a:gd name="T11" fmla="*/ 199 h 233"/>
                  <a:gd name="T12" fmla="*/ 25 w 72"/>
                  <a:gd name="T13" fmla="*/ 196 h 233"/>
                  <a:gd name="T14" fmla="*/ 32 w 72"/>
                  <a:gd name="T15" fmla="*/ 195 h 233"/>
                  <a:gd name="T16" fmla="*/ 39 w 72"/>
                  <a:gd name="T17" fmla="*/ 195 h 233"/>
                  <a:gd name="T18" fmla="*/ 46 w 72"/>
                  <a:gd name="T19" fmla="*/ 196 h 233"/>
                  <a:gd name="T20" fmla="*/ 52 w 72"/>
                  <a:gd name="T21" fmla="*/ 199 h 233"/>
                  <a:gd name="T22" fmla="*/ 58 w 72"/>
                  <a:gd name="T23" fmla="*/ 203 h 233"/>
                  <a:gd name="T24" fmla="*/ 63 w 72"/>
                  <a:gd name="T25" fmla="*/ 208 h 233"/>
                  <a:gd name="T26" fmla="*/ 67 w 72"/>
                  <a:gd name="T27" fmla="*/ 214 h 233"/>
                  <a:gd name="T28" fmla="*/ 69 w 72"/>
                  <a:gd name="T29" fmla="*/ 221 h 233"/>
                  <a:gd name="T30" fmla="*/ 71 w 72"/>
                  <a:gd name="T31" fmla="*/ 228 h 233"/>
                  <a:gd name="T32" fmla="*/ 71 w 72"/>
                  <a:gd name="T33" fmla="*/ 155 h 233"/>
                  <a:gd name="T34" fmla="*/ 71 w 72"/>
                  <a:gd name="T35" fmla="*/ 33 h 233"/>
                  <a:gd name="T36" fmla="*/ 69 w 72"/>
                  <a:gd name="T37" fmla="*/ 26 h 233"/>
                  <a:gd name="T38" fmla="*/ 67 w 72"/>
                  <a:gd name="T39" fmla="*/ 19 h 233"/>
                  <a:gd name="T40" fmla="*/ 63 w 72"/>
                  <a:gd name="T41" fmla="*/ 13 h 233"/>
                  <a:gd name="T42" fmla="*/ 58 w 72"/>
                  <a:gd name="T43" fmla="*/ 8 h 233"/>
                  <a:gd name="T44" fmla="*/ 52 w 72"/>
                  <a:gd name="T45" fmla="*/ 4 h 233"/>
                  <a:gd name="T46" fmla="*/ 46 w 72"/>
                  <a:gd name="T47" fmla="*/ 2 h 233"/>
                  <a:gd name="T48" fmla="*/ 39 w 72"/>
                  <a:gd name="T49" fmla="*/ 0 h 233"/>
                  <a:gd name="T50" fmla="*/ 32 w 72"/>
                  <a:gd name="T51" fmla="*/ 0 h 233"/>
                  <a:gd name="T52" fmla="*/ 25 w 72"/>
                  <a:gd name="T53" fmla="*/ 2 h 233"/>
                  <a:gd name="T54" fmla="*/ 19 w 72"/>
                  <a:gd name="T55" fmla="*/ 4 h 233"/>
                  <a:gd name="T56" fmla="*/ 13 w 72"/>
                  <a:gd name="T57" fmla="*/ 8 h 233"/>
                  <a:gd name="T58" fmla="*/ 8 w 72"/>
                  <a:gd name="T59" fmla="*/ 13 h 233"/>
                  <a:gd name="T60" fmla="*/ 4 w 72"/>
                  <a:gd name="T61" fmla="*/ 19 h 233"/>
                  <a:gd name="T62" fmla="*/ 2 w 72"/>
                  <a:gd name="T63" fmla="*/ 26 h 233"/>
                  <a:gd name="T64" fmla="*/ 0 w 72"/>
                  <a:gd name="T65" fmla="*/ 33 h 233"/>
                  <a:gd name="T66" fmla="*/ 0 w 72"/>
                  <a:gd name="T67" fmla="*/ 155 h 2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2"/>
                  <a:gd name="T103" fmla="*/ 0 h 233"/>
                  <a:gd name="T104" fmla="*/ 72 w 72"/>
                  <a:gd name="T105" fmla="*/ 233 h 2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2" h="233">
                    <a:moveTo>
                      <a:pt x="0" y="232"/>
                    </a:moveTo>
                    <a:lnTo>
                      <a:pt x="0" y="228"/>
                    </a:lnTo>
                    <a:lnTo>
                      <a:pt x="1" y="224"/>
                    </a:lnTo>
                    <a:lnTo>
                      <a:pt x="2" y="221"/>
                    </a:lnTo>
                    <a:lnTo>
                      <a:pt x="3" y="217"/>
                    </a:lnTo>
                    <a:lnTo>
                      <a:pt x="4" y="214"/>
                    </a:lnTo>
                    <a:lnTo>
                      <a:pt x="6" y="211"/>
                    </a:lnTo>
                    <a:lnTo>
                      <a:pt x="8" y="208"/>
                    </a:lnTo>
                    <a:lnTo>
                      <a:pt x="10" y="205"/>
                    </a:lnTo>
                    <a:lnTo>
                      <a:pt x="13" y="203"/>
                    </a:lnTo>
                    <a:lnTo>
                      <a:pt x="16" y="201"/>
                    </a:lnTo>
                    <a:lnTo>
                      <a:pt x="19" y="199"/>
                    </a:lnTo>
                    <a:lnTo>
                      <a:pt x="22" y="197"/>
                    </a:lnTo>
                    <a:lnTo>
                      <a:pt x="25" y="196"/>
                    </a:lnTo>
                    <a:lnTo>
                      <a:pt x="28" y="195"/>
                    </a:lnTo>
                    <a:lnTo>
                      <a:pt x="32" y="195"/>
                    </a:lnTo>
                    <a:lnTo>
                      <a:pt x="35" y="194"/>
                    </a:lnTo>
                    <a:lnTo>
                      <a:pt x="39" y="195"/>
                    </a:lnTo>
                    <a:lnTo>
                      <a:pt x="42" y="195"/>
                    </a:lnTo>
                    <a:lnTo>
                      <a:pt x="46" y="196"/>
                    </a:lnTo>
                    <a:lnTo>
                      <a:pt x="49" y="197"/>
                    </a:lnTo>
                    <a:lnTo>
                      <a:pt x="52" y="199"/>
                    </a:lnTo>
                    <a:lnTo>
                      <a:pt x="55" y="201"/>
                    </a:lnTo>
                    <a:lnTo>
                      <a:pt x="58" y="203"/>
                    </a:lnTo>
                    <a:lnTo>
                      <a:pt x="60" y="206"/>
                    </a:lnTo>
                    <a:lnTo>
                      <a:pt x="63" y="208"/>
                    </a:lnTo>
                    <a:lnTo>
                      <a:pt x="65" y="211"/>
                    </a:lnTo>
                    <a:lnTo>
                      <a:pt x="67" y="214"/>
                    </a:lnTo>
                    <a:lnTo>
                      <a:pt x="68" y="217"/>
                    </a:lnTo>
                    <a:lnTo>
                      <a:pt x="69" y="221"/>
                    </a:lnTo>
                    <a:lnTo>
                      <a:pt x="70" y="224"/>
                    </a:lnTo>
                    <a:lnTo>
                      <a:pt x="71" y="228"/>
                    </a:lnTo>
                    <a:lnTo>
                      <a:pt x="71" y="232"/>
                    </a:lnTo>
                    <a:lnTo>
                      <a:pt x="71" y="155"/>
                    </a:lnTo>
                    <a:lnTo>
                      <a:pt x="71" y="37"/>
                    </a:lnTo>
                    <a:lnTo>
                      <a:pt x="71" y="33"/>
                    </a:lnTo>
                    <a:lnTo>
                      <a:pt x="70" y="29"/>
                    </a:lnTo>
                    <a:lnTo>
                      <a:pt x="69" y="26"/>
                    </a:lnTo>
                    <a:lnTo>
                      <a:pt x="68" y="22"/>
                    </a:lnTo>
                    <a:lnTo>
                      <a:pt x="67" y="19"/>
                    </a:lnTo>
                    <a:lnTo>
                      <a:pt x="65" y="16"/>
                    </a:lnTo>
                    <a:lnTo>
                      <a:pt x="63" y="13"/>
                    </a:lnTo>
                    <a:lnTo>
                      <a:pt x="60" y="11"/>
                    </a:lnTo>
                    <a:lnTo>
                      <a:pt x="58" y="8"/>
                    </a:lnTo>
                    <a:lnTo>
                      <a:pt x="55" y="6"/>
                    </a:lnTo>
                    <a:lnTo>
                      <a:pt x="52" y="4"/>
                    </a:lnTo>
                    <a:lnTo>
                      <a:pt x="49" y="3"/>
                    </a:lnTo>
                    <a:lnTo>
                      <a:pt x="46" y="2"/>
                    </a:lnTo>
                    <a:lnTo>
                      <a:pt x="42" y="1"/>
                    </a:lnTo>
                    <a:lnTo>
                      <a:pt x="39" y="0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2" y="3"/>
                    </a:lnTo>
                    <a:lnTo>
                      <a:pt x="19" y="4"/>
                    </a:lnTo>
                    <a:lnTo>
                      <a:pt x="16" y="6"/>
                    </a:lnTo>
                    <a:lnTo>
                      <a:pt x="13" y="8"/>
                    </a:lnTo>
                    <a:lnTo>
                      <a:pt x="10" y="11"/>
                    </a:lnTo>
                    <a:lnTo>
                      <a:pt x="8" y="13"/>
                    </a:lnTo>
                    <a:lnTo>
                      <a:pt x="6" y="16"/>
                    </a:lnTo>
                    <a:lnTo>
                      <a:pt x="4" y="19"/>
                    </a:lnTo>
                    <a:lnTo>
                      <a:pt x="3" y="22"/>
                    </a:lnTo>
                    <a:lnTo>
                      <a:pt x="2" y="26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0" y="37"/>
                    </a:lnTo>
                    <a:lnTo>
                      <a:pt x="0" y="155"/>
                    </a:lnTo>
                    <a:lnTo>
                      <a:pt x="0" y="232"/>
                    </a:lnTo>
                  </a:path>
                </a:pathLst>
              </a:custGeom>
              <a:solidFill>
                <a:srgbClr val="8054CE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" name="Freeform 47"/>
              <p:cNvSpPr>
                <a:spLocks/>
              </p:cNvSpPr>
              <p:nvPr/>
            </p:nvSpPr>
            <p:spPr bwMode="auto">
              <a:xfrm>
                <a:off x="5561" y="1810"/>
                <a:ext cx="459" cy="485"/>
              </a:xfrm>
              <a:custGeom>
                <a:avLst/>
                <a:gdLst>
                  <a:gd name="T0" fmla="*/ 403 w 459"/>
                  <a:gd name="T1" fmla="*/ 484 h 485"/>
                  <a:gd name="T2" fmla="*/ 458 w 459"/>
                  <a:gd name="T3" fmla="*/ 450 h 485"/>
                  <a:gd name="T4" fmla="*/ 243 w 459"/>
                  <a:gd name="T5" fmla="*/ 108 h 485"/>
                  <a:gd name="T6" fmla="*/ 242 w 459"/>
                  <a:gd name="T7" fmla="*/ 107 h 485"/>
                  <a:gd name="T8" fmla="*/ 239 w 459"/>
                  <a:gd name="T9" fmla="*/ 102 h 485"/>
                  <a:gd name="T10" fmla="*/ 234 w 459"/>
                  <a:gd name="T11" fmla="*/ 96 h 485"/>
                  <a:gd name="T12" fmla="*/ 227 w 459"/>
                  <a:gd name="T13" fmla="*/ 87 h 485"/>
                  <a:gd name="T14" fmla="*/ 218 w 459"/>
                  <a:gd name="T15" fmla="*/ 78 h 485"/>
                  <a:gd name="T16" fmla="*/ 208 w 459"/>
                  <a:gd name="T17" fmla="*/ 67 h 485"/>
                  <a:gd name="T18" fmla="*/ 195 w 459"/>
                  <a:gd name="T19" fmla="*/ 56 h 485"/>
                  <a:gd name="T20" fmla="*/ 181 w 459"/>
                  <a:gd name="T21" fmla="*/ 44 h 485"/>
                  <a:gd name="T22" fmla="*/ 165 w 459"/>
                  <a:gd name="T23" fmla="*/ 33 h 485"/>
                  <a:gd name="T24" fmla="*/ 147 w 459"/>
                  <a:gd name="T25" fmla="*/ 23 h 485"/>
                  <a:gd name="T26" fmla="*/ 127 w 459"/>
                  <a:gd name="T27" fmla="*/ 14 h 485"/>
                  <a:gd name="T28" fmla="*/ 105 w 459"/>
                  <a:gd name="T29" fmla="*/ 7 h 485"/>
                  <a:gd name="T30" fmla="*/ 81 w 459"/>
                  <a:gd name="T31" fmla="*/ 2 h 485"/>
                  <a:gd name="T32" fmla="*/ 56 w 459"/>
                  <a:gd name="T33" fmla="*/ 0 h 485"/>
                  <a:gd name="T34" fmla="*/ 29 w 459"/>
                  <a:gd name="T35" fmla="*/ 1 h 485"/>
                  <a:gd name="T36" fmla="*/ 0 w 459"/>
                  <a:gd name="T37" fmla="*/ 5 h 485"/>
                  <a:gd name="T38" fmla="*/ 1 w 459"/>
                  <a:gd name="T39" fmla="*/ 5 h 485"/>
                  <a:gd name="T40" fmla="*/ 5 w 459"/>
                  <a:gd name="T41" fmla="*/ 6 h 485"/>
                  <a:gd name="T42" fmla="*/ 11 w 459"/>
                  <a:gd name="T43" fmla="*/ 7 h 485"/>
                  <a:gd name="T44" fmla="*/ 19 w 459"/>
                  <a:gd name="T45" fmla="*/ 9 h 485"/>
                  <a:gd name="T46" fmla="*/ 28 w 459"/>
                  <a:gd name="T47" fmla="*/ 12 h 485"/>
                  <a:gd name="T48" fmla="*/ 39 w 459"/>
                  <a:gd name="T49" fmla="*/ 16 h 485"/>
                  <a:gd name="T50" fmla="*/ 52 w 459"/>
                  <a:gd name="T51" fmla="*/ 22 h 485"/>
                  <a:gd name="T52" fmla="*/ 65 w 459"/>
                  <a:gd name="T53" fmla="*/ 28 h 485"/>
                  <a:gd name="T54" fmla="*/ 80 w 459"/>
                  <a:gd name="T55" fmla="*/ 36 h 485"/>
                  <a:gd name="T56" fmla="*/ 95 w 459"/>
                  <a:gd name="T57" fmla="*/ 46 h 485"/>
                  <a:gd name="T58" fmla="*/ 111 w 459"/>
                  <a:gd name="T59" fmla="*/ 57 h 485"/>
                  <a:gd name="T60" fmla="*/ 127 w 459"/>
                  <a:gd name="T61" fmla="*/ 70 h 485"/>
                  <a:gd name="T62" fmla="*/ 143 w 459"/>
                  <a:gd name="T63" fmla="*/ 85 h 485"/>
                  <a:gd name="T64" fmla="*/ 159 w 459"/>
                  <a:gd name="T65" fmla="*/ 102 h 485"/>
                  <a:gd name="T66" fmla="*/ 175 w 459"/>
                  <a:gd name="T67" fmla="*/ 121 h 485"/>
                  <a:gd name="T68" fmla="*/ 190 w 459"/>
                  <a:gd name="T69" fmla="*/ 143 h 485"/>
                  <a:gd name="T70" fmla="*/ 403 w 459"/>
                  <a:gd name="T71" fmla="*/ 484 h 48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59"/>
                  <a:gd name="T109" fmla="*/ 0 h 485"/>
                  <a:gd name="T110" fmla="*/ 459 w 459"/>
                  <a:gd name="T111" fmla="*/ 485 h 48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59" h="485">
                    <a:moveTo>
                      <a:pt x="403" y="484"/>
                    </a:moveTo>
                    <a:lnTo>
                      <a:pt x="458" y="450"/>
                    </a:lnTo>
                    <a:lnTo>
                      <a:pt x="243" y="108"/>
                    </a:lnTo>
                    <a:lnTo>
                      <a:pt x="242" y="107"/>
                    </a:lnTo>
                    <a:lnTo>
                      <a:pt x="239" y="102"/>
                    </a:lnTo>
                    <a:lnTo>
                      <a:pt x="234" y="96"/>
                    </a:lnTo>
                    <a:lnTo>
                      <a:pt x="227" y="87"/>
                    </a:lnTo>
                    <a:lnTo>
                      <a:pt x="218" y="78"/>
                    </a:lnTo>
                    <a:lnTo>
                      <a:pt x="208" y="67"/>
                    </a:lnTo>
                    <a:lnTo>
                      <a:pt x="195" y="56"/>
                    </a:lnTo>
                    <a:lnTo>
                      <a:pt x="181" y="44"/>
                    </a:lnTo>
                    <a:lnTo>
                      <a:pt x="165" y="33"/>
                    </a:lnTo>
                    <a:lnTo>
                      <a:pt x="147" y="23"/>
                    </a:lnTo>
                    <a:lnTo>
                      <a:pt x="127" y="14"/>
                    </a:lnTo>
                    <a:lnTo>
                      <a:pt x="105" y="7"/>
                    </a:lnTo>
                    <a:lnTo>
                      <a:pt x="81" y="2"/>
                    </a:lnTo>
                    <a:lnTo>
                      <a:pt x="56" y="0"/>
                    </a:lnTo>
                    <a:lnTo>
                      <a:pt x="29" y="1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5" y="6"/>
                    </a:lnTo>
                    <a:lnTo>
                      <a:pt x="11" y="7"/>
                    </a:lnTo>
                    <a:lnTo>
                      <a:pt x="19" y="9"/>
                    </a:lnTo>
                    <a:lnTo>
                      <a:pt x="28" y="12"/>
                    </a:lnTo>
                    <a:lnTo>
                      <a:pt x="39" y="16"/>
                    </a:lnTo>
                    <a:lnTo>
                      <a:pt x="52" y="22"/>
                    </a:lnTo>
                    <a:lnTo>
                      <a:pt x="65" y="28"/>
                    </a:lnTo>
                    <a:lnTo>
                      <a:pt x="80" y="36"/>
                    </a:lnTo>
                    <a:lnTo>
                      <a:pt x="95" y="46"/>
                    </a:lnTo>
                    <a:lnTo>
                      <a:pt x="111" y="57"/>
                    </a:lnTo>
                    <a:lnTo>
                      <a:pt x="127" y="70"/>
                    </a:lnTo>
                    <a:lnTo>
                      <a:pt x="143" y="85"/>
                    </a:lnTo>
                    <a:lnTo>
                      <a:pt x="159" y="102"/>
                    </a:lnTo>
                    <a:lnTo>
                      <a:pt x="175" y="121"/>
                    </a:lnTo>
                    <a:lnTo>
                      <a:pt x="190" y="143"/>
                    </a:lnTo>
                    <a:lnTo>
                      <a:pt x="403" y="484"/>
                    </a:lnTo>
                  </a:path>
                </a:pathLst>
              </a:custGeom>
              <a:solidFill>
                <a:srgbClr val="CAD4E7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" name="Freeform 48"/>
              <p:cNvSpPr>
                <a:spLocks/>
              </p:cNvSpPr>
              <p:nvPr/>
            </p:nvSpPr>
            <p:spPr bwMode="auto">
              <a:xfrm>
                <a:off x="5187" y="1815"/>
                <a:ext cx="702" cy="690"/>
              </a:xfrm>
              <a:custGeom>
                <a:avLst/>
                <a:gdLst>
                  <a:gd name="T0" fmla="*/ 1 w 702"/>
                  <a:gd name="T1" fmla="*/ 6 h 690"/>
                  <a:gd name="T2" fmla="*/ 13 w 702"/>
                  <a:gd name="T3" fmla="*/ 3 h 690"/>
                  <a:gd name="T4" fmla="*/ 34 w 702"/>
                  <a:gd name="T5" fmla="*/ 1 h 690"/>
                  <a:gd name="T6" fmla="*/ 62 w 702"/>
                  <a:gd name="T7" fmla="*/ 0 h 690"/>
                  <a:gd name="T8" fmla="*/ 96 w 702"/>
                  <a:gd name="T9" fmla="*/ 4 h 690"/>
                  <a:gd name="T10" fmla="*/ 132 w 702"/>
                  <a:gd name="T11" fmla="*/ 16 h 690"/>
                  <a:gd name="T12" fmla="*/ 170 w 702"/>
                  <a:gd name="T13" fmla="*/ 37 h 690"/>
                  <a:gd name="T14" fmla="*/ 205 w 702"/>
                  <a:gd name="T15" fmla="*/ 70 h 690"/>
                  <a:gd name="T16" fmla="*/ 239 w 702"/>
                  <a:gd name="T17" fmla="*/ 118 h 690"/>
                  <a:gd name="T18" fmla="*/ 280 w 702"/>
                  <a:gd name="T19" fmla="*/ 182 h 690"/>
                  <a:gd name="T20" fmla="*/ 327 w 702"/>
                  <a:gd name="T21" fmla="*/ 256 h 690"/>
                  <a:gd name="T22" fmla="*/ 376 w 702"/>
                  <a:gd name="T23" fmla="*/ 334 h 690"/>
                  <a:gd name="T24" fmla="*/ 422 w 702"/>
                  <a:gd name="T25" fmla="*/ 409 h 690"/>
                  <a:gd name="T26" fmla="*/ 463 w 702"/>
                  <a:gd name="T27" fmla="*/ 475 h 690"/>
                  <a:gd name="T28" fmla="*/ 494 w 702"/>
                  <a:gd name="T29" fmla="*/ 526 h 690"/>
                  <a:gd name="T30" fmla="*/ 511 w 702"/>
                  <a:gd name="T31" fmla="*/ 554 h 690"/>
                  <a:gd name="T32" fmla="*/ 515 w 702"/>
                  <a:gd name="T33" fmla="*/ 560 h 690"/>
                  <a:gd name="T34" fmla="*/ 524 w 702"/>
                  <a:gd name="T35" fmla="*/ 570 h 690"/>
                  <a:gd name="T36" fmla="*/ 540 w 702"/>
                  <a:gd name="T37" fmla="*/ 588 h 690"/>
                  <a:gd name="T38" fmla="*/ 563 w 702"/>
                  <a:gd name="T39" fmla="*/ 611 h 690"/>
                  <a:gd name="T40" fmla="*/ 591 w 702"/>
                  <a:gd name="T41" fmla="*/ 636 h 690"/>
                  <a:gd name="T42" fmla="*/ 621 w 702"/>
                  <a:gd name="T43" fmla="*/ 659 h 690"/>
                  <a:gd name="T44" fmla="*/ 653 w 702"/>
                  <a:gd name="T45" fmla="*/ 677 h 690"/>
                  <a:gd name="T46" fmla="*/ 685 w 702"/>
                  <a:gd name="T47" fmla="*/ 687 h 690"/>
                  <a:gd name="T48" fmla="*/ 580 w 702"/>
                  <a:gd name="T49" fmla="*/ 689 h 690"/>
                  <a:gd name="T50" fmla="*/ 577 w 702"/>
                  <a:gd name="T51" fmla="*/ 688 h 690"/>
                  <a:gd name="T52" fmla="*/ 567 w 702"/>
                  <a:gd name="T53" fmla="*/ 685 h 690"/>
                  <a:gd name="T54" fmla="*/ 553 w 702"/>
                  <a:gd name="T55" fmla="*/ 680 h 690"/>
                  <a:gd name="T56" fmla="*/ 534 w 702"/>
                  <a:gd name="T57" fmla="*/ 670 h 690"/>
                  <a:gd name="T58" fmla="*/ 513 w 702"/>
                  <a:gd name="T59" fmla="*/ 656 h 690"/>
                  <a:gd name="T60" fmla="*/ 489 w 702"/>
                  <a:gd name="T61" fmla="*/ 636 h 690"/>
                  <a:gd name="T62" fmla="*/ 464 w 702"/>
                  <a:gd name="T63" fmla="*/ 610 h 690"/>
                  <a:gd name="T64" fmla="*/ 439 w 702"/>
                  <a:gd name="T65" fmla="*/ 578 h 690"/>
                  <a:gd name="T66" fmla="*/ 162 w 702"/>
                  <a:gd name="T67" fmla="*/ 133 h 690"/>
                  <a:gd name="T68" fmla="*/ 155 w 702"/>
                  <a:gd name="T69" fmla="*/ 123 h 690"/>
                  <a:gd name="T70" fmla="*/ 142 w 702"/>
                  <a:gd name="T71" fmla="*/ 105 h 690"/>
                  <a:gd name="T72" fmla="*/ 123 w 702"/>
                  <a:gd name="T73" fmla="*/ 82 h 690"/>
                  <a:gd name="T74" fmla="*/ 101 w 702"/>
                  <a:gd name="T75" fmla="*/ 58 h 690"/>
                  <a:gd name="T76" fmla="*/ 74 w 702"/>
                  <a:gd name="T77" fmla="*/ 36 h 690"/>
                  <a:gd name="T78" fmla="*/ 46 w 702"/>
                  <a:gd name="T79" fmla="*/ 18 h 690"/>
                  <a:gd name="T80" fmla="*/ 15 w 702"/>
                  <a:gd name="T81" fmla="*/ 8 h 69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02"/>
                  <a:gd name="T124" fmla="*/ 0 h 690"/>
                  <a:gd name="T125" fmla="*/ 702 w 702"/>
                  <a:gd name="T126" fmla="*/ 690 h 69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02" h="690">
                    <a:moveTo>
                      <a:pt x="0" y="6"/>
                    </a:moveTo>
                    <a:lnTo>
                      <a:pt x="1" y="6"/>
                    </a:lnTo>
                    <a:lnTo>
                      <a:pt x="6" y="5"/>
                    </a:lnTo>
                    <a:lnTo>
                      <a:pt x="13" y="3"/>
                    </a:lnTo>
                    <a:lnTo>
                      <a:pt x="23" y="2"/>
                    </a:lnTo>
                    <a:lnTo>
                      <a:pt x="34" y="1"/>
                    </a:lnTo>
                    <a:lnTo>
                      <a:pt x="47" y="0"/>
                    </a:lnTo>
                    <a:lnTo>
                      <a:pt x="62" y="0"/>
                    </a:lnTo>
                    <a:lnTo>
                      <a:pt x="79" y="2"/>
                    </a:lnTo>
                    <a:lnTo>
                      <a:pt x="96" y="4"/>
                    </a:lnTo>
                    <a:lnTo>
                      <a:pt x="114" y="9"/>
                    </a:lnTo>
                    <a:lnTo>
                      <a:pt x="132" y="16"/>
                    </a:lnTo>
                    <a:lnTo>
                      <a:pt x="151" y="25"/>
                    </a:lnTo>
                    <a:lnTo>
                      <a:pt x="170" y="37"/>
                    </a:lnTo>
                    <a:lnTo>
                      <a:pt x="188" y="52"/>
                    </a:lnTo>
                    <a:lnTo>
                      <a:pt x="205" y="70"/>
                    </a:lnTo>
                    <a:lnTo>
                      <a:pt x="222" y="93"/>
                    </a:lnTo>
                    <a:lnTo>
                      <a:pt x="239" y="118"/>
                    </a:lnTo>
                    <a:lnTo>
                      <a:pt x="259" y="149"/>
                    </a:lnTo>
                    <a:lnTo>
                      <a:pt x="280" y="182"/>
                    </a:lnTo>
                    <a:lnTo>
                      <a:pt x="303" y="218"/>
                    </a:lnTo>
                    <a:lnTo>
                      <a:pt x="327" y="256"/>
                    </a:lnTo>
                    <a:lnTo>
                      <a:pt x="351" y="295"/>
                    </a:lnTo>
                    <a:lnTo>
                      <a:pt x="376" y="334"/>
                    </a:lnTo>
                    <a:lnTo>
                      <a:pt x="400" y="373"/>
                    </a:lnTo>
                    <a:lnTo>
                      <a:pt x="422" y="409"/>
                    </a:lnTo>
                    <a:lnTo>
                      <a:pt x="444" y="444"/>
                    </a:lnTo>
                    <a:lnTo>
                      <a:pt x="463" y="475"/>
                    </a:lnTo>
                    <a:lnTo>
                      <a:pt x="480" y="503"/>
                    </a:lnTo>
                    <a:lnTo>
                      <a:pt x="494" y="526"/>
                    </a:lnTo>
                    <a:lnTo>
                      <a:pt x="504" y="543"/>
                    </a:lnTo>
                    <a:lnTo>
                      <a:pt x="511" y="554"/>
                    </a:lnTo>
                    <a:lnTo>
                      <a:pt x="513" y="558"/>
                    </a:lnTo>
                    <a:lnTo>
                      <a:pt x="515" y="560"/>
                    </a:lnTo>
                    <a:lnTo>
                      <a:pt x="518" y="564"/>
                    </a:lnTo>
                    <a:lnTo>
                      <a:pt x="524" y="570"/>
                    </a:lnTo>
                    <a:lnTo>
                      <a:pt x="531" y="578"/>
                    </a:lnTo>
                    <a:lnTo>
                      <a:pt x="540" y="588"/>
                    </a:lnTo>
                    <a:lnTo>
                      <a:pt x="551" y="599"/>
                    </a:lnTo>
                    <a:lnTo>
                      <a:pt x="563" y="611"/>
                    </a:lnTo>
                    <a:lnTo>
                      <a:pt x="576" y="624"/>
                    </a:lnTo>
                    <a:lnTo>
                      <a:pt x="591" y="636"/>
                    </a:lnTo>
                    <a:lnTo>
                      <a:pt x="606" y="648"/>
                    </a:lnTo>
                    <a:lnTo>
                      <a:pt x="621" y="659"/>
                    </a:lnTo>
                    <a:lnTo>
                      <a:pt x="637" y="668"/>
                    </a:lnTo>
                    <a:lnTo>
                      <a:pt x="653" y="677"/>
                    </a:lnTo>
                    <a:lnTo>
                      <a:pt x="669" y="683"/>
                    </a:lnTo>
                    <a:lnTo>
                      <a:pt x="685" y="687"/>
                    </a:lnTo>
                    <a:lnTo>
                      <a:pt x="701" y="689"/>
                    </a:lnTo>
                    <a:lnTo>
                      <a:pt x="580" y="689"/>
                    </a:lnTo>
                    <a:lnTo>
                      <a:pt x="579" y="689"/>
                    </a:lnTo>
                    <a:lnTo>
                      <a:pt x="577" y="688"/>
                    </a:lnTo>
                    <a:lnTo>
                      <a:pt x="573" y="687"/>
                    </a:lnTo>
                    <a:lnTo>
                      <a:pt x="567" y="685"/>
                    </a:lnTo>
                    <a:lnTo>
                      <a:pt x="561" y="683"/>
                    </a:lnTo>
                    <a:lnTo>
                      <a:pt x="553" y="680"/>
                    </a:lnTo>
                    <a:lnTo>
                      <a:pt x="544" y="675"/>
                    </a:lnTo>
                    <a:lnTo>
                      <a:pt x="534" y="670"/>
                    </a:lnTo>
                    <a:lnTo>
                      <a:pt x="524" y="663"/>
                    </a:lnTo>
                    <a:lnTo>
                      <a:pt x="513" y="656"/>
                    </a:lnTo>
                    <a:lnTo>
                      <a:pt x="501" y="647"/>
                    </a:lnTo>
                    <a:lnTo>
                      <a:pt x="489" y="636"/>
                    </a:lnTo>
                    <a:lnTo>
                      <a:pt x="476" y="624"/>
                    </a:lnTo>
                    <a:lnTo>
                      <a:pt x="464" y="610"/>
                    </a:lnTo>
                    <a:lnTo>
                      <a:pt x="451" y="595"/>
                    </a:lnTo>
                    <a:lnTo>
                      <a:pt x="439" y="578"/>
                    </a:lnTo>
                    <a:lnTo>
                      <a:pt x="163" y="135"/>
                    </a:lnTo>
                    <a:lnTo>
                      <a:pt x="162" y="133"/>
                    </a:lnTo>
                    <a:lnTo>
                      <a:pt x="159" y="129"/>
                    </a:lnTo>
                    <a:lnTo>
                      <a:pt x="155" y="123"/>
                    </a:lnTo>
                    <a:lnTo>
                      <a:pt x="149" y="114"/>
                    </a:lnTo>
                    <a:lnTo>
                      <a:pt x="142" y="105"/>
                    </a:lnTo>
                    <a:lnTo>
                      <a:pt x="133" y="94"/>
                    </a:lnTo>
                    <a:lnTo>
                      <a:pt x="123" y="82"/>
                    </a:lnTo>
                    <a:lnTo>
                      <a:pt x="112" y="70"/>
                    </a:lnTo>
                    <a:lnTo>
                      <a:pt x="101" y="58"/>
                    </a:lnTo>
                    <a:lnTo>
                      <a:pt x="88" y="47"/>
                    </a:lnTo>
                    <a:lnTo>
                      <a:pt x="74" y="36"/>
                    </a:lnTo>
                    <a:lnTo>
                      <a:pt x="60" y="26"/>
                    </a:lnTo>
                    <a:lnTo>
                      <a:pt x="46" y="18"/>
                    </a:lnTo>
                    <a:lnTo>
                      <a:pt x="31" y="12"/>
                    </a:lnTo>
                    <a:lnTo>
                      <a:pt x="15" y="8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AD4E7"/>
              </a:solidFill>
              <a:ln w="12700" cap="rnd">
                <a:solidFill>
                  <a:srgbClr val="091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" name="Rectangle 49"/>
            <p:cNvSpPr>
              <a:spLocks noChangeArrowheads="1"/>
            </p:cNvSpPr>
            <p:nvPr/>
          </p:nvSpPr>
          <p:spPr bwMode="auto">
            <a:xfrm>
              <a:off x="3448" y="3215"/>
              <a:ext cx="1759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0078BE"/>
                  </a:solidFill>
                  <a:cs typeface="Arial" panose="020B0604020202020204" pitchFamily="34" charset="0"/>
                </a:rPr>
                <a:t>Modified enzyme</a:t>
              </a:r>
              <a:r>
                <a:rPr lang="el-GR" altLang="en-US" sz="1800" b="1" dirty="0">
                  <a:solidFill>
                    <a:srgbClr val="0078BE"/>
                  </a:solidFill>
                  <a:cs typeface="Arial" panose="020B0604020202020204" pitchFamily="34" charset="0"/>
                </a:rPr>
                <a:t> –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But still functional?</a:t>
              </a:r>
              <a:r>
                <a:rPr lang="el-GR" altLang="en-US" sz="1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endParaRPr lang="en-US" altLang="en-US" sz="180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Freeform 50"/>
            <p:cNvSpPr>
              <a:spLocks/>
            </p:cNvSpPr>
            <p:nvPr/>
          </p:nvSpPr>
          <p:spPr bwMode="auto">
            <a:xfrm>
              <a:off x="3710" y="2962"/>
              <a:ext cx="70" cy="79"/>
            </a:xfrm>
            <a:custGeom>
              <a:avLst/>
              <a:gdLst>
                <a:gd name="T0" fmla="*/ 0 w 1114"/>
                <a:gd name="T1" fmla="*/ 0 h 1172"/>
                <a:gd name="T2" fmla="*/ 0 w 1114"/>
                <a:gd name="T3" fmla="*/ 0 h 1172"/>
                <a:gd name="T4" fmla="*/ 0 w 1114"/>
                <a:gd name="T5" fmla="*/ 0 h 1172"/>
                <a:gd name="T6" fmla="*/ 0 w 1114"/>
                <a:gd name="T7" fmla="*/ 0 h 1172"/>
                <a:gd name="T8" fmla="*/ 0 w 1114"/>
                <a:gd name="T9" fmla="*/ 0 h 1172"/>
                <a:gd name="T10" fmla="*/ 0 w 1114"/>
                <a:gd name="T11" fmla="*/ 0 h 1172"/>
                <a:gd name="T12" fmla="*/ 0 w 1114"/>
                <a:gd name="T13" fmla="*/ 0 h 1172"/>
                <a:gd name="T14" fmla="*/ 0 w 1114"/>
                <a:gd name="T15" fmla="*/ 0 h 1172"/>
                <a:gd name="T16" fmla="*/ 0 w 1114"/>
                <a:gd name="T17" fmla="*/ 0 h 1172"/>
                <a:gd name="T18" fmla="*/ 0 w 1114"/>
                <a:gd name="T19" fmla="*/ 0 h 1172"/>
                <a:gd name="T20" fmla="*/ 0 w 1114"/>
                <a:gd name="T21" fmla="*/ 0 h 1172"/>
                <a:gd name="T22" fmla="*/ 0 w 1114"/>
                <a:gd name="T23" fmla="*/ 0 h 1172"/>
                <a:gd name="T24" fmla="*/ 0 w 1114"/>
                <a:gd name="T25" fmla="*/ 0 h 1172"/>
                <a:gd name="T26" fmla="*/ 0 w 1114"/>
                <a:gd name="T27" fmla="*/ 0 h 1172"/>
                <a:gd name="T28" fmla="*/ 0 w 1114"/>
                <a:gd name="T29" fmla="*/ 0 h 1172"/>
                <a:gd name="T30" fmla="*/ 0 w 1114"/>
                <a:gd name="T31" fmla="*/ 0 h 1172"/>
                <a:gd name="T32" fmla="*/ 0 w 1114"/>
                <a:gd name="T33" fmla="*/ 0 h 1172"/>
                <a:gd name="T34" fmla="*/ 0 w 1114"/>
                <a:gd name="T35" fmla="*/ 0 h 1172"/>
                <a:gd name="T36" fmla="*/ 0 w 1114"/>
                <a:gd name="T37" fmla="*/ 0 h 1172"/>
                <a:gd name="T38" fmla="*/ 0 w 1114"/>
                <a:gd name="T39" fmla="*/ 0 h 1172"/>
                <a:gd name="T40" fmla="*/ 0 w 1114"/>
                <a:gd name="T41" fmla="*/ 0 h 1172"/>
                <a:gd name="T42" fmla="*/ 0 w 1114"/>
                <a:gd name="T43" fmla="*/ 0 h 1172"/>
                <a:gd name="T44" fmla="*/ 0 w 1114"/>
                <a:gd name="T45" fmla="*/ 0 h 1172"/>
                <a:gd name="T46" fmla="*/ 0 w 1114"/>
                <a:gd name="T47" fmla="*/ 0 h 1172"/>
                <a:gd name="T48" fmla="*/ 0 w 1114"/>
                <a:gd name="T49" fmla="*/ 0 h 1172"/>
                <a:gd name="T50" fmla="*/ 0 w 1114"/>
                <a:gd name="T51" fmla="*/ 0 h 1172"/>
                <a:gd name="T52" fmla="*/ 0 w 1114"/>
                <a:gd name="T53" fmla="*/ 0 h 1172"/>
                <a:gd name="T54" fmla="*/ 0 w 1114"/>
                <a:gd name="T55" fmla="*/ 0 h 1172"/>
                <a:gd name="T56" fmla="*/ 0 w 1114"/>
                <a:gd name="T57" fmla="*/ 0 h 1172"/>
                <a:gd name="T58" fmla="*/ 0 w 1114"/>
                <a:gd name="T59" fmla="*/ 0 h 1172"/>
                <a:gd name="T60" fmla="*/ 0 w 1114"/>
                <a:gd name="T61" fmla="*/ 0 h 1172"/>
                <a:gd name="T62" fmla="*/ 0 w 1114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2"/>
                <a:gd name="T98" fmla="*/ 1114 w 1114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2">
                  <a:moveTo>
                    <a:pt x="0" y="586"/>
                  </a:moveTo>
                  <a:lnTo>
                    <a:pt x="2" y="525"/>
                  </a:lnTo>
                  <a:lnTo>
                    <a:pt x="11" y="467"/>
                  </a:lnTo>
                  <a:lnTo>
                    <a:pt x="24" y="410"/>
                  </a:lnTo>
                  <a:lnTo>
                    <a:pt x="44" y="357"/>
                  </a:lnTo>
                  <a:lnTo>
                    <a:pt x="67" y="306"/>
                  </a:lnTo>
                  <a:lnTo>
                    <a:pt x="95" y="257"/>
                  </a:lnTo>
                  <a:lnTo>
                    <a:pt x="127" y="212"/>
                  </a:lnTo>
                  <a:lnTo>
                    <a:pt x="163" y="171"/>
                  </a:lnTo>
                  <a:lnTo>
                    <a:pt x="202" y="133"/>
                  </a:lnTo>
                  <a:lnTo>
                    <a:pt x="246" y="99"/>
                  </a:lnTo>
                  <a:lnTo>
                    <a:pt x="291" y="70"/>
                  </a:lnTo>
                  <a:lnTo>
                    <a:pt x="340" y="45"/>
                  </a:lnTo>
                  <a:lnTo>
                    <a:pt x="391" y="25"/>
                  </a:lnTo>
                  <a:lnTo>
                    <a:pt x="445" y="11"/>
                  </a:lnTo>
                  <a:lnTo>
                    <a:pt x="500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68" y="11"/>
                  </a:lnTo>
                  <a:lnTo>
                    <a:pt x="722" y="25"/>
                  </a:lnTo>
                  <a:lnTo>
                    <a:pt x="773" y="45"/>
                  </a:lnTo>
                  <a:lnTo>
                    <a:pt x="822" y="70"/>
                  </a:lnTo>
                  <a:lnTo>
                    <a:pt x="867" y="99"/>
                  </a:lnTo>
                  <a:lnTo>
                    <a:pt x="911" y="133"/>
                  </a:lnTo>
                  <a:lnTo>
                    <a:pt x="950" y="171"/>
                  </a:lnTo>
                  <a:lnTo>
                    <a:pt x="987" y="212"/>
                  </a:lnTo>
                  <a:lnTo>
                    <a:pt x="1018" y="257"/>
                  </a:lnTo>
                  <a:lnTo>
                    <a:pt x="1046" y="306"/>
                  </a:lnTo>
                  <a:lnTo>
                    <a:pt x="1070" y="357"/>
                  </a:lnTo>
                  <a:lnTo>
                    <a:pt x="1089" y="410"/>
                  </a:lnTo>
                  <a:lnTo>
                    <a:pt x="1102" y="467"/>
                  </a:lnTo>
                  <a:lnTo>
                    <a:pt x="1111" y="525"/>
                  </a:lnTo>
                  <a:lnTo>
                    <a:pt x="1114" y="586"/>
                  </a:lnTo>
                  <a:lnTo>
                    <a:pt x="1111" y="645"/>
                  </a:lnTo>
                  <a:lnTo>
                    <a:pt x="1102" y="703"/>
                  </a:lnTo>
                  <a:lnTo>
                    <a:pt x="1089" y="759"/>
                  </a:lnTo>
                  <a:lnTo>
                    <a:pt x="1070" y="813"/>
                  </a:lnTo>
                  <a:lnTo>
                    <a:pt x="1046" y="864"/>
                  </a:lnTo>
                  <a:lnTo>
                    <a:pt x="1018" y="912"/>
                  </a:lnTo>
                  <a:lnTo>
                    <a:pt x="987" y="958"/>
                  </a:lnTo>
                  <a:lnTo>
                    <a:pt x="950" y="1000"/>
                  </a:lnTo>
                  <a:lnTo>
                    <a:pt x="911" y="1038"/>
                  </a:lnTo>
                  <a:lnTo>
                    <a:pt x="867" y="1071"/>
                  </a:lnTo>
                  <a:lnTo>
                    <a:pt x="822" y="1101"/>
                  </a:lnTo>
                  <a:lnTo>
                    <a:pt x="773" y="1125"/>
                  </a:lnTo>
                  <a:lnTo>
                    <a:pt x="722" y="1145"/>
                  </a:lnTo>
                  <a:lnTo>
                    <a:pt x="668" y="1159"/>
                  </a:lnTo>
                  <a:lnTo>
                    <a:pt x="614" y="1169"/>
                  </a:lnTo>
                  <a:lnTo>
                    <a:pt x="557" y="1172"/>
                  </a:lnTo>
                  <a:lnTo>
                    <a:pt x="500" y="1169"/>
                  </a:lnTo>
                  <a:lnTo>
                    <a:pt x="445" y="1159"/>
                  </a:lnTo>
                  <a:lnTo>
                    <a:pt x="391" y="1145"/>
                  </a:lnTo>
                  <a:lnTo>
                    <a:pt x="340" y="1125"/>
                  </a:lnTo>
                  <a:lnTo>
                    <a:pt x="291" y="1101"/>
                  </a:lnTo>
                  <a:lnTo>
                    <a:pt x="246" y="1071"/>
                  </a:lnTo>
                  <a:lnTo>
                    <a:pt x="202" y="1038"/>
                  </a:lnTo>
                  <a:lnTo>
                    <a:pt x="163" y="1000"/>
                  </a:lnTo>
                  <a:lnTo>
                    <a:pt x="127" y="958"/>
                  </a:lnTo>
                  <a:lnTo>
                    <a:pt x="95" y="912"/>
                  </a:lnTo>
                  <a:lnTo>
                    <a:pt x="67" y="864"/>
                  </a:lnTo>
                  <a:lnTo>
                    <a:pt x="44" y="813"/>
                  </a:lnTo>
                  <a:lnTo>
                    <a:pt x="24" y="759"/>
                  </a:lnTo>
                  <a:lnTo>
                    <a:pt x="11" y="703"/>
                  </a:lnTo>
                  <a:lnTo>
                    <a:pt x="2" y="645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51"/>
            <p:cNvSpPr>
              <a:spLocks/>
            </p:cNvSpPr>
            <p:nvPr/>
          </p:nvSpPr>
          <p:spPr bwMode="auto">
            <a:xfrm>
              <a:off x="3706" y="2885"/>
              <a:ext cx="70" cy="78"/>
            </a:xfrm>
            <a:custGeom>
              <a:avLst/>
              <a:gdLst>
                <a:gd name="T0" fmla="*/ 0 w 1115"/>
                <a:gd name="T1" fmla="*/ 0 h 1172"/>
                <a:gd name="T2" fmla="*/ 0 w 1115"/>
                <a:gd name="T3" fmla="*/ 0 h 1172"/>
                <a:gd name="T4" fmla="*/ 0 w 1115"/>
                <a:gd name="T5" fmla="*/ 0 h 1172"/>
                <a:gd name="T6" fmla="*/ 0 w 1115"/>
                <a:gd name="T7" fmla="*/ 0 h 1172"/>
                <a:gd name="T8" fmla="*/ 0 w 1115"/>
                <a:gd name="T9" fmla="*/ 0 h 1172"/>
                <a:gd name="T10" fmla="*/ 0 w 1115"/>
                <a:gd name="T11" fmla="*/ 0 h 1172"/>
                <a:gd name="T12" fmla="*/ 0 w 1115"/>
                <a:gd name="T13" fmla="*/ 0 h 1172"/>
                <a:gd name="T14" fmla="*/ 0 w 1115"/>
                <a:gd name="T15" fmla="*/ 0 h 1172"/>
                <a:gd name="T16" fmla="*/ 0 w 1115"/>
                <a:gd name="T17" fmla="*/ 0 h 1172"/>
                <a:gd name="T18" fmla="*/ 0 w 1115"/>
                <a:gd name="T19" fmla="*/ 0 h 1172"/>
                <a:gd name="T20" fmla="*/ 0 w 1115"/>
                <a:gd name="T21" fmla="*/ 0 h 1172"/>
                <a:gd name="T22" fmla="*/ 0 w 1115"/>
                <a:gd name="T23" fmla="*/ 0 h 1172"/>
                <a:gd name="T24" fmla="*/ 0 w 1115"/>
                <a:gd name="T25" fmla="*/ 0 h 1172"/>
                <a:gd name="T26" fmla="*/ 0 w 1115"/>
                <a:gd name="T27" fmla="*/ 0 h 1172"/>
                <a:gd name="T28" fmla="*/ 0 w 1115"/>
                <a:gd name="T29" fmla="*/ 0 h 1172"/>
                <a:gd name="T30" fmla="*/ 0 w 1115"/>
                <a:gd name="T31" fmla="*/ 0 h 1172"/>
                <a:gd name="T32" fmla="*/ 0 w 1115"/>
                <a:gd name="T33" fmla="*/ 0 h 1172"/>
                <a:gd name="T34" fmla="*/ 0 w 1115"/>
                <a:gd name="T35" fmla="*/ 0 h 1172"/>
                <a:gd name="T36" fmla="*/ 0 w 1115"/>
                <a:gd name="T37" fmla="*/ 0 h 1172"/>
                <a:gd name="T38" fmla="*/ 0 w 1115"/>
                <a:gd name="T39" fmla="*/ 0 h 1172"/>
                <a:gd name="T40" fmla="*/ 0 w 1115"/>
                <a:gd name="T41" fmla="*/ 0 h 1172"/>
                <a:gd name="T42" fmla="*/ 0 w 1115"/>
                <a:gd name="T43" fmla="*/ 0 h 1172"/>
                <a:gd name="T44" fmla="*/ 0 w 1115"/>
                <a:gd name="T45" fmla="*/ 0 h 1172"/>
                <a:gd name="T46" fmla="*/ 0 w 1115"/>
                <a:gd name="T47" fmla="*/ 0 h 1172"/>
                <a:gd name="T48" fmla="*/ 0 w 1115"/>
                <a:gd name="T49" fmla="*/ 0 h 1172"/>
                <a:gd name="T50" fmla="*/ 0 w 1115"/>
                <a:gd name="T51" fmla="*/ 0 h 1172"/>
                <a:gd name="T52" fmla="*/ 0 w 1115"/>
                <a:gd name="T53" fmla="*/ 0 h 1172"/>
                <a:gd name="T54" fmla="*/ 0 w 1115"/>
                <a:gd name="T55" fmla="*/ 0 h 1172"/>
                <a:gd name="T56" fmla="*/ 0 w 1115"/>
                <a:gd name="T57" fmla="*/ 0 h 1172"/>
                <a:gd name="T58" fmla="*/ 0 w 1115"/>
                <a:gd name="T59" fmla="*/ 0 h 1172"/>
                <a:gd name="T60" fmla="*/ 0 w 1115"/>
                <a:gd name="T61" fmla="*/ 0 h 1172"/>
                <a:gd name="T62" fmla="*/ 0 w 1115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5"/>
                <a:gd name="T97" fmla="*/ 0 h 1172"/>
                <a:gd name="T98" fmla="*/ 1115 w 1115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5" h="1172">
                  <a:moveTo>
                    <a:pt x="0" y="586"/>
                  </a:moveTo>
                  <a:lnTo>
                    <a:pt x="2" y="526"/>
                  </a:lnTo>
                  <a:lnTo>
                    <a:pt x="11" y="467"/>
                  </a:lnTo>
                  <a:lnTo>
                    <a:pt x="24" y="411"/>
                  </a:lnTo>
                  <a:lnTo>
                    <a:pt x="43" y="357"/>
                  </a:lnTo>
                  <a:lnTo>
                    <a:pt x="66" y="306"/>
                  </a:lnTo>
                  <a:lnTo>
                    <a:pt x="95" y="257"/>
                  </a:lnTo>
                  <a:lnTo>
                    <a:pt x="126" y="213"/>
                  </a:lnTo>
                  <a:lnTo>
                    <a:pt x="162" y="171"/>
                  </a:lnTo>
                  <a:lnTo>
                    <a:pt x="202" y="133"/>
                  </a:lnTo>
                  <a:lnTo>
                    <a:pt x="245" y="99"/>
                  </a:lnTo>
                  <a:lnTo>
                    <a:pt x="291" y="70"/>
                  </a:lnTo>
                  <a:lnTo>
                    <a:pt x="339" y="46"/>
                  </a:lnTo>
                  <a:lnTo>
                    <a:pt x="391" y="26"/>
                  </a:lnTo>
                  <a:lnTo>
                    <a:pt x="444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9" y="12"/>
                  </a:lnTo>
                  <a:lnTo>
                    <a:pt x="722" y="26"/>
                  </a:lnTo>
                  <a:lnTo>
                    <a:pt x="773" y="46"/>
                  </a:lnTo>
                  <a:lnTo>
                    <a:pt x="822" y="70"/>
                  </a:lnTo>
                  <a:lnTo>
                    <a:pt x="868" y="99"/>
                  </a:lnTo>
                  <a:lnTo>
                    <a:pt x="911" y="133"/>
                  </a:lnTo>
                  <a:lnTo>
                    <a:pt x="951" y="171"/>
                  </a:lnTo>
                  <a:lnTo>
                    <a:pt x="986" y="213"/>
                  </a:lnTo>
                  <a:lnTo>
                    <a:pt x="1018" y="257"/>
                  </a:lnTo>
                  <a:lnTo>
                    <a:pt x="1047" y="306"/>
                  </a:lnTo>
                  <a:lnTo>
                    <a:pt x="1070" y="357"/>
                  </a:lnTo>
                  <a:lnTo>
                    <a:pt x="1089" y="411"/>
                  </a:lnTo>
                  <a:lnTo>
                    <a:pt x="1102" y="467"/>
                  </a:lnTo>
                  <a:lnTo>
                    <a:pt x="1111" y="526"/>
                  </a:lnTo>
                  <a:lnTo>
                    <a:pt x="1115" y="586"/>
                  </a:lnTo>
                  <a:lnTo>
                    <a:pt x="1111" y="646"/>
                  </a:lnTo>
                  <a:lnTo>
                    <a:pt x="1102" y="703"/>
                  </a:lnTo>
                  <a:lnTo>
                    <a:pt x="1089" y="760"/>
                  </a:lnTo>
                  <a:lnTo>
                    <a:pt x="1070" y="814"/>
                  </a:lnTo>
                  <a:lnTo>
                    <a:pt x="1047" y="865"/>
                  </a:lnTo>
                  <a:lnTo>
                    <a:pt x="1018" y="913"/>
                  </a:lnTo>
                  <a:lnTo>
                    <a:pt x="986" y="959"/>
                  </a:lnTo>
                  <a:lnTo>
                    <a:pt x="951" y="1000"/>
                  </a:lnTo>
                  <a:lnTo>
                    <a:pt x="911" y="1038"/>
                  </a:lnTo>
                  <a:lnTo>
                    <a:pt x="868" y="1071"/>
                  </a:lnTo>
                  <a:lnTo>
                    <a:pt x="822" y="1101"/>
                  </a:lnTo>
                  <a:lnTo>
                    <a:pt x="773" y="1126"/>
                  </a:lnTo>
                  <a:lnTo>
                    <a:pt x="722" y="1146"/>
                  </a:lnTo>
                  <a:lnTo>
                    <a:pt x="669" y="1160"/>
                  </a:lnTo>
                  <a:lnTo>
                    <a:pt x="613" y="1169"/>
                  </a:lnTo>
                  <a:lnTo>
                    <a:pt x="557" y="1172"/>
                  </a:lnTo>
                  <a:lnTo>
                    <a:pt x="499" y="1169"/>
                  </a:lnTo>
                  <a:lnTo>
                    <a:pt x="444" y="1160"/>
                  </a:lnTo>
                  <a:lnTo>
                    <a:pt x="391" y="1146"/>
                  </a:lnTo>
                  <a:lnTo>
                    <a:pt x="339" y="1126"/>
                  </a:lnTo>
                  <a:lnTo>
                    <a:pt x="291" y="1101"/>
                  </a:lnTo>
                  <a:lnTo>
                    <a:pt x="245" y="1071"/>
                  </a:lnTo>
                  <a:lnTo>
                    <a:pt x="202" y="1038"/>
                  </a:lnTo>
                  <a:lnTo>
                    <a:pt x="162" y="1000"/>
                  </a:lnTo>
                  <a:lnTo>
                    <a:pt x="126" y="959"/>
                  </a:lnTo>
                  <a:lnTo>
                    <a:pt x="95" y="913"/>
                  </a:lnTo>
                  <a:lnTo>
                    <a:pt x="66" y="865"/>
                  </a:lnTo>
                  <a:lnTo>
                    <a:pt x="43" y="814"/>
                  </a:lnTo>
                  <a:lnTo>
                    <a:pt x="24" y="760"/>
                  </a:lnTo>
                  <a:lnTo>
                    <a:pt x="11" y="703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52"/>
            <p:cNvSpPr>
              <a:spLocks/>
            </p:cNvSpPr>
            <p:nvPr/>
          </p:nvSpPr>
          <p:spPr bwMode="auto">
            <a:xfrm>
              <a:off x="3723" y="2811"/>
              <a:ext cx="70" cy="78"/>
            </a:xfrm>
            <a:custGeom>
              <a:avLst/>
              <a:gdLst>
                <a:gd name="T0" fmla="*/ 0 w 1114"/>
                <a:gd name="T1" fmla="*/ 0 h 1172"/>
                <a:gd name="T2" fmla="*/ 0 w 1114"/>
                <a:gd name="T3" fmla="*/ 0 h 1172"/>
                <a:gd name="T4" fmla="*/ 0 w 1114"/>
                <a:gd name="T5" fmla="*/ 0 h 1172"/>
                <a:gd name="T6" fmla="*/ 0 w 1114"/>
                <a:gd name="T7" fmla="*/ 0 h 1172"/>
                <a:gd name="T8" fmla="*/ 0 w 1114"/>
                <a:gd name="T9" fmla="*/ 0 h 1172"/>
                <a:gd name="T10" fmla="*/ 0 w 1114"/>
                <a:gd name="T11" fmla="*/ 0 h 1172"/>
                <a:gd name="T12" fmla="*/ 0 w 1114"/>
                <a:gd name="T13" fmla="*/ 0 h 1172"/>
                <a:gd name="T14" fmla="*/ 0 w 1114"/>
                <a:gd name="T15" fmla="*/ 0 h 1172"/>
                <a:gd name="T16" fmla="*/ 0 w 1114"/>
                <a:gd name="T17" fmla="*/ 0 h 1172"/>
                <a:gd name="T18" fmla="*/ 0 w 1114"/>
                <a:gd name="T19" fmla="*/ 0 h 1172"/>
                <a:gd name="T20" fmla="*/ 0 w 1114"/>
                <a:gd name="T21" fmla="*/ 0 h 1172"/>
                <a:gd name="T22" fmla="*/ 0 w 1114"/>
                <a:gd name="T23" fmla="*/ 0 h 1172"/>
                <a:gd name="T24" fmla="*/ 0 w 1114"/>
                <a:gd name="T25" fmla="*/ 0 h 1172"/>
                <a:gd name="T26" fmla="*/ 0 w 1114"/>
                <a:gd name="T27" fmla="*/ 0 h 1172"/>
                <a:gd name="T28" fmla="*/ 0 w 1114"/>
                <a:gd name="T29" fmla="*/ 0 h 1172"/>
                <a:gd name="T30" fmla="*/ 0 w 1114"/>
                <a:gd name="T31" fmla="*/ 0 h 1172"/>
                <a:gd name="T32" fmla="*/ 0 w 1114"/>
                <a:gd name="T33" fmla="*/ 0 h 1172"/>
                <a:gd name="T34" fmla="*/ 0 w 1114"/>
                <a:gd name="T35" fmla="*/ 0 h 1172"/>
                <a:gd name="T36" fmla="*/ 0 w 1114"/>
                <a:gd name="T37" fmla="*/ 0 h 1172"/>
                <a:gd name="T38" fmla="*/ 0 w 1114"/>
                <a:gd name="T39" fmla="*/ 0 h 1172"/>
                <a:gd name="T40" fmla="*/ 0 w 1114"/>
                <a:gd name="T41" fmla="*/ 0 h 1172"/>
                <a:gd name="T42" fmla="*/ 0 w 1114"/>
                <a:gd name="T43" fmla="*/ 0 h 1172"/>
                <a:gd name="T44" fmla="*/ 0 w 1114"/>
                <a:gd name="T45" fmla="*/ 0 h 1172"/>
                <a:gd name="T46" fmla="*/ 0 w 1114"/>
                <a:gd name="T47" fmla="*/ 0 h 1172"/>
                <a:gd name="T48" fmla="*/ 0 w 1114"/>
                <a:gd name="T49" fmla="*/ 0 h 1172"/>
                <a:gd name="T50" fmla="*/ 0 w 1114"/>
                <a:gd name="T51" fmla="*/ 0 h 1172"/>
                <a:gd name="T52" fmla="*/ 0 w 1114"/>
                <a:gd name="T53" fmla="*/ 0 h 1172"/>
                <a:gd name="T54" fmla="*/ 0 w 1114"/>
                <a:gd name="T55" fmla="*/ 0 h 1172"/>
                <a:gd name="T56" fmla="*/ 0 w 1114"/>
                <a:gd name="T57" fmla="*/ 0 h 1172"/>
                <a:gd name="T58" fmla="*/ 0 w 1114"/>
                <a:gd name="T59" fmla="*/ 0 h 1172"/>
                <a:gd name="T60" fmla="*/ 0 w 1114"/>
                <a:gd name="T61" fmla="*/ 0 h 1172"/>
                <a:gd name="T62" fmla="*/ 0 w 1114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2"/>
                <a:gd name="T98" fmla="*/ 1114 w 1114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2">
                  <a:moveTo>
                    <a:pt x="0" y="586"/>
                  </a:moveTo>
                  <a:lnTo>
                    <a:pt x="2" y="526"/>
                  </a:lnTo>
                  <a:lnTo>
                    <a:pt x="11" y="467"/>
                  </a:lnTo>
                  <a:lnTo>
                    <a:pt x="24" y="411"/>
                  </a:lnTo>
                  <a:lnTo>
                    <a:pt x="43" y="357"/>
                  </a:lnTo>
                  <a:lnTo>
                    <a:pt x="66" y="306"/>
                  </a:lnTo>
                  <a:lnTo>
                    <a:pt x="95" y="257"/>
                  </a:lnTo>
                  <a:lnTo>
                    <a:pt x="127" y="213"/>
                  </a:lnTo>
                  <a:lnTo>
                    <a:pt x="162" y="171"/>
                  </a:lnTo>
                  <a:lnTo>
                    <a:pt x="202" y="133"/>
                  </a:lnTo>
                  <a:lnTo>
                    <a:pt x="245" y="99"/>
                  </a:lnTo>
                  <a:lnTo>
                    <a:pt x="291" y="70"/>
                  </a:lnTo>
                  <a:lnTo>
                    <a:pt x="340" y="46"/>
                  </a:lnTo>
                  <a:lnTo>
                    <a:pt x="391" y="26"/>
                  </a:lnTo>
                  <a:lnTo>
                    <a:pt x="444" y="12"/>
                  </a:lnTo>
                  <a:lnTo>
                    <a:pt x="500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69" y="12"/>
                  </a:lnTo>
                  <a:lnTo>
                    <a:pt x="722" y="26"/>
                  </a:lnTo>
                  <a:lnTo>
                    <a:pt x="774" y="46"/>
                  </a:lnTo>
                  <a:lnTo>
                    <a:pt x="822" y="70"/>
                  </a:lnTo>
                  <a:lnTo>
                    <a:pt x="868" y="99"/>
                  </a:lnTo>
                  <a:lnTo>
                    <a:pt x="911" y="133"/>
                  </a:lnTo>
                  <a:lnTo>
                    <a:pt x="951" y="171"/>
                  </a:lnTo>
                  <a:lnTo>
                    <a:pt x="987" y="213"/>
                  </a:lnTo>
                  <a:lnTo>
                    <a:pt x="1018" y="257"/>
                  </a:lnTo>
                  <a:lnTo>
                    <a:pt x="1047" y="306"/>
                  </a:lnTo>
                  <a:lnTo>
                    <a:pt x="1070" y="357"/>
                  </a:lnTo>
                  <a:lnTo>
                    <a:pt x="1089" y="411"/>
                  </a:lnTo>
                  <a:lnTo>
                    <a:pt x="1102" y="467"/>
                  </a:lnTo>
                  <a:lnTo>
                    <a:pt x="1111" y="526"/>
                  </a:lnTo>
                  <a:lnTo>
                    <a:pt x="1114" y="586"/>
                  </a:lnTo>
                  <a:lnTo>
                    <a:pt x="1111" y="646"/>
                  </a:lnTo>
                  <a:lnTo>
                    <a:pt x="1102" y="703"/>
                  </a:lnTo>
                  <a:lnTo>
                    <a:pt x="1089" y="760"/>
                  </a:lnTo>
                  <a:lnTo>
                    <a:pt x="1070" y="814"/>
                  </a:lnTo>
                  <a:lnTo>
                    <a:pt x="1047" y="865"/>
                  </a:lnTo>
                  <a:lnTo>
                    <a:pt x="1018" y="913"/>
                  </a:lnTo>
                  <a:lnTo>
                    <a:pt x="987" y="959"/>
                  </a:lnTo>
                  <a:lnTo>
                    <a:pt x="951" y="1000"/>
                  </a:lnTo>
                  <a:lnTo>
                    <a:pt x="911" y="1038"/>
                  </a:lnTo>
                  <a:lnTo>
                    <a:pt x="868" y="1071"/>
                  </a:lnTo>
                  <a:lnTo>
                    <a:pt x="822" y="1101"/>
                  </a:lnTo>
                  <a:lnTo>
                    <a:pt x="774" y="1126"/>
                  </a:lnTo>
                  <a:lnTo>
                    <a:pt x="722" y="1146"/>
                  </a:lnTo>
                  <a:lnTo>
                    <a:pt x="669" y="1160"/>
                  </a:lnTo>
                  <a:lnTo>
                    <a:pt x="614" y="1169"/>
                  </a:lnTo>
                  <a:lnTo>
                    <a:pt x="557" y="1172"/>
                  </a:lnTo>
                  <a:lnTo>
                    <a:pt x="500" y="1169"/>
                  </a:lnTo>
                  <a:lnTo>
                    <a:pt x="444" y="1160"/>
                  </a:lnTo>
                  <a:lnTo>
                    <a:pt x="391" y="1146"/>
                  </a:lnTo>
                  <a:lnTo>
                    <a:pt x="340" y="1126"/>
                  </a:lnTo>
                  <a:lnTo>
                    <a:pt x="291" y="1101"/>
                  </a:lnTo>
                  <a:lnTo>
                    <a:pt x="245" y="1071"/>
                  </a:lnTo>
                  <a:lnTo>
                    <a:pt x="202" y="1038"/>
                  </a:lnTo>
                  <a:lnTo>
                    <a:pt x="162" y="1000"/>
                  </a:lnTo>
                  <a:lnTo>
                    <a:pt x="127" y="959"/>
                  </a:lnTo>
                  <a:lnTo>
                    <a:pt x="95" y="913"/>
                  </a:lnTo>
                  <a:lnTo>
                    <a:pt x="66" y="865"/>
                  </a:lnTo>
                  <a:lnTo>
                    <a:pt x="43" y="814"/>
                  </a:lnTo>
                  <a:lnTo>
                    <a:pt x="24" y="760"/>
                  </a:lnTo>
                  <a:lnTo>
                    <a:pt x="11" y="703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53"/>
            <p:cNvSpPr>
              <a:spLocks/>
            </p:cNvSpPr>
            <p:nvPr/>
          </p:nvSpPr>
          <p:spPr bwMode="auto">
            <a:xfrm>
              <a:off x="3742" y="2736"/>
              <a:ext cx="70" cy="79"/>
            </a:xfrm>
            <a:custGeom>
              <a:avLst/>
              <a:gdLst>
                <a:gd name="T0" fmla="*/ 0 w 1114"/>
                <a:gd name="T1" fmla="*/ 0 h 1173"/>
                <a:gd name="T2" fmla="*/ 0 w 1114"/>
                <a:gd name="T3" fmla="*/ 0 h 1173"/>
                <a:gd name="T4" fmla="*/ 0 w 1114"/>
                <a:gd name="T5" fmla="*/ 0 h 1173"/>
                <a:gd name="T6" fmla="*/ 0 w 1114"/>
                <a:gd name="T7" fmla="*/ 0 h 1173"/>
                <a:gd name="T8" fmla="*/ 0 w 1114"/>
                <a:gd name="T9" fmla="*/ 0 h 1173"/>
                <a:gd name="T10" fmla="*/ 0 w 1114"/>
                <a:gd name="T11" fmla="*/ 0 h 1173"/>
                <a:gd name="T12" fmla="*/ 0 w 1114"/>
                <a:gd name="T13" fmla="*/ 0 h 1173"/>
                <a:gd name="T14" fmla="*/ 0 w 1114"/>
                <a:gd name="T15" fmla="*/ 0 h 1173"/>
                <a:gd name="T16" fmla="*/ 0 w 1114"/>
                <a:gd name="T17" fmla="*/ 0 h 1173"/>
                <a:gd name="T18" fmla="*/ 0 w 1114"/>
                <a:gd name="T19" fmla="*/ 0 h 1173"/>
                <a:gd name="T20" fmla="*/ 0 w 1114"/>
                <a:gd name="T21" fmla="*/ 0 h 1173"/>
                <a:gd name="T22" fmla="*/ 0 w 1114"/>
                <a:gd name="T23" fmla="*/ 0 h 1173"/>
                <a:gd name="T24" fmla="*/ 0 w 1114"/>
                <a:gd name="T25" fmla="*/ 0 h 1173"/>
                <a:gd name="T26" fmla="*/ 0 w 1114"/>
                <a:gd name="T27" fmla="*/ 0 h 1173"/>
                <a:gd name="T28" fmla="*/ 0 w 1114"/>
                <a:gd name="T29" fmla="*/ 0 h 1173"/>
                <a:gd name="T30" fmla="*/ 0 w 1114"/>
                <a:gd name="T31" fmla="*/ 0 h 1173"/>
                <a:gd name="T32" fmla="*/ 0 w 1114"/>
                <a:gd name="T33" fmla="*/ 0 h 1173"/>
                <a:gd name="T34" fmla="*/ 0 w 1114"/>
                <a:gd name="T35" fmla="*/ 0 h 1173"/>
                <a:gd name="T36" fmla="*/ 0 w 1114"/>
                <a:gd name="T37" fmla="*/ 0 h 1173"/>
                <a:gd name="T38" fmla="*/ 0 w 1114"/>
                <a:gd name="T39" fmla="*/ 0 h 1173"/>
                <a:gd name="T40" fmla="*/ 0 w 1114"/>
                <a:gd name="T41" fmla="*/ 0 h 1173"/>
                <a:gd name="T42" fmla="*/ 0 w 1114"/>
                <a:gd name="T43" fmla="*/ 0 h 1173"/>
                <a:gd name="T44" fmla="*/ 0 w 1114"/>
                <a:gd name="T45" fmla="*/ 0 h 1173"/>
                <a:gd name="T46" fmla="*/ 0 w 1114"/>
                <a:gd name="T47" fmla="*/ 0 h 1173"/>
                <a:gd name="T48" fmla="*/ 0 w 1114"/>
                <a:gd name="T49" fmla="*/ 0 h 1173"/>
                <a:gd name="T50" fmla="*/ 0 w 1114"/>
                <a:gd name="T51" fmla="*/ 0 h 1173"/>
                <a:gd name="T52" fmla="*/ 0 w 1114"/>
                <a:gd name="T53" fmla="*/ 0 h 1173"/>
                <a:gd name="T54" fmla="*/ 0 w 1114"/>
                <a:gd name="T55" fmla="*/ 0 h 1173"/>
                <a:gd name="T56" fmla="*/ 0 w 1114"/>
                <a:gd name="T57" fmla="*/ 0 h 1173"/>
                <a:gd name="T58" fmla="*/ 0 w 1114"/>
                <a:gd name="T59" fmla="*/ 0 h 1173"/>
                <a:gd name="T60" fmla="*/ 0 w 1114"/>
                <a:gd name="T61" fmla="*/ 0 h 1173"/>
                <a:gd name="T62" fmla="*/ 0 w 1114"/>
                <a:gd name="T63" fmla="*/ 0 h 11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3"/>
                <a:gd name="T98" fmla="*/ 1114 w 1114"/>
                <a:gd name="T99" fmla="*/ 1173 h 11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3">
                  <a:moveTo>
                    <a:pt x="0" y="587"/>
                  </a:moveTo>
                  <a:lnTo>
                    <a:pt x="2" y="527"/>
                  </a:lnTo>
                  <a:lnTo>
                    <a:pt x="11" y="468"/>
                  </a:lnTo>
                  <a:lnTo>
                    <a:pt x="24" y="412"/>
                  </a:lnTo>
                  <a:lnTo>
                    <a:pt x="43" y="358"/>
                  </a:lnTo>
                  <a:lnTo>
                    <a:pt x="66" y="306"/>
                  </a:lnTo>
                  <a:lnTo>
                    <a:pt x="94" y="258"/>
                  </a:lnTo>
                  <a:lnTo>
                    <a:pt x="126" y="213"/>
                  </a:lnTo>
                  <a:lnTo>
                    <a:pt x="163" y="171"/>
                  </a:lnTo>
                  <a:lnTo>
                    <a:pt x="202" y="134"/>
                  </a:lnTo>
                  <a:lnTo>
                    <a:pt x="244" y="100"/>
                  </a:lnTo>
                  <a:lnTo>
                    <a:pt x="291" y="70"/>
                  </a:lnTo>
                  <a:lnTo>
                    <a:pt x="339" y="46"/>
                  </a:lnTo>
                  <a:lnTo>
                    <a:pt x="390" y="25"/>
                  </a:lnTo>
                  <a:lnTo>
                    <a:pt x="444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8" y="12"/>
                  </a:lnTo>
                  <a:lnTo>
                    <a:pt x="721" y="25"/>
                  </a:lnTo>
                  <a:lnTo>
                    <a:pt x="773" y="46"/>
                  </a:lnTo>
                  <a:lnTo>
                    <a:pt x="822" y="70"/>
                  </a:lnTo>
                  <a:lnTo>
                    <a:pt x="867" y="100"/>
                  </a:lnTo>
                  <a:lnTo>
                    <a:pt x="911" y="134"/>
                  </a:lnTo>
                  <a:lnTo>
                    <a:pt x="950" y="171"/>
                  </a:lnTo>
                  <a:lnTo>
                    <a:pt x="986" y="213"/>
                  </a:lnTo>
                  <a:lnTo>
                    <a:pt x="1018" y="258"/>
                  </a:lnTo>
                  <a:lnTo>
                    <a:pt x="1046" y="306"/>
                  </a:lnTo>
                  <a:lnTo>
                    <a:pt x="1069" y="358"/>
                  </a:lnTo>
                  <a:lnTo>
                    <a:pt x="1088" y="412"/>
                  </a:lnTo>
                  <a:lnTo>
                    <a:pt x="1102" y="468"/>
                  </a:lnTo>
                  <a:lnTo>
                    <a:pt x="1111" y="527"/>
                  </a:lnTo>
                  <a:lnTo>
                    <a:pt x="1114" y="587"/>
                  </a:lnTo>
                  <a:lnTo>
                    <a:pt x="1111" y="647"/>
                  </a:lnTo>
                  <a:lnTo>
                    <a:pt x="1102" y="704"/>
                  </a:lnTo>
                  <a:lnTo>
                    <a:pt x="1088" y="761"/>
                  </a:lnTo>
                  <a:lnTo>
                    <a:pt x="1069" y="814"/>
                  </a:lnTo>
                  <a:lnTo>
                    <a:pt x="1046" y="866"/>
                  </a:lnTo>
                  <a:lnTo>
                    <a:pt x="1018" y="914"/>
                  </a:lnTo>
                  <a:lnTo>
                    <a:pt x="986" y="958"/>
                  </a:lnTo>
                  <a:lnTo>
                    <a:pt x="950" y="1001"/>
                  </a:lnTo>
                  <a:lnTo>
                    <a:pt x="911" y="1038"/>
                  </a:lnTo>
                  <a:lnTo>
                    <a:pt x="867" y="1072"/>
                  </a:lnTo>
                  <a:lnTo>
                    <a:pt x="822" y="1102"/>
                  </a:lnTo>
                  <a:lnTo>
                    <a:pt x="773" y="1127"/>
                  </a:lnTo>
                  <a:lnTo>
                    <a:pt x="721" y="1147"/>
                  </a:lnTo>
                  <a:lnTo>
                    <a:pt x="668" y="1161"/>
                  </a:lnTo>
                  <a:lnTo>
                    <a:pt x="613" y="1170"/>
                  </a:lnTo>
                  <a:lnTo>
                    <a:pt x="557" y="1173"/>
                  </a:lnTo>
                  <a:lnTo>
                    <a:pt x="499" y="1170"/>
                  </a:lnTo>
                  <a:lnTo>
                    <a:pt x="444" y="1161"/>
                  </a:lnTo>
                  <a:lnTo>
                    <a:pt x="390" y="1147"/>
                  </a:lnTo>
                  <a:lnTo>
                    <a:pt x="339" y="1127"/>
                  </a:lnTo>
                  <a:lnTo>
                    <a:pt x="291" y="1102"/>
                  </a:lnTo>
                  <a:lnTo>
                    <a:pt x="244" y="1072"/>
                  </a:lnTo>
                  <a:lnTo>
                    <a:pt x="202" y="1038"/>
                  </a:lnTo>
                  <a:lnTo>
                    <a:pt x="163" y="1001"/>
                  </a:lnTo>
                  <a:lnTo>
                    <a:pt x="126" y="958"/>
                  </a:lnTo>
                  <a:lnTo>
                    <a:pt x="94" y="914"/>
                  </a:lnTo>
                  <a:lnTo>
                    <a:pt x="66" y="866"/>
                  </a:lnTo>
                  <a:lnTo>
                    <a:pt x="43" y="814"/>
                  </a:lnTo>
                  <a:lnTo>
                    <a:pt x="24" y="761"/>
                  </a:lnTo>
                  <a:lnTo>
                    <a:pt x="11" y="704"/>
                  </a:lnTo>
                  <a:lnTo>
                    <a:pt x="2" y="647"/>
                  </a:lnTo>
                  <a:lnTo>
                    <a:pt x="0" y="587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54"/>
            <p:cNvSpPr>
              <a:spLocks/>
            </p:cNvSpPr>
            <p:nvPr/>
          </p:nvSpPr>
          <p:spPr bwMode="auto">
            <a:xfrm>
              <a:off x="3793" y="2687"/>
              <a:ext cx="70" cy="79"/>
            </a:xfrm>
            <a:custGeom>
              <a:avLst/>
              <a:gdLst>
                <a:gd name="T0" fmla="*/ 0 w 1113"/>
                <a:gd name="T1" fmla="*/ 0 h 1172"/>
                <a:gd name="T2" fmla="*/ 0 w 1113"/>
                <a:gd name="T3" fmla="*/ 0 h 1172"/>
                <a:gd name="T4" fmla="*/ 0 w 1113"/>
                <a:gd name="T5" fmla="*/ 0 h 1172"/>
                <a:gd name="T6" fmla="*/ 0 w 1113"/>
                <a:gd name="T7" fmla="*/ 0 h 1172"/>
                <a:gd name="T8" fmla="*/ 0 w 1113"/>
                <a:gd name="T9" fmla="*/ 0 h 1172"/>
                <a:gd name="T10" fmla="*/ 0 w 1113"/>
                <a:gd name="T11" fmla="*/ 0 h 1172"/>
                <a:gd name="T12" fmla="*/ 0 w 1113"/>
                <a:gd name="T13" fmla="*/ 0 h 1172"/>
                <a:gd name="T14" fmla="*/ 0 w 1113"/>
                <a:gd name="T15" fmla="*/ 0 h 1172"/>
                <a:gd name="T16" fmla="*/ 0 w 1113"/>
                <a:gd name="T17" fmla="*/ 0 h 1172"/>
                <a:gd name="T18" fmla="*/ 0 w 1113"/>
                <a:gd name="T19" fmla="*/ 0 h 1172"/>
                <a:gd name="T20" fmla="*/ 0 w 1113"/>
                <a:gd name="T21" fmla="*/ 0 h 1172"/>
                <a:gd name="T22" fmla="*/ 0 w 1113"/>
                <a:gd name="T23" fmla="*/ 0 h 1172"/>
                <a:gd name="T24" fmla="*/ 0 w 1113"/>
                <a:gd name="T25" fmla="*/ 0 h 1172"/>
                <a:gd name="T26" fmla="*/ 0 w 1113"/>
                <a:gd name="T27" fmla="*/ 0 h 1172"/>
                <a:gd name="T28" fmla="*/ 0 w 1113"/>
                <a:gd name="T29" fmla="*/ 0 h 1172"/>
                <a:gd name="T30" fmla="*/ 0 w 1113"/>
                <a:gd name="T31" fmla="*/ 0 h 1172"/>
                <a:gd name="T32" fmla="*/ 0 w 1113"/>
                <a:gd name="T33" fmla="*/ 0 h 1172"/>
                <a:gd name="T34" fmla="*/ 0 w 1113"/>
                <a:gd name="T35" fmla="*/ 0 h 1172"/>
                <a:gd name="T36" fmla="*/ 0 w 1113"/>
                <a:gd name="T37" fmla="*/ 0 h 1172"/>
                <a:gd name="T38" fmla="*/ 0 w 1113"/>
                <a:gd name="T39" fmla="*/ 0 h 1172"/>
                <a:gd name="T40" fmla="*/ 0 w 1113"/>
                <a:gd name="T41" fmla="*/ 0 h 1172"/>
                <a:gd name="T42" fmla="*/ 0 w 1113"/>
                <a:gd name="T43" fmla="*/ 0 h 1172"/>
                <a:gd name="T44" fmla="*/ 0 w 1113"/>
                <a:gd name="T45" fmla="*/ 0 h 1172"/>
                <a:gd name="T46" fmla="*/ 0 w 1113"/>
                <a:gd name="T47" fmla="*/ 0 h 1172"/>
                <a:gd name="T48" fmla="*/ 0 w 1113"/>
                <a:gd name="T49" fmla="*/ 0 h 1172"/>
                <a:gd name="T50" fmla="*/ 0 w 1113"/>
                <a:gd name="T51" fmla="*/ 0 h 1172"/>
                <a:gd name="T52" fmla="*/ 0 w 1113"/>
                <a:gd name="T53" fmla="*/ 0 h 1172"/>
                <a:gd name="T54" fmla="*/ 0 w 1113"/>
                <a:gd name="T55" fmla="*/ 0 h 1172"/>
                <a:gd name="T56" fmla="*/ 0 w 1113"/>
                <a:gd name="T57" fmla="*/ 0 h 1172"/>
                <a:gd name="T58" fmla="*/ 0 w 1113"/>
                <a:gd name="T59" fmla="*/ 0 h 1172"/>
                <a:gd name="T60" fmla="*/ 0 w 1113"/>
                <a:gd name="T61" fmla="*/ 0 h 1172"/>
                <a:gd name="T62" fmla="*/ 0 w 1113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3"/>
                <a:gd name="T97" fmla="*/ 0 h 1172"/>
                <a:gd name="T98" fmla="*/ 1113 w 1113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3" h="1172">
                  <a:moveTo>
                    <a:pt x="0" y="586"/>
                  </a:moveTo>
                  <a:lnTo>
                    <a:pt x="2" y="525"/>
                  </a:lnTo>
                  <a:lnTo>
                    <a:pt x="11" y="468"/>
                  </a:lnTo>
                  <a:lnTo>
                    <a:pt x="24" y="412"/>
                  </a:lnTo>
                  <a:lnTo>
                    <a:pt x="43" y="358"/>
                  </a:lnTo>
                  <a:lnTo>
                    <a:pt x="66" y="306"/>
                  </a:lnTo>
                  <a:lnTo>
                    <a:pt x="94" y="258"/>
                  </a:lnTo>
                  <a:lnTo>
                    <a:pt x="126" y="214"/>
                  </a:lnTo>
                  <a:lnTo>
                    <a:pt x="162" y="171"/>
                  </a:lnTo>
                  <a:lnTo>
                    <a:pt x="202" y="134"/>
                  </a:lnTo>
                  <a:lnTo>
                    <a:pt x="244" y="100"/>
                  </a:lnTo>
                  <a:lnTo>
                    <a:pt x="291" y="70"/>
                  </a:lnTo>
                  <a:lnTo>
                    <a:pt x="339" y="46"/>
                  </a:lnTo>
                  <a:lnTo>
                    <a:pt x="390" y="25"/>
                  </a:lnTo>
                  <a:lnTo>
                    <a:pt x="443" y="12"/>
                  </a:lnTo>
                  <a:lnTo>
                    <a:pt x="499" y="2"/>
                  </a:lnTo>
                  <a:lnTo>
                    <a:pt x="556" y="0"/>
                  </a:lnTo>
                  <a:lnTo>
                    <a:pt x="613" y="2"/>
                  </a:lnTo>
                  <a:lnTo>
                    <a:pt x="669" y="12"/>
                  </a:lnTo>
                  <a:lnTo>
                    <a:pt x="722" y="25"/>
                  </a:lnTo>
                  <a:lnTo>
                    <a:pt x="773" y="46"/>
                  </a:lnTo>
                  <a:lnTo>
                    <a:pt x="821" y="70"/>
                  </a:lnTo>
                  <a:lnTo>
                    <a:pt x="868" y="100"/>
                  </a:lnTo>
                  <a:lnTo>
                    <a:pt x="910" y="134"/>
                  </a:lnTo>
                  <a:lnTo>
                    <a:pt x="950" y="171"/>
                  </a:lnTo>
                  <a:lnTo>
                    <a:pt x="986" y="214"/>
                  </a:lnTo>
                  <a:lnTo>
                    <a:pt x="1018" y="258"/>
                  </a:lnTo>
                  <a:lnTo>
                    <a:pt x="1046" y="306"/>
                  </a:lnTo>
                  <a:lnTo>
                    <a:pt x="1069" y="358"/>
                  </a:lnTo>
                  <a:lnTo>
                    <a:pt x="1088" y="412"/>
                  </a:lnTo>
                  <a:lnTo>
                    <a:pt x="1101" y="468"/>
                  </a:lnTo>
                  <a:lnTo>
                    <a:pt x="1110" y="525"/>
                  </a:lnTo>
                  <a:lnTo>
                    <a:pt x="1113" y="586"/>
                  </a:lnTo>
                  <a:lnTo>
                    <a:pt x="1110" y="646"/>
                  </a:lnTo>
                  <a:lnTo>
                    <a:pt x="1101" y="704"/>
                  </a:lnTo>
                  <a:lnTo>
                    <a:pt x="1088" y="761"/>
                  </a:lnTo>
                  <a:lnTo>
                    <a:pt x="1069" y="814"/>
                  </a:lnTo>
                  <a:lnTo>
                    <a:pt x="1046" y="865"/>
                  </a:lnTo>
                  <a:lnTo>
                    <a:pt x="1018" y="914"/>
                  </a:lnTo>
                  <a:lnTo>
                    <a:pt x="986" y="958"/>
                  </a:lnTo>
                  <a:lnTo>
                    <a:pt x="950" y="1000"/>
                  </a:lnTo>
                  <a:lnTo>
                    <a:pt x="910" y="1038"/>
                  </a:lnTo>
                  <a:lnTo>
                    <a:pt x="868" y="1072"/>
                  </a:lnTo>
                  <a:lnTo>
                    <a:pt x="821" y="1101"/>
                  </a:lnTo>
                  <a:lnTo>
                    <a:pt x="773" y="1125"/>
                  </a:lnTo>
                  <a:lnTo>
                    <a:pt x="722" y="1146"/>
                  </a:lnTo>
                  <a:lnTo>
                    <a:pt x="669" y="1159"/>
                  </a:lnTo>
                  <a:lnTo>
                    <a:pt x="613" y="1169"/>
                  </a:lnTo>
                  <a:lnTo>
                    <a:pt x="556" y="1172"/>
                  </a:lnTo>
                  <a:lnTo>
                    <a:pt x="499" y="1169"/>
                  </a:lnTo>
                  <a:lnTo>
                    <a:pt x="443" y="1159"/>
                  </a:lnTo>
                  <a:lnTo>
                    <a:pt x="390" y="1146"/>
                  </a:lnTo>
                  <a:lnTo>
                    <a:pt x="339" y="1125"/>
                  </a:lnTo>
                  <a:lnTo>
                    <a:pt x="291" y="1101"/>
                  </a:lnTo>
                  <a:lnTo>
                    <a:pt x="244" y="1072"/>
                  </a:lnTo>
                  <a:lnTo>
                    <a:pt x="202" y="1038"/>
                  </a:lnTo>
                  <a:lnTo>
                    <a:pt x="162" y="1000"/>
                  </a:lnTo>
                  <a:lnTo>
                    <a:pt x="126" y="958"/>
                  </a:lnTo>
                  <a:lnTo>
                    <a:pt x="94" y="914"/>
                  </a:lnTo>
                  <a:lnTo>
                    <a:pt x="66" y="865"/>
                  </a:lnTo>
                  <a:lnTo>
                    <a:pt x="43" y="814"/>
                  </a:lnTo>
                  <a:lnTo>
                    <a:pt x="24" y="761"/>
                  </a:lnTo>
                  <a:lnTo>
                    <a:pt x="11" y="704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55"/>
            <p:cNvSpPr>
              <a:spLocks/>
            </p:cNvSpPr>
            <p:nvPr/>
          </p:nvSpPr>
          <p:spPr bwMode="auto">
            <a:xfrm>
              <a:off x="3854" y="2681"/>
              <a:ext cx="70" cy="78"/>
            </a:xfrm>
            <a:custGeom>
              <a:avLst/>
              <a:gdLst>
                <a:gd name="T0" fmla="*/ 0 w 1114"/>
                <a:gd name="T1" fmla="*/ 0 h 1174"/>
                <a:gd name="T2" fmla="*/ 0 w 1114"/>
                <a:gd name="T3" fmla="*/ 0 h 1174"/>
                <a:gd name="T4" fmla="*/ 0 w 1114"/>
                <a:gd name="T5" fmla="*/ 0 h 1174"/>
                <a:gd name="T6" fmla="*/ 0 w 1114"/>
                <a:gd name="T7" fmla="*/ 0 h 1174"/>
                <a:gd name="T8" fmla="*/ 0 w 1114"/>
                <a:gd name="T9" fmla="*/ 0 h 1174"/>
                <a:gd name="T10" fmla="*/ 0 w 1114"/>
                <a:gd name="T11" fmla="*/ 0 h 1174"/>
                <a:gd name="T12" fmla="*/ 0 w 1114"/>
                <a:gd name="T13" fmla="*/ 0 h 1174"/>
                <a:gd name="T14" fmla="*/ 0 w 1114"/>
                <a:gd name="T15" fmla="*/ 0 h 1174"/>
                <a:gd name="T16" fmla="*/ 0 w 1114"/>
                <a:gd name="T17" fmla="*/ 0 h 1174"/>
                <a:gd name="T18" fmla="*/ 0 w 1114"/>
                <a:gd name="T19" fmla="*/ 0 h 1174"/>
                <a:gd name="T20" fmla="*/ 0 w 1114"/>
                <a:gd name="T21" fmla="*/ 0 h 1174"/>
                <a:gd name="T22" fmla="*/ 0 w 1114"/>
                <a:gd name="T23" fmla="*/ 0 h 1174"/>
                <a:gd name="T24" fmla="*/ 0 w 1114"/>
                <a:gd name="T25" fmla="*/ 0 h 1174"/>
                <a:gd name="T26" fmla="*/ 0 w 1114"/>
                <a:gd name="T27" fmla="*/ 0 h 1174"/>
                <a:gd name="T28" fmla="*/ 0 w 1114"/>
                <a:gd name="T29" fmla="*/ 0 h 1174"/>
                <a:gd name="T30" fmla="*/ 0 w 1114"/>
                <a:gd name="T31" fmla="*/ 0 h 1174"/>
                <a:gd name="T32" fmla="*/ 0 w 1114"/>
                <a:gd name="T33" fmla="*/ 0 h 1174"/>
                <a:gd name="T34" fmla="*/ 0 w 1114"/>
                <a:gd name="T35" fmla="*/ 0 h 1174"/>
                <a:gd name="T36" fmla="*/ 0 w 1114"/>
                <a:gd name="T37" fmla="*/ 0 h 1174"/>
                <a:gd name="T38" fmla="*/ 0 w 1114"/>
                <a:gd name="T39" fmla="*/ 0 h 1174"/>
                <a:gd name="T40" fmla="*/ 0 w 1114"/>
                <a:gd name="T41" fmla="*/ 0 h 1174"/>
                <a:gd name="T42" fmla="*/ 0 w 1114"/>
                <a:gd name="T43" fmla="*/ 0 h 1174"/>
                <a:gd name="T44" fmla="*/ 0 w 1114"/>
                <a:gd name="T45" fmla="*/ 0 h 1174"/>
                <a:gd name="T46" fmla="*/ 0 w 1114"/>
                <a:gd name="T47" fmla="*/ 0 h 1174"/>
                <a:gd name="T48" fmla="*/ 0 w 1114"/>
                <a:gd name="T49" fmla="*/ 0 h 1174"/>
                <a:gd name="T50" fmla="*/ 0 w 1114"/>
                <a:gd name="T51" fmla="*/ 0 h 1174"/>
                <a:gd name="T52" fmla="*/ 0 w 1114"/>
                <a:gd name="T53" fmla="*/ 0 h 1174"/>
                <a:gd name="T54" fmla="*/ 0 w 1114"/>
                <a:gd name="T55" fmla="*/ 0 h 1174"/>
                <a:gd name="T56" fmla="*/ 0 w 1114"/>
                <a:gd name="T57" fmla="*/ 0 h 1174"/>
                <a:gd name="T58" fmla="*/ 0 w 1114"/>
                <a:gd name="T59" fmla="*/ 0 h 1174"/>
                <a:gd name="T60" fmla="*/ 0 w 1114"/>
                <a:gd name="T61" fmla="*/ 0 h 1174"/>
                <a:gd name="T62" fmla="*/ 0 w 1114"/>
                <a:gd name="T63" fmla="*/ 0 h 11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4"/>
                <a:gd name="T98" fmla="*/ 1114 w 1114"/>
                <a:gd name="T99" fmla="*/ 1174 h 117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4">
                  <a:moveTo>
                    <a:pt x="0" y="587"/>
                  </a:moveTo>
                  <a:lnTo>
                    <a:pt x="2" y="527"/>
                  </a:lnTo>
                  <a:lnTo>
                    <a:pt x="11" y="469"/>
                  </a:lnTo>
                  <a:lnTo>
                    <a:pt x="24" y="413"/>
                  </a:lnTo>
                  <a:lnTo>
                    <a:pt x="43" y="359"/>
                  </a:lnTo>
                  <a:lnTo>
                    <a:pt x="67" y="308"/>
                  </a:lnTo>
                  <a:lnTo>
                    <a:pt x="95" y="259"/>
                  </a:lnTo>
                  <a:lnTo>
                    <a:pt x="126" y="214"/>
                  </a:lnTo>
                  <a:lnTo>
                    <a:pt x="163" y="172"/>
                  </a:lnTo>
                  <a:lnTo>
                    <a:pt x="202" y="134"/>
                  </a:lnTo>
                  <a:lnTo>
                    <a:pt x="246" y="100"/>
                  </a:lnTo>
                  <a:lnTo>
                    <a:pt x="291" y="70"/>
                  </a:lnTo>
                  <a:lnTo>
                    <a:pt x="340" y="46"/>
                  </a:lnTo>
                  <a:lnTo>
                    <a:pt x="391" y="26"/>
                  </a:lnTo>
                  <a:lnTo>
                    <a:pt x="445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8" y="12"/>
                  </a:lnTo>
                  <a:lnTo>
                    <a:pt x="722" y="26"/>
                  </a:lnTo>
                  <a:lnTo>
                    <a:pt x="773" y="46"/>
                  </a:lnTo>
                  <a:lnTo>
                    <a:pt x="822" y="70"/>
                  </a:lnTo>
                  <a:lnTo>
                    <a:pt x="867" y="100"/>
                  </a:lnTo>
                  <a:lnTo>
                    <a:pt x="911" y="134"/>
                  </a:lnTo>
                  <a:lnTo>
                    <a:pt x="950" y="172"/>
                  </a:lnTo>
                  <a:lnTo>
                    <a:pt x="986" y="214"/>
                  </a:lnTo>
                  <a:lnTo>
                    <a:pt x="1018" y="259"/>
                  </a:lnTo>
                  <a:lnTo>
                    <a:pt x="1046" y="308"/>
                  </a:lnTo>
                  <a:lnTo>
                    <a:pt x="1069" y="359"/>
                  </a:lnTo>
                  <a:lnTo>
                    <a:pt x="1089" y="413"/>
                  </a:lnTo>
                  <a:lnTo>
                    <a:pt x="1102" y="469"/>
                  </a:lnTo>
                  <a:lnTo>
                    <a:pt x="1111" y="527"/>
                  </a:lnTo>
                  <a:lnTo>
                    <a:pt x="1114" y="587"/>
                  </a:lnTo>
                  <a:lnTo>
                    <a:pt x="1111" y="647"/>
                  </a:lnTo>
                  <a:lnTo>
                    <a:pt x="1102" y="704"/>
                  </a:lnTo>
                  <a:lnTo>
                    <a:pt x="1089" y="761"/>
                  </a:lnTo>
                  <a:lnTo>
                    <a:pt x="1069" y="815"/>
                  </a:lnTo>
                  <a:lnTo>
                    <a:pt x="1046" y="866"/>
                  </a:lnTo>
                  <a:lnTo>
                    <a:pt x="1018" y="914"/>
                  </a:lnTo>
                  <a:lnTo>
                    <a:pt x="986" y="960"/>
                  </a:lnTo>
                  <a:lnTo>
                    <a:pt x="950" y="1001"/>
                  </a:lnTo>
                  <a:lnTo>
                    <a:pt x="911" y="1040"/>
                  </a:lnTo>
                  <a:lnTo>
                    <a:pt x="867" y="1072"/>
                  </a:lnTo>
                  <a:lnTo>
                    <a:pt x="822" y="1102"/>
                  </a:lnTo>
                  <a:lnTo>
                    <a:pt x="773" y="1127"/>
                  </a:lnTo>
                  <a:lnTo>
                    <a:pt x="722" y="1147"/>
                  </a:lnTo>
                  <a:lnTo>
                    <a:pt x="668" y="1161"/>
                  </a:lnTo>
                  <a:lnTo>
                    <a:pt x="613" y="1170"/>
                  </a:lnTo>
                  <a:lnTo>
                    <a:pt x="557" y="1174"/>
                  </a:lnTo>
                  <a:lnTo>
                    <a:pt x="499" y="1170"/>
                  </a:lnTo>
                  <a:lnTo>
                    <a:pt x="444" y="1161"/>
                  </a:lnTo>
                  <a:lnTo>
                    <a:pt x="390" y="1147"/>
                  </a:lnTo>
                  <a:lnTo>
                    <a:pt x="340" y="1127"/>
                  </a:lnTo>
                  <a:lnTo>
                    <a:pt x="291" y="1102"/>
                  </a:lnTo>
                  <a:lnTo>
                    <a:pt x="245" y="1072"/>
                  </a:lnTo>
                  <a:lnTo>
                    <a:pt x="202" y="1040"/>
                  </a:lnTo>
                  <a:lnTo>
                    <a:pt x="163" y="1001"/>
                  </a:lnTo>
                  <a:lnTo>
                    <a:pt x="126" y="960"/>
                  </a:lnTo>
                  <a:lnTo>
                    <a:pt x="94" y="914"/>
                  </a:lnTo>
                  <a:lnTo>
                    <a:pt x="67" y="866"/>
                  </a:lnTo>
                  <a:lnTo>
                    <a:pt x="43" y="815"/>
                  </a:lnTo>
                  <a:lnTo>
                    <a:pt x="24" y="761"/>
                  </a:lnTo>
                  <a:lnTo>
                    <a:pt x="11" y="704"/>
                  </a:lnTo>
                  <a:lnTo>
                    <a:pt x="2" y="647"/>
                  </a:lnTo>
                  <a:lnTo>
                    <a:pt x="0" y="587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56"/>
            <p:cNvSpPr>
              <a:spLocks/>
            </p:cNvSpPr>
            <p:nvPr/>
          </p:nvSpPr>
          <p:spPr bwMode="auto">
            <a:xfrm>
              <a:off x="3911" y="2702"/>
              <a:ext cx="69" cy="79"/>
            </a:xfrm>
            <a:custGeom>
              <a:avLst/>
              <a:gdLst>
                <a:gd name="T0" fmla="*/ 0 w 1114"/>
                <a:gd name="T1" fmla="*/ 0 h 1173"/>
                <a:gd name="T2" fmla="*/ 0 w 1114"/>
                <a:gd name="T3" fmla="*/ 0 h 1173"/>
                <a:gd name="T4" fmla="*/ 0 w 1114"/>
                <a:gd name="T5" fmla="*/ 0 h 1173"/>
                <a:gd name="T6" fmla="*/ 0 w 1114"/>
                <a:gd name="T7" fmla="*/ 0 h 1173"/>
                <a:gd name="T8" fmla="*/ 0 w 1114"/>
                <a:gd name="T9" fmla="*/ 0 h 1173"/>
                <a:gd name="T10" fmla="*/ 0 w 1114"/>
                <a:gd name="T11" fmla="*/ 0 h 1173"/>
                <a:gd name="T12" fmla="*/ 0 w 1114"/>
                <a:gd name="T13" fmla="*/ 0 h 1173"/>
                <a:gd name="T14" fmla="*/ 0 w 1114"/>
                <a:gd name="T15" fmla="*/ 0 h 1173"/>
                <a:gd name="T16" fmla="*/ 0 w 1114"/>
                <a:gd name="T17" fmla="*/ 0 h 1173"/>
                <a:gd name="T18" fmla="*/ 0 w 1114"/>
                <a:gd name="T19" fmla="*/ 0 h 1173"/>
                <a:gd name="T20" fmla="*/ 0 w 1114"/>
                <a:gd name="T21" fmla="*/ 0 h 1173"/>
                <a:gd name="T22" fmla="*/ 0 w 1114"/>
                <a:gd name="T23" fmla="*/ 0 h 1173"/>
                <a:gd name="T24" fmla="*/ 0 w 1114"/>
                <a:gd name="T25" fmla="*/ 0 h 1173"/>
                <a:gd name="T26" fmla="*/ 0 w 1114"/>
                <a:gd name="T27" fmla="*/ 0 h 1173"/>
                <a:gd name="T28" fmla="*/ 0 w 1114"/>
                <a:gd name="T29" fmla="*/ 0 h 1173"/>
                <a:gd name="T30" fmla="*/ 0 w 1114"/>
                <a:gd name="T31" fmla="*/ 0 h 1173"/>
                <a:gd name="T32" fmla="*/ 0 w 1114"/>
                <a:gd name="T33" fmla="*/ 0 h 1173"/>
                <a:gd name="T34" fmla="*/ 0 w 1114"/>
                <a:gd name="T35" fmla="*/ 0 h 1173"/>
                <a:gd name="T36" fmla="*/ 0 w 1114"/>
                <a:gd name="T37" fmla="*/ 0 h 1173"/>
                <a:gd name="T38" fmla="*/ 0 w 1114"/>
                <a:gd name="T39" fmla="*/ 0 h 1173"/>
                <a:gd name="T40" fmla="*/ 0 w 1114"/>
                <a:gd name="T41" fmla="*/ 0 h 1173"/>
                <a:gd name="T42" fmla="*/ 0 w 1114"/>
                <a:gd name="T43" fmla="*/ 0 h 1173"/>
                <a:gd name="T44" fmla="*/ 0 w 1114"/>
                <a:gd name="T45" fmla="*/ 0 h 1173"/>
                <a:gd name="T46" fmla="*/ 0 w 1114"/>
                <a:gd name="T47" fmla="*/ 0 h 1173"/>
                <a:gd name="T48" fmla="*/ 0 w 1114"/>
                <a:gd name="T49" fmla="*/ 0 h 1173"/>
                <a:gd name="T50" fmla="*/ 0 w 1114"/>
                <a:gd name="T51" fmla="*/ 0 h 1173"/>
                <a:gd name="T52" fmla="*/ 0 w 1114"/>
                <a:gd name="T53" fmla="*/ 0 h 1173"/>
                <a:gd name="T54" fmla="*/ 0 w 1114"/>
                <a:gd name="T55" fmla="*/ 0 h 1173"/>
                <a:gd name="T56" fmla="*/ 0 w 1114"/>
                <a:gd name="T57" fmla="*/ 0 h 1173"/>
                <a:gd name="T58" fmla="*/ 0 w 1114"/>
                <a:gd name="T59" fmla="*/ 0 h 1173"/>
                <a:gd name="T60" fmla="*/ 0 w 1114"/>
                <a:gd name="T61" fmla="*/ 0 h 1173"/>
                <a:gd name="T62" fmla="*/ 0 w 1114"/>
                <a:gd name="T63" fmla="*/ 0 h 11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3"/>
                <a:gd name="T98" fmla="*/ 1114 w 1114"/>
                <a:gd name="T99" fmla="*/ 1173 h 11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3">
                  <a:moveTo>
                    <a:pt x="0" y="587"/>
                  </a:moveTo>
                  <a:lnTo>
                    <a:pt x="2" y="526"/>
                  </a:lnTo>
                  <a:lnTo>
                    <a:pt x="11" y="467"/>
                  </a:lnTo>
                  <a:lnTo>
                    <a:pt x="24" y="411"/>
                  </a:lnTo>
                  <a:lnTo>
                    <a:pt x="43" y="358"/>
                  </a:lnTo>
                  <a:lnTo>
                    <a:pt x="66" y="307"/>
                  </a:lnTo>
                  <a:lnTo>
                    <a:pt x="95" y="258"/>
                  </a:lnTo>
                  <a:lnTo>
                    <a:pt x="126" y="213"/>
                  </a:lnTo>
                  <a:lnTo>
                    <a:pt x="162" y="172"/>
                  </a:lnTo>
                  <a:lnTo>
                    <a:pt x="202" y="133"/>
                  </a:lnTo>
                  <a:lnTo>
                    <a:pt x="245" y="99"/>
                  </a:lnTo>
                  <a:lnTo>
                    <a:pt x="291" y="71"/>
                  </a:lnTo>
                  <a:lnTo>
                    <a:pt x="339" y="46"/>
                  </a:lnTo>
                  <a:lnTo>
                    <a:pt x="391" y="26"/>
                  </a:lnTo>
                  <a:lnTo>
                    <a:pt x="444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9" y="12"/>
                  </a:lnTo>
                  <a:lnTo>
                    <a:pt x="722" y="26"/>
                  </a:lnTo>
                  <a:lnTo>
                    <a:pt x="773" y="46"/>
                  </a:lnTo>
                  <a:lnTo>
                    <a:pt x="821" y="71"/>
                  </a:lnTo>
                  <a:lnTo>
                    <a:pt x="868" y="99"/>
                  </a:lnTo>
                  <a:lnTo>
                    <a:pt x="910" y="133"/>
                  </a:lnTo>
                  <a:lnTo>
                    <a:pt x="950" y="172"/>
                  </a:lnTo>
                  <a:lnTo>
                    <a:pt x="986" y="213"/>
                  </a:lnTo>
                  <a:lnTo>
                    <a:pt x="1019" y="258"/>
                  </a:lnTo>
                  <a:lnTo>
                    <a:pt x="1046" y="307"/>
                  </a:lnTo>
                  <a:lnTo>
                    <a:pt x="1069" y="358"/>
                  </a:lnTo>
                  <a:lnTo>
                    <a:pt x="1088" y="411"/>
                  </a:lnTo>
                  <a:lnTo>
                    <a:pt x="1101" y="467"/>
                  </a:lnTo>
                  <a:lnTo>
                    <a:pt x="1111" y="526"/>
                  </a:lnTo>
                  <a:lnTo>
                    <a:pt x="1114" y="587"/>
                  </a:lnTo>
                  <a:lnTo>
                    <a:pt x="1111" y="646"/>
                  </a:lnTo>
                  <a:lnTo>
                    <a:pt x="1101" y="704"/>
                  </a:lnTo>
                  <a:lnTo>
                    <a:pt x="1088" y="760"/>
                  </a:lnTo>
                  <a:lnTo>
                    <a:pt x="1069" y="814"/>
                  </a:lnTo>
                  <a:lnTo>
                    <a:pt x="1046" y="865"/>
                  </a:lnTo>
                  <a:lnTo>
                    <a:pt x="1019" y="913"/>
                  </a:lnTo>
                  <a:lnTo>
                    <a:pt x="986" y="959"/>
                  </a:lnTo>
                  <a:lnTo>
                    <a:pt x="950" y="1000"/>
                  </a:lnTo>
                  <a:lnTo>
                    <a:pt x="910" y="1039"/>
                  </a:lnTo>
                  <a:lnTo>
                    <a:pt x="868" y="1072"/>
                  </a:lnTo>
                  <a:lnTo>
                    <a:pt x="821" y="1101"/>
                  </a:lnTo>
                  <a:lnTo>
                    <a:pt x="773" y="1126"/>
                  </a:lnTo>
                  <a:lnTo>
                    <a:pt x="722" y="1146"/>
                  </a:lnTo>
                  <a:lnTo>
                    <a:pt x="669" y="1160"/>
                  </a:lnTo>
                  <a:lnTo>
                    <a:pt x="613" y="1170"/>
                  </a:lnTo>
                  <a:lnTo>
                    <a:pt x="557" y="1173"/>
                  </a:lnTo>
                  <a:lnTo>
                    <a:pt x="499" y="1170"/>
                  </a:lnTo>
                  <a:lnTo>
                    <a:pt x="444" y="1160"/>
                  </a:lnTo>
                  <a:lnTo>
                    <a:pt x="391" y="1146"/>
                  </a:lnTo>
                  <a:lnTo>
                    <a:pt x="339" y="1126"/>
                  </a:lnTo>
                  <a:lnTo>
                    <a:pt x="291" y="1101"/>
                  </a:lnTo>
                  <a:lnTo>
                    <a:pt x="245" y="1072"/>
                  </a:lnTo>
                  <a:lnTo>
                    <a:pt x="202" y="1039"/>
                  </a:lnTo>
                  <a:lnTo>
                    <a:pt x="162" y="1000"/>
                  </a:lnTo>
                  <a:lnTo>
                    <a:pt x="126" y="959"/>
                  </a:lnTo>
                  <a:lnTo>
                    <a:pt x="95" y="913"/>
                  </a:lnTo>
                  <a:lnTo>
                    <a:pt x="66" y="865"/>
                  </a:lnTo>
                  <a:lnTo>
                    <a:pt x="43" y="814"/>
                  </a:lnTo>
                  <a:lnTo>
                    <a:pt x="24" y="760"/>
                  </a:lnTo>
                  <a:lnTo>
                    <a:pt x="11" y="704"/>
                  </a:lnTo>
                  <a:lnTo>
                    <a:pt x="2" y="646"/>
                  </a:lnTo>
                  <a:lnTo>
                    <a:pt x="0" y="587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57"/>
            <p:cNvSpPr>
              <a:spLocks/>
            </p:cNvSpPr>
            <p:nvPr/>
          </p:nvSpPr>
          <p:spPr bwMode="auto">
            <a:xfrm>
              <a:off x="3947" y="2766"/>
              <a:ext cx="69" cy="78"/>
            </a:xfrm>
            <a:custGeom>
              <a:avLst/>
              <a:gdLst>
                <a:gd name="T0" fmla="*/ 0 w 1115"/>
                <a:gd name="T1" fmla="*/ 0 h 1173"/>
                <a:gd name="T2" fmla="*/ 0 w 1115"/>
                <a:gd name="T3" fmla="*/ 0 h 1173"/>
                <a:gd name="T4" fmla="*/ 0 w 1115"/>
                <a:gd name="T5" fmla="*/ 0 h 1173"/>
                <a:gd name="T6" fmla="*/ 0 w 1115"/>
                <a:gd name="T7" fmla="*/ 0 h 1173"/>
                <a:gd name="T8" fmla="*/ 0 w 1115"/>
                <a:gd name="T9" fmla="*/ 0 h 1173"/>
                <a:gd name="T10" fmla="*/ 0 w 1115"/>
                <a:gd name="T11" fmla="*/ 0 h 1173"/>
                <a:gd name="T12" fmla="*/ 0 w 1115"/>
                <a:gd name="T13" fmla="*/ 0 h 1173"/>
                <a:gd name="T14" fmla="*/ 0 w 1115"/>
                <a:gd name="T15" fmla="*/ 0 h 1173"/>
                <a:gd name="T16" fmla="*/ 0 w 1115"/>
                <a:gd name="T17" fmla="*/ 0 h 1173"/>
                <a:gd name="T18" fmla="*/ 0 w 1115"/>
                <a:gd name="T19" fmla="*/ 0 h 1173"/>
                <a:gd name="T20" fmla="*/ 0 w 1115"/>
                <a:gd name="T21" fmla="*/ 0 h 1173"/>
                <a:gd name="T22" fmla="*/ 0 w 1115"/>
                <a:gd name="T23" fmla="*/ 0 h 1173"/>
                <a:gd name="T24" fmla="*/ 0 w 1115"/>
                <a:gd name="T25" fmla="*/ 0 h 1173"/>
                <a:gd name="T26" fmla="*/ 0 w 1115"/>
                <a:gd name="T27" fmla="*/ 0 h 1173"/>
                <a:gd name="T28" fmla="*/ 0 w 1115"/>
                <a:gd name="T29" fmla="*/ 0 h 1173"/>
                <a:gd name="T30" fmla="*/ 0 w 1115"/>
                <a:gd name="T31" fmla="*/ 0 h 1173"/>
                <a:gd name="T32" fmla="*/ 0 w 1115"/>
                <a:gd name="T33" fmla="*/ 0 h 1173"/>
                <a:gd name="T34" fmla="*/ 0 w 1115"/>
                <a:gd name="T35" fmla="*/ 0 h 1173"/>
                <a:gd name="T36" fmla="*/ 0 w 1115"/>
                <a:gd name="T37" fmla="*/ 0 h 1173"/>
                <a:gd name="T38" fmla="*/ 0 w 1115"/>
                <a:gd name="T39" fmla="*/ 0 h 1173"/>
                <a:gd name="T40" fmla="*/ 0 w 1115"/>
                <a:gd name="T41" fmla="*/ 0 h 1173"/>
                <a:gd name="T42" fmla="*/ 0 w 1115"/>
                <a:gd name="T43" fmla="*/ 0 h 1173"/>
                <a:gd name="T44" fmla="*/ 0 w 1115"/>
                <a:gd name="T45" fmla="*/ 0 h 1173"/>
                <a:gd name="T46" fmla="*/ 0 w 1115"/>
                <a:gd name="T47" fmla="*/ 0 h 1173"/>
                <a:gd name="T48" fmla="*/ 0 w 1115"/>
                <a:gd name="T49" fmla="*/ 0 h 1173"/>
                <a:gd name="T50" fmla="*/ 0 w 1115"/>
                <a:gd name="T51" fmla="*/ 0 h 1173"/>
                <a:gd name="T52" fmla="*/ 0 w 1115"/>
                <a:gd name="T53" fmla="*/ 0 h 1173"/>
                <a:gd name="T54" fmla="*/ 0 w 1115"/>
                <a:gd name="T55" fmla="*/ 0 h 1173"/>
                <a:gd name="T56" fmla="*/ 0 w 1115"/>
                <a:gd name="T57" fmla="*/ 0 h 1173"/>
                <a:gd name="T58" fmla="*/ 0 w 1115"/>
                <a:gd name="T59" fmla="*/ 0 h 1173"/>
                <a:gd name="T60" fmla="*/ 0 w 1115"/>
                <a:gd name="T61" fmla="*/ 0 h 1173"/>
                <a:gd name="T62" fmla="*/ 0 w 1115"/>
                <a:gd name="T63" fmla="*/ 0 h 11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5"/>
                <a:gd name="T97" fmla="*/ 0 h 1173"/>
                <a:gd name="T98" fmla="*/ 1115 w 1115"/>
                <a:gd name="T99" fmla="*/ 1173 h 11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5" h="1173">
                  <a:moveTo>
                    <a:pt x="0" y="587"/>
                  </a:moveTo>
                  <a:lnTo>
                    <a:pt x="2" y="526"/>
                  </a:lnTo>
                  <a:lnTo>
                    <a:pt x="11" y="469"/>
                  </a:lnTo>
                  <a:lnTo>
                    <a:pt x="24" y="412"/>
                  </a:lnTo>
                  <a:lnTo>
                    <a:pt x="43" y="358"/>
                  </a:lnTo>
                  <a:lnTo>
                    <a:pt x="67" y="307"/>
                  </a:lnTo>
                  <a:lnTo>
                    <a:pt x="95" y="258"/>
                  </a:lnTo>
                  <a:lnTo>
                    <a:pt x="127" y="214"/>
                  </a:lnTo>
                  <a:lnTo>
                    <a:pt x="164" y="172"/>
                  </a:lnTo>
                  <a:lnTo>
                    <a:pt x="203" y="134"/>
                  </a:lnTo>
                  <a:lnTo>
                    <a:pt x="245" y="100"/>
                  </a:lnTo>
                  <a:lnTo>
                    <a:pt x="292" y="70"/>
                  </a:lnTo>
                  <a:lnTo>
                    <a:pt x="340" y="45"/>
                  </a:lnTo>
                  <a:lnTo>
                    <a:pt x="392" y="25"/>
                  </a:lnTo>
                  <a:lnTo>
                    <a:pt x="446" y="11"/>
                  </a:lnTo>
                  <a:lnTo>
                    <a:pt x="500" y="2"/>
                  </a:lnTo>
                  <a:lnTo>
                    <a:pt x="558" y="0"/>
                  </a:lnTo>
                  <a:lnTo>
                    <a:pt x="614" y="2"/>
                  </a:lnTo>
                  <a:lnTo>
                    <a:pt x="669" y="11"/>
                  </a:lnTo>
                  <a:lnTo>
                    <a:pt x="723" y="25"/>
                  </a:lnTo>
                  <a:lnTo>
                    <a:pt x="774" y="45"/>
                  </a:lnTo>
                  <a:lnTo>
                    <a:pt x="823" y="70"/>
                  </a:lnTo>
                  <a:lnTo>
                    <a:pt x="868" y="100"/>
                  </a:lnTo>
                  <a:lnTo>
                    <a:pt x="912" y="134"/>
                  </a:lnTo>
                  <a:lnTo>
                    <a:pt x="951" y="172"/>
                  </a:lnTo>
                  <a:lnTo>
                    <a:pt x="987" y="214"/>
                  </a:lnTo>
                  <a:lnTo>
                    <a:pt x="1019" y="258"/>
                  </a:lnTo>
                  <a:lnTo>
                    <a:pt x="1047" y="307"/>
                  </a:lnTo>
                  <a:lnTo>
                    <a:pt x="1070" y="358"/>
                  </a:lnTo>
                  <a:lnTo>
                    <a:pt x="1089" y="412"/>
                  </a:lnTo>
                  <a:lnTo>
                    <a:pt x="1103" y="469"/>
                  </a:lnTo>
                  <a:lnTo>
                    <a:pt x="1112" y="526"/>
                  </a:lnTo>
                  <a:lnTo>
                    <a:pt x="1115" y="587"/>
                  </a:lnTo>
                  <a:lnTo>
                    <a:pt x="1112" y="647"/>
                  </a:lnTo>
                  <a:lnTo>
                    <a:pt x="1103" y="704"/>
                  </a:lnTo>
                  <a:lnTo>
                    <a:pt x="1089" y="760"/>
                  </a:lnTo>
                  <a:lnTo>
                    <a:pt x="1070" y="815"/>
                  </a:lnTo>
                  <a:lnTo>
                    <a:pt x="1047" y="866"/>
                  </a:lnTo>
                  <a:lnTo>
                    <a:pt x="1019" y="914"/>
                  </a:lnTo>
                  <a:lnTo>
                    <a:pt x="987" y="959"/>
                  </a:lnTo>
                  <a:lnTo>
                    <a:pt x="951" y="1001"/>
                  </a:lnTo>
                  <a:lnTo>
                    <a:pt x="912" y="1039"/>
                  </a:lnTo>
                  <a:lnTo>
                    <a:pt x="868" y="1072"/>
                  </a:lnTo>
                  <a:lnTo>
                    <a:pt x="823" y="1102"/>
                  </a:lnTo>
                  <a:lnTo>
                    <a:pt x="774" y="1126"/>
                  </a:lnTo>
                  <a:lnTo>
                    <a:pt x="723" y="1147"/>
                  </a:lnTo>
                  <a:lnTo>
                    <a:pt x="669" y="1160"/>
                  </a:lnTo>
                  <a:lnTo>
                    <a:pt x="614" y="1170"/>
                  </a:lnTo>
                  <a:lnTo>
                    <a:pt x="558" y="1173"/>
                  </a:lnTo>
                  <a:lnTo>
                    <a:pt x="500" y="1170"/>
                  </a:lnTo>
                  <a:lnTo>
                    <a:pt x="446" y="1160"/>
                  </a:lnTo>
                  <a:lnTo>
                    <a:pt x="392" y="1147"/>
                  </a:lnTo>
                  <a:lnTo>
                    <a:pt x="340" y="1126"/>
                  </a:lnTo>
                  <a:lnTo>
                    <a:pt x="292" y="1102"/>
                  </a:lnTo>
                  <a:lnTo>
                    <a:pt x="245" y="1072"/>
                  </a:lnTo>
                  <a:lnTo>
                    <a:pt x="203" y="1039"/>
                  </a:lnTo>
                  <a:lnTo>
                    <a:pt x="164" y="1001"/>
                  </a:lnTo>
                  <a:lnTo>
                    <a:pt x="127" y="959"/>
                  </a:lnTo>
                  <a:lnTo>
                    <a:pt x="95" y="914"/>
                  </a:lnTo>
                  <a:lnTo>
                    <a:pt x="67" y="866"/>
                  </a:lnTo>
                  <a:lnTo>
                    <a:pt x="43" y="815"/>
                  </a:lnTo>
                  <a:lnTo>
                    <a:pt x="24" y="760"/>
                  </a:lnTo>
                  <a:lnTo>
                    <a:pt x="11" y="704"/>
                  </a:lnTo>
                  <a:lnTo>
                    <a:pt x="2" y="647"/>
                  </a:lnTo>
                  <a:lnTo>
                    <a:pt x="0" y="587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58"/>
            <p:cNvSpPr>
              <a:spLocks/>
            </p:cNvSpPr>
            <p:nvPr/>
          </p:nvSpPr>
          <p:spPr bwMode="auto">
            <a:xfrm>
              <a:off x="3954" y="2838"/>
              <a:ext cx="70" cy="79"/>
            </a:xfrm>
            <a:custGeom>
              <a:avLst/>
              <a:gdLst>
                <a:gd name="T0" fmla="*/ 0 w 1114"/>
                <a:gd name="T1" fmla="*/ 0 h 1172"/>
                <a:gd name="T2" fmla="*/ 0 w 1114"/>
                <a:gd name="T3" fmla="*/ 0 h 1172"/>
                <a:gd name="T4" fmla="*/ 0 w 1114"/>
                <a:gd name="T5" fmla="*/ 0 h 1172"/>
                <a:gd name="T6" fmla="*/ 0 w 1114"/>
                <a:gd name="T7" fmla="*/ 0 h 1172"/>
                <a:gd name="T8" fmla="*/ 0 w 1114"/>
                <a:gd name="T9" fmla="*/ 0 h 1172"/>
                <a:gd name="T10" fmla="*/ 0 w 1114"/>
                <a:gd name="T11" fmla="*/ 0 h 1172"/>
                <a:gd name="T12" fmla="*/ 0 w 1114"/>
                <a:gd name="T13" fmla="*/ 0 h 1172"/>
                <a:gd name="T14" fmla="*/ 0 w 1114"/>
                <a:gd name="T15" fmla="*/ 0 h 1172"/>
                <a:gd name="T16" fmla="*/ 0 w 1114"/>
                <a:gd name="T17" fmla="*/ 0 h 1172"/>
                <a:gd name="T18" fmla="*/ 0 w 1114"/>
                <a:gd name="T19" fmla="*/ 0 h 1172"/>
                <a:gd name="T20" fmla="*/ 0 w 1114"/>
                <a:gd name="T21" fmla="*/ 0 h 1172"/>
                <a:gd name="T22" fmla="*/ 0 w 1114"/>
                <a:gd name="T23" fmla="*/ 0 h 1172"/>
                <a:gd name="T24" fmla="*/ 0 w 1114"/>
                <a:gd name="T25" fmla="*/ 0 h 1172"/>
                <a:gd name="T26" fmla="*/ 0 w 1114"/>
                <a:gd name="T27" fmla="*/ 0 h 1172"/>
                <a:gd name="T28" fmla="*/ 0 w 1114"/>
                <a:gd name="T29" fmla="*/ 0 h 1172"/>
                <a:gd name="T30" fmla="*/ 0 w 1114"/>
                <a:gd name="T31" fmla="*/ 0 h 1172"/>
                <a:gd name="T32" fmla="*/ 0 w 1114"/>
                <a:gd name="T33" fmla="*/ 0 h 1172"/>
                <a:gd name="T34" fmla="*/ 0 w 1114"/>
                <a:gd name="T35" fmla="*/ 0 h 1172"/>
                <a:gd name="T36" fmla="*/ 0 w 1114"/>
                <a:gd name="T37" fmla="*/ 0 h 1172"/>
                <a:gd name="T38" fmla="*/ 0 w 1114"/>
                <a:gd name="T39" fmla="*/ 0 h 1172"/>
                <a:gd name="T40" fmla="*/ 0 w 1114"/>
                <a:gd name="T41" fmla="*/ 0 h 1172"/>
                <a:gd name="T42" fmla="*/ 0 w 1114"/>
                <a:gd name="T43" fmla="*/ 0 h 1172"/>
                <a:gd name="T44" fmla="*/ 0 w 1114"/>
                <a:gd name="T45" fmla="*/ 0 h 1172"/>
                <a:gd name="T46" fmla="*/ 0 w 1114"/>
                <a:gd name="T47" fmla="*/ 0 h 1172"/>
                <a:gd name="T48" fmla="*/ 0 w 1114"/>
                <a:gd name="T49" fmla="*/ 0 h 1172"/>
                <a:gd name="T50" fmla="*/ 0 w 1114"/>
                <a:gd name="T51" fmla="*/ 0 h 1172"/>
                <a:gd name="T52" fmla="*/ 0 w 1114"/>
                <a:gd name="T53" fmla="*/ 0 h 1172"/>
                <a:gd name="T54" fmla="*/ 0 w 1114"/>
                <a:gd name="T55" fmla="*/ 0 h 1172"/>
                <a:gd name="T56" fmla="*/ 0 w 1114"/>
                <a:gd name="T57" fmla="*/ 0 h 1172"/>
                <a:gd name="T58" fmla="*/ 0 w 1114"/>
                <a:gd name="T59" fmla="*/ 0 h 1172"/>
                <a:gd name="T60" fmla="*/ 0 w 1114"/>
                <a:gd name="T61" fmla="*/ 0 h 1172"/>
                <a:gd name="T62" fmla="*/ 0 w 1114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2"/>
                <a:gd name="T98" fmla="*/ 1114 w 1114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2">
                  <a:moveTo>
                    <a:pt x="0" y="586"/>
                  </a:moveTo>
                  <a:lnTo>
                    <a:pt x="2" y="525"/>
                  </a:lnTo>
                  <a:lnTo>
                    <a:pt x="11" y="468"/>
                  </a:lnTo>
                  <a:lnTo>
                    <a:pt x="24" y="412"/>
                  </a:lnTo>
                  <a:lnTo>
                    <a:pt x="44" y="357"/>
                  </a:lnTo>
                  <a:lnTo>
                    <a:pt x="67" y="306"/>
                  </a:lnTo>
                  <a:lnTo>
                    <a:pt x="94" y="258"/>
                  </a:lnTo>
                  <a:lnTo>
                    <a:pt x="126" y="213"/>
                  </a:lnTo>
                  <a:lnTo>
                    <a:pt x="163" y="171"/>
                  </a:lnTo>
                  <a:lnTo>
                    <a:pt x="202" y="133"/>
                  </a:lnTo>
                  <a:lnTo>
                    <a:pt x="245" y="100"/>
                  </a:lnTo>
                  <a:lnTo>
                    <a:pt x="291" y="70"/>
                  </a:lnTo>
                  <a:lnTo>
                    <a:pt x="340" y="46"/>
                  </a:lnTo>
                  <a:lnTo>
                    <a:pt x="390" y="25"/>
                  </a:lnTo>
                  <a:lnTo>
                    <a:pt x="444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68" y="12"/>
                  </a:lnTo>
                  <a:lnTo>
                    <a:pt x="722" y="25"/>
                  </a:lnTo>
                  <a:lnTo>
                    <a:pt x="773" y="46"/>
                  </a:lnTo>
                  <a:lnTo>
                    <a:pt x="822" y="70"/>
                  </a:lnTo>
                  <a:lnTo>
                    <a:pt x="867" y="100"/>
                  </a:lnTo>
                  <a:lnTo>
                    <a:pt x="911" y="133"/>
                  </a:lnTo>
                  <a:lnTo>
                    <a:pt x="950" y="171"/>
                  </a:lnTo>
                  <a:lnTo>
                    <a:pt x="987" y="213"/>
                  </a:lnTo>
                  <a:lnTo>
                    <a:pt x="1018" y="258"/>
                  </a:lnTo>
                  <a:lnTo>
                    <a:pt x="1046" y="306"/>
                  </a:lnTo>
                  <a:lnTo>
                    <a:pt x="1070" y="357"/>
                  </a:lnTo>
                  <a:lnTo>
                    <a:pt x="1089" y="412"/>
                  </a:lnTo>
                  <a:lnTo>
                    <a:pt x="1102" y="468"/>
                  </a:lnTo>
                  <a:lnTo>
                    <a:pt x="1111" y="525"/>
                  </a:lnTo>
                  <a:lnTo>
                    <a:pt x="1114" y="586"/>
                  </a:lnTo>
                  <a:lnTo>
                    <a:pt x="1111" y="646"/>
                  </a:lnTo>
                  <a:lnTo>
                    <a:pt x="1102" y="704"/>
                  </a:lnTo>
                  <a:lnTo>
                    <a:pt x="1089" y="761"/>
                  </a:lnTo>
                  <a:lnTo>
                    <a:pt x="1070" y="814"/>
                  </a:lnTo>
                  <a:lnTo>
                    <a:pt x="1046" y="865"/>
                  </a:lnTo>
                  <a:lnTo>
                    <a:pt x="1018" y="914"/>
                  </a:lnTo>
                  <a:lnTo>
                    <a:pt x="987" y="958"/>
                  </a:lnTo>
                  <a:lnTo>
                    <a:pt x="950" y="1000"/>
                  </a:lnTo>
                  <a:lnTo>
                    <a:pt x="911" y="1038"/>
                  </a:lnTo>
                  <a:lnTo>
                    <a:pt x="867" y="1072"/>
                  </a:lnTo>
                  <a:lnTo>
                    <a:pt x="822" y="1101"/>
                  </a:lnTo>
                  <a:lnTo>
                    <a:pt x="773" y="1125"/>
                  </a:lnTo>
                  <a:lnTo>
                    <a:pt x="722" y="1146"/>
                  </a:lnTo>
                  <a:lnTo>
                    <a:pt x="668" y="1159"/>
                  </a:lnTo>
                  <a:lnTo>
                    <a:pt x="614" y="1169"/>
                  </a:lnTo>
                  <a:lnTo>
                    <a:pt x="557" y="1172"/>
                  </a:lnTo>
                  <a:lnTo>
                    <a:pt x="499" y="1169"/>
                  </a:lnTo>
                  <a:lnTo>
                    <a:pt x="444" y="1159"/>
                  </a:lnTo>
                  <a:lnTo>
                    <a:pt x="390" y="1146"/>
                  </a:lnTo>
                  <a:lnTo>
                    <a:pt x="340" y="1125"/>
                  </a:lnTo>
                  <a:lnTo>
                    <a:pt x="291" y="1101"/>
                  </a:lnTo>
                  <a:lnTo>
                    <a:pt x="245" y="1072"/>
                  </a:lnTo>
                  <a:lnTo>
                    <a:pt x="202" y="1038"/>
                  </a:lnTo>
                  <a:lnTo>
                    <a:pt x="163" y="1000"/>
                  </a:lnTo>
                  <a:lnTo>
                    <a:pt x="126" y="958"/>
                  </a:lnTo>
                  <a:lnTo>
                    <a:pt x="94" y="914"/>
                  </a:lnTo>
                  <a:lnTo>
                    <a:pt x="67" y="865"/>
                  </a:lnTo>
                  <a:lnTo>
                    <a:pt x="44" y="814"/>
                  </a:lnTo>
                  <a:lnTo>
                    <a:pt x="24" y="761"/>
                  </a:lnTo>
                  <a:lnTo>
                    <a:pt x="11" y="704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59"/>
            <p:cNvSpPr>
              <a:spLocks/>
            </p:cNvSpPr>
            <p:nvPr/>
          </p:nvSpPr>
          <p:spPr bwMode="auto">
            <a:xfrm>
              <a:off x="3987" y="2906"/>
              <a:ext cx="69" cy="79"/>
            </a:xfrm>
            <a:custGeom>
              <a:avLst/>
              <a:gdLst>
                <a:gd name="T0" fmla="*/ 0 w 1114"/>
                <a:gd name="T1" fmla="*/ 0 h 1174"/>
                <a:gd name="T2" fmla="*/ 0 w 1114"/>
                <a:gd name="T3" fmla="*/ 0 h 1174"/>
                <a:gd name="T4" fmla="*/ 0 w 1114"/>
                <a:gd name="T5" fmla="*/ 0 h 1174"/>
                <a:gd name="T6" fmla="*/ 0 w 1114"/>
                <a:gd name="T7" fmla="*/ 0 h 1174"/>
                <a:gd name="T8" fmla="*/ 0 w 1114"/>
                <a:gd name="T9" fmla="*/ 0 h 1174"/>
                <a:gd name="T10" fmla="*/ 0 w 1114"/>
                <a:gd name="T11" fmla="*/ 0 h 1174"/>
                <a:gd name="T12" fmla="*/ 0 w 1114"/>
                <a:gd name="T13" fmla="*/ 0 h 1174"/>
                <a:gd name="T14" fmla="*/ 0 w 1114"/>
                <a:gd name="T15" fmla="*/ 0 h 1174"/>
                <a:gd name="T16" fmla="*/ 0 w 1114"/>
                <a:gd name="T17" fmla="*/ 0 h 1174"/>
                <a:gd name="T18" fmla="*/ 0 w 1114"/>
                <a:gd name="T19" fmla="*/ 0 h 1174"/>
                <a:gd name="T20" fmla="*/ 0 w 1114"/>
                <a:gd name="T21" fmla="*/ 0 h 1174"/>
                <a:gd name="T22" fmla="*/ 0 w 1114"/>
                <a:gd name="T23" fmla="*/ 0 h 1174"/>
                <a:gd name="T24" fmla="*/ 0 w 1114"/>
                <a:gd name="T25" fmla="*/ 0 h 1174"/>
                <a:gd name="T26" fmla="*/ 0 w 1114"/>
                <a:gd name="T27" fmla="*/ 0 h 1174"/>
                <a:gd name="T28" fmla="*/ 0 w 1114"/>
                <a:gd name="T29" fmla="*/ 0 h 1174"/>
                <a:gd name="T30" fmla="*/ 0 w 1114"/>
                <a:gd name="T31" fmla="*/ 0 h 1174"/>
                <a:gd name="T32" fmla="*/ 0 w 1114"/>
                <a:gd name="T33" fmla="*/ 0 h 1174"/>
                <a:gd name="T34" fmla="*/ 0 w 1114"/>
                <a:gd name="T35" fmla="*/ 0 h 1174"/>
                <a:gd name="T36" fmla="*/ 0 w 1114"/>
                <a:gd name="T37" fmla="*/ 0 h 1174"/>
                <a:gd name="T38" fmla="*/ 0 w 1114"/>
                <a:gd name="T39" fmla="*/ 0 h 1174"/>
                <a:gd name="T40" fmla="*/ 0 w 1114"/>
                <a:gd name="T41" fmla="*/ 0 h 1174"/>
                <a:gd name="T42" fmla="*/ 0 w 1114"/>
                <a:gd name="T43" fmla="*/ 0 h 1174"/>
                <a:gd name="T44" fmla="*/ 0 w 1114"/>
                <a:gd name="T45" fmla="*/ 0 h 1174"/>
                <a:gd name="T46" fmla="*/ 0 w 1114"/>
                <a:gd name="T47" fmla="*/ 0 h 1174"/>
                <a:gd name="T48" fmla="*/ 0 w 1114"/>
                <a:gd name="T49" fmla="*/ 0 h 1174"/>
                <a:gd name="T50" fmla="*/ 0 w 1114"/>
                <a:gd name="T51" fmla="*/ 0 h 1174"/>
                <a:gd name="T52" fmla="*/ 0 w 1114"/>
                <a:gd name="T53" fmla="*/ 0 h 1174"/>
                <a:gd name="T54" fmla="*/ 0 w 1114"/>
                <a:gd name="T55" fmla="*/ 0 h 1174"/>
                <a:gd name="T56" fmla="*/ 0 w 1114"/>
                <a:gd name="T57" fmla="*/ 0 h 1174"/>
                <a:gd name="T58" fmla="*/ 0 w 1114"/>
                <a:gd name="T59" fmla="*/ 0 h 1174"/>
                <a:gd name="T60" fmla="*/ 0 w 1114"/>
                <a:gd name="T61" fmla="*/ 0 h 1174"/>
                <a:gd name="T62" fmla="*/ 0 w 1114"/>
                <a:gd name="T63" fmla="*/ 0 h 11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4"/>
                <a:gd name="T98" fmla="*/ 1114 w 1114"/>
                <a:gd name="T99" fmla="*/ 1174 h 117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4">
                  <a:moveTo>
                    <a:pt x="0" y="586"/>
                  </a:moveTo>
                  <a:lnTo>
                    <a:pt x="2" y="526"/>
                  </a:lnTo>
                  <a:lnTo>
                    <a:pt x="11" y="468"/>
                  </a:lnTo>
                  <a:lnTo>
                    <a:pt x="24" y="412"/>
                  </a:lnTo>
                  <a:lnTo>
                    <a:pt x="43" y="359"/>
                  </a:lnTo>
                  <a:lnTo>
                    <a:pt x="66" y="306"/>
                  </a:lnTo>
                  <a:lnTo>
                    <a:pt x="94" y="259"/>
                  </a:lnTo>
                  <a:lnTo>
                    <a:pt x="126" y="214"/>
                  </a:lnTo>
                  <a:lnTo>
                    <a:pt x="162" y="171"/>
                  </a:lnTo>
                  <a:lnTo>
                    <a:pt x="202" y="134"/>
                  </a:lnTo>
                  <a:lnTo>
                    <a:pt x="244" y="100"/>
                  </a:lnTo>
                  <a:lnTo>
                    <a:pt x="291" y="70"/>
                  </a:lnTo>
                  <a:lnTo>
                    <a:pt x="339" y="46"/>
                  </a:lnTo>
                  <a:lnTo>
                    <a:pt x="390" y="26"/>
                  </a:lnTo>
                  <a:lnTo>
                    <a:pt x="443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8" y="12"/>
                  </a:lnTo>
                  <a:lnTo>
                    <a:pt x="721" y="26"/>
                  </a:lnTo>
                  <a:lnTo>
                    <a:pt x="773" y="46"/>
                  </a:lnTo>
                  <a:lnTo>
                    <a:pt x="821" y="70"/>
                  </a:lnTo>
                  <a:lnTo>
                    <a:pt x="867" y="100"/>
                  </a:lnTo>
                  <a:lnTo>
                    <a:pt x="910" y="134"/>
                  </a:lnTo>
                  <a:lnTo>
                    <a:pt x="950" y="172"/>
                  </a:lnTo>
                  <a:lnTo>
                    <a:pt x="986" y="214"/>
                  </a:lnTo>
                  <a:lnTo>
                    <a:pt x="1018" y="259"/>
                  </a:lnTo>
                  <a:lnTo>
                    <a:pt x="1046" y="308"/>
                  </a:lnTo>
                  <a:lnTo>
                    <a:pt x="1069" y="359"/>
                  </a:lnTo>
                  <a:lnTo>
                    <a:pt x="1088" y="413"/>
                  </a:lnTo>
                  <a:lnTo>
                    <a:pt x="1101" y="469"/>
                  </a:lnTo>
                  <a:lnTo>
                    <a:pt x="1111" y="527"/>
                  </a:lnTo>
                  <a:lnTo>
                    <a:pt x="1114" y="587"/>
                  </a:lnTo>
                  <a:lnTo>
                    <a:pt x="1111" y="647"/>
                  </a:lnTo>
                  <a:lnTo>
                    <a:pt x="1101" y="704"/>
                  </a:lnTo>
                  <a:lnTo>
                    <a:pt x="1088" y="761"/>
                  </a:lnTo>
                  <a:lnTo>
                    <a:pt x="1069" y="815"/>
                  </a:lnTo>
                  <a:lnTo>
                    <a:pt x="1046" y="866"/>
                  </a:lnTo>
                  <a:lnTo>
                    <a:pt x="1018" y="914"/>
                  </a:lnTo>
                  <a:lnTo>
                    <a:pt x="986" y="960"/>
                  </a:lnTo>
                  <a:lnTo>
                    <a:pt x="950" y="1001"/>
                  </a:lnTo>
                  <a:lnTo>
                    <a:pt x="910" y="1040"/>
                  </a:lnTo>
                  <a:lnTo>
                    <a:pt x="867" y="1072"/>
                  </a:lnTo>
                  <a:lnTo>
                    <a:pt x="821" y="1102"/>
                  </a:lnTo>
                  <a:lnTo>
                    <a:pt x="773" y="1127"/>
                  </a:lnTo>
                  <a:lnTo>
                    <a:pt x="721" y="1147"/>
                  </a:lnTo>
                  <a:lnTo>
                    <a:pt x="668" y="1161"/>
                  </a:lnTo>
                  <a:lnTo>
                    <a:pt x="613" y="1170"/>
                  </a:lnTo>
                  <a:lnTo>
                    <a:pt x="557" y="1174"/>
                  </a:lnTo>
                  <a:lnTo>
                    <a:pt x="499" y="1170"/>
                  </a:lnTo>
                  <a:lnTo>
                    <a:pt x="443" y="1161"/>
                  </a:lnTo>
                  <a:lnTo>
                    <a:pt x="390" y="1147"/>
                  </a:lnTo>
                  <a:lnTo>
                    <a:pt x="339" y="1127"/>
                  </a:lnTo>
                  <a:lnTo>
                    <a:pt x="291" y="1102"/>
                  </a:lnTo>
                  <a:lnTo>
                    <a:pt x="244" y="1072"/>
                  </a:lnTo>
                  <a:lnTo>
                    <a:pt x="202" y="1038"/>
                  </a:lnTo>
                  <a:lnTo>
                    <a:pt x="162" y="1001"/>
                  </a:lnTo>
                  <a:lnTo>
                    <a:pt x="126" y="960"/>
                  </a:lnTo>
                  <a:lnTo>
                    <a:pt x="94" y="914"/>
                  </a:lnTo>
                  <a:lnTo>
                    <a:pt x="66" y="866"/>
                  </a:lnTo>
                  <a:lnTo>
                    <a:pt x="43" y="814"/>
                  </a:lnTo>
                  <a:lnTo>
                    <a:pt x="24" y="761"/>
                  </a:lnTo>
                  <a:lnTo>
                    <a:pt x="11" y="704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60"/>
            <p:cNvSpPr>
              <a:spLocks/>
            </p:cNvSpPr>
            <p:nvPr/>
          </p:nvSpPr>
          <p:spPr bwMode="auto">
            <a:xfrm>
              <a:off x="4045" y="2938"/>
              <a:ext cx="70" cy="79"/>
            </a:xfrm>
            <a:custGeom>
              <a:avLst/>
              <a:gdLst>
                <a:gd name="T0" fmla="*/ 0 w 1115"/>
                <a:gd name="T1" fmla="*/ 0 h 1173"/>
                <a:gd name="T2" fmla="*/ 0 w 1115"/>
                <a:gd name="T3" fmla="*/ 0 h 1173"/>
                <a:gd name="T4" fmla="*/ 0 w 1115"/>
                <a:gd name="T5" fmla="*/ 0 h 1173"/>
                <a:gd name="T6" fmla="*/ 0 w 1115"/>
                <a:gd name="T7" fmla="*/ 0 h 1173"/>
                <a:gd name="T8" fmla="*/ 0 w 1115"/>
                <a:gd name="T9" fmla="*/ 0 h 1173"/>
                <a:gd name="T10" fmla="*/ 0 w 1115"/>
                <a:gd name="T11" fmla="*/ 0 h 1173"/>
                <a:gd name="T12" fmla="*/ 0 w 1115"/>
                <a:gd name="T13" fmla="*/ 0 h 1173"/>
                <a:gd name="T14" fmla="*/ 0 w 1115"/>
                <a:gd name="T15" fmla="*/ 0 h 1173"/>
                <a:gd name="T16" fmla="*/ 0 w 1115"/>
                <a:gd name="T17" fmla="*/ 0 h 1173"/>
                <a:gd name="T18" fmla="*/ 0 w 1115"/>
                <a:gd name="T19" fmla="*/ 0 h 1173"/>
                <a:gd name="T20" fmla="*/ 0 w 1115"/>
                <a:gd name="T21" fmla="*/ 0 h 1173"/>
                <a:gd name="T22" fmla="*/ 0 w 1115"/>
                <a:gd name="T23" fmla="*/ 0 h 1173"/>
                <a:gd name="T24" fmla="*/ 0 w 1115"/>
                <a:gd name="T25" fmla="*/ 0 h 1173"/>
                <a:gd name="T26" fmla="*/ 0 w 1115"/>
                <a:gd name="T27" fmla="*/ 0 h 1173"/>
                <a:gd name="T28" fmla="*/ 0 w 1115"/>
                <a:gd name="T29" fmla="*/ 0 h 1173"/>
                <a:gd name="T30" fmla="*/ 0 w 1115"/>
                <a:gd name="T31" fmla="*/ 0 h 1173"/>
                <a:gd name="T32" fmla="*/ 0 w 1115"/>
                <a:gd name="T33" fmla="*/ 0 h 1173"/>
                <a:gd name="T34" fmla="*/ 0 w 1115"/>
                <a:gd name="T35" fmla="*/ 0 h 1173"/>
                <a:gd name="T36" fmla="*/ 0 w 1115"/>
                <a:gd name="T37" fmla="*/ 0 h 1173"/>
                <a:gd name="T38" fmla="*/ 0 w 1115"/>
                <a:gd name="T39" fmla="*/ 0 h 1173"/>
                <a:gd name="T40" fmla="*/ 0 w 1115"/>
                <a:gd name="T41" fmla="*/ 0 h 1173"/>
                <a:gd name="T42" fmla="*/ 0 w 1115"/>
                <a:gd name="T43" fmla="*/ 0 h 1173"/>
                <a:gd name="T44" fmla="*/ 0 w 1115"/>
                <a:gd name="T45" fmla="*/ 0 h 1173"/>
                <a:gd name="T46" fmla="*/ 0 w 1115"/>
                <a:gd name="T47" fmla="*/ 0 h 1173"/>
                <a:gd name="T48" fmla="*/ 0 w 1115"/>
                <a:gd name="T49" fmla="*/ 0 h 1173"/>
                <a:gd name="T50" fmla="*/ 0 w 1115"/>
                <a:gd name="T51" fmla="*/ 0 h 1173"/>
                <a:gd name="T52" fmla="*/ 0 w 1115"/>
                <a:gd name="T53" fmla="*/ 0 h 1173"/>
                <a:gd name="T54" fmla="*/ 0 w 1115"/>
                <a:gd name="T55" fmla="*/ 0 h 1173"/>
                <a:gd name="T56" fmla="*/ 0 w 1115"/>
                <a:gd name="T57" fmla="*/ 0 h 1173"/>
                <a:gd name="T58" fmla="*/ 0 w 1115"/>
                <a:gd name="T59" fmla="*/ 0 h 1173"/>
                <a:gd name="T60" fmla="*/ 0 w 1115"/>
                <a:gd name="T61" fmla="*/ 0 h 1173"/>
                <a:gd name="T62" fmla="*/ 0 w 1115"/>
                <a:gd name="T63" fmla="*/ 0 h 11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5"/>
                <a:gd name="T97" fmla="*/ 0 h 1173"/>
                <a:gd name="T98" fmla="*/ 1115 w 1115"/>
                <a:gd name="T99" fmla="*/ 1173 h 11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5" h="1173">
                  <a:moveTo>
                    <a:pt x="0" y="586"/>
                  </a:moveTo>
                  <a:lnTo>
                    <a:pt x="2" y="525"/>
                  </a:lnTo>
                  <a:lnTo>
                    <a:pt x="11" y="468"/>
                  </a:lnTo>
                  <a:lnTo>
                    <a:pt x="24" y="412"/>
                  </a:lnTo>
                  <a:lnTo>
                    <a:pt x="43" y="357"/>
                  </a:lnTo>
                  <a:lnTo>
                    <a:pt x="66" y="306"/>
                  </a:lnTo>
                  <a:lnTo>
                    <a:pt x="95" y="258"/>
                  </a:lnTo>
                  <a:lnTo>
                    <a:pt x="127" y="213"/>
                  </a:lnTo>
                  <a:lnTo>
                    <a:pt x="163" y="171"/>
                  </a:lnTo>
                  <a:lnTo>
                    <a:pt x="203" y="133"/>
                  </a:lnTo>
                  <a:lnTo>
                    <a:pt x="245" y="100"/>
                  </a:lnTo>
                  <a:lnTo>
                    <a:pt x="292" y="70"/>
                  </a:lnTo>
                  <a:lnTo>
                    <a:pt x="340" y="46"/>
                  </a:lnTo>
                  <a:lnTo>
                    <a:pt x="392" y="25"/>
                  </a:lnTo>
                  <a:lnTo>
                    <a:pt x="445" y="12"/>
                  </a:lnTo>
                  <a:lnTo>
                    <a:pt x="500" y="2"/>
                  </a:lnTo>
                  <a:lnTo>
                    <a:pt x="558" y="0"/>
                  </a:lnTo>
                  <a:lnTo>
                    <a:pt x="614" y="2"/>
                  </a:lnTo>
                  <a:lnTo>
                    <a:pt x="669" y="12"/>
                  </a:lnTo>
                  <a:lnTo>
                    <a:pt x="722" y="25"/>
                  </a:lnTo>
                  <a:lnTo>
                    <a:pt x="774" y="46"/>
                  </a:lnTo>
                  <a:lnTo>
                    <a:pt x="822" y="70"/>
                  </a:lnTo>
                  <a:lnTo>
                    <a:pt x="868" y="100"/>
                  </a:lnTo>
                  <a:lnTo>
                    <a:pt x="911" y="133"/>
                  </a:lnTo>
                  <a:lnTo>
                    <a:pt x="951" y="171"/>
                  </a:lnTo>
                  <a:lnTo>
                    <a:pt x="987" y="213"/>
                  </a:lnTo>
                  <a:lnTo>
                    <a:pt x="1019" y="258"/>
                  </a:lnTo>
                  <a:lnTo>
                    <a:pt x="1047" y="306"/>
                  </a:lnTo>
                  <a:lnTo>
                    <a:pt x="1070" y="357"/>
                  </a:lnTo>
                  <a:lnTo>
                    <a:pt x="1089" y="412"/>
                  </a:lnTo>
                  <a:lnTo>
                    <a:pt x="1102" y="468"/>
                  </a:lnTo>
                  <a:lnTo>
                    <a:pt x="1112" y="525"/>
                  </a:lnTo>
                  <a:lnTo>
                    <a:pt x="1115" y="586"/>
                  </a:lnTo>
                  <a:lnTo>
                    <a:pt x="1112" y="646"/>
                  </a:lnTo>
                  <a:lnTo>
                    <a:pt x="1102" y="704"/>
                  </a:lnTo>
                  <a:lnTo>
                    <a:pt x="1089" y="759"/>
                  </a:lnTo>
                  <a:lnTo>
                    <a:pt x="1070" y="814"/>
                  </a:lnTo>
                  <a:lnTo>
                    <a:pt x="1047" y="865"/>
                  </a:lnTo>
                  <a:lnTo>
                    <a:pt x="1019" y="914"/>
                  </a:lnTo>
                  <a:lnTo>
                    <a:pt x="987" y="958"/>
                  </a:lnTo>
                  <a:lnTo>
                    <a:pt x="951" y="1001"/>
                  </a:lnTo>
                  <a:lnTo>
                    <a:pt x="911" y="1038"/>
                  </a:lnTo>
                  <a:lnTo>
                    <a:pt x="868" y="1072"/>
                  </a:lnTo>
                  <a:lnTo>
                    <a:pt x="822" y="1102"/>
                  </a:lnTo>
                  <a:lnTo>
                    <a:pt x="774" y="1126"/>
                  </a:lnTo>
                  <a:lnTo>
                    <a:pt x="722" y="1147"/>
                  </a:lnTo>
                  <a:lnTo>
                    <a:pt x="669" y="1161"/>
                  </a:lnTo>
                  <a:lnTo>
                    <a:pt x="614" y="1170"/>
                  </a:lnTo>
                  <a:lnTo>
                    <a:pt x="558" y="1173"/>
                  </a:lnTo>
                  <a:lnTo>
                    <a:pt x="500" y="1169"/>
                  </a:lnTo>
                  <a:lnTo>
                    <a:pt x="445" y="1161"/>
                  </a:lnTo>
                  <a:lnTo>
                    <a:pt x="392" y="1146"/>
                  </a:lnTo>
                  <a:lnTo>
                    <a:pt x="340" y="1126"/>
                  </a:lnTo>
                  <a:lnTo>
                    <a:pt x="292" y="1101"/>
                  </a:lnTo>
                  <a:lnTo>
                    <a:pt x="245" y="1072"/>
                  </a:lnTo>
                  <a:lnTo>
                    <a:pt x="203" y="1038"/>
                  </a:lnTo>
                  <a:lnTo>
                    <a:pt x="163" y="1000"/>
                  </a:lnTo>
                  <a:lnTo>
                    <a:pt x="127" y="958"/>
                  </a:lnTo>
                  <a:lnTo>
                    <a:pt x="95" y="913"/>
                  </a:lnTo>
                  <a:lnTo>
                    <a:pt x="66" y="865"/>
                  </a:lnTo>
                  <a:lnTo>
                    <a:pt x="43" y="814"/>
                  </a:lnTo>
                  <a:lnTo>
                    <a:pt x="24" y="759"/>
                  </a:lnTo>
                  <a:lnTo>
                    <a:pt x="11" y="703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61"/>
            <p:cNvSpPr>
              <a:spLocks/>
            </p:cNvSpPr>
            <p:nvPr/>
          </p:nvSpPr>
          <p:spPr bwMode="auto">
            <a:xfrm>
              <a:off x="4108" y="2957"/>
              <a:ext cx="69" cy="79"/>
            </a:xfrm>
            <a:custGeom>
              <a:avLst/>
              <a:gdLst>
                <a:gd name="T0" fmla="*/ 0 w 1114"/>
                <a:gd name="T1" fmla="*/ 0 h 1172"/>
                <a:gd name="T2" fmla="*/ 0 w 1114"/>
                <a:gd name="T3" fmla="*/ 0 h 1172"/>
                <a:gd name="T4" fmla="*/ 0 w 1114"/>
                <a:gd name="T5" fmla="*/ 0 h 1172"/>
                <a:gd name="T6" fmla="*/ 0 w 1114"/>
                <a:gd name="T7" fmla="*/ 0 h 1172"/>
                <a:gd name="T8" fmla="*/ 0 w 1114"/>
                <a:gd name="T9" fmla="*/ 0 h 1172"/>
                <a:gd name="T10" fmla="*/ 0 w 1114"/>
                <a:gd name="T11" fmla="*/ 0 h 1172"/>
                <a:gd name="T12" fmla="*/ 0 w 1114"/>
                <a:gd name="T13" fmla="*/ 0 h 1172"/>
                <a:gd name="T14" fmla="*/ 0 w 1114"/>
                <a:gd name="T15" fmla="*/ 0 h 1172"/>
                <a:gd name="T16" fmla="*/ 0 w 1114"/>
                <a:gd name="T17" fmla="*/ 0 h 1172"/>
                <a:gd name="T18" fmla="*/ 0 w 1114"/>
                <a:gd name="T19" fmla="*/ 0 h 1172"/>
                <a:gd name="T20" fmla="*/ 0 w 1114"/>
                <a:gd name="T21" fmla="*/ 0 h 1172"/>
                <a:gd name="T22" fmla="*/ 0 w 1114"/>
                <a:gd name="T23" fmla="*/ 0 h 1172"/>
                <a:gd name="T24" fmla="*/ 0 w 1114"/>
                <a:gd name="T25" fmla="*/ 0 h 1172"/>
                <a:gd name="T26" fmla="*/ 0 w 1114"/>
                <a:gd name="T27" fmla="*/ 0 h 1172"/>
                <a:gd name="T28" fmla="*/ 0 w 1114"/>
                <a:gd name="T29" fmla="*/ 0 h 1172"/>
                <a:gd name="T30" fmla="*/ 0 w 1114"/>
                <a:gd name="T31" fmla="*/ 0 h 1172"/>
                <a:gd name="T32" fmla="*/ 0 w 1114"/>
                <a:gd name="T33" fmla="*/ 0 h 1172"/>
                <a:gd name="T34" fmla="*/ 0 w 1114"/>
                <a:gd name="T35" fmla="*/ 0 h 1172"/>
                <a:gd name="T36" fmla="*/ 0 w 1114"/>
                <a:gd name="T37" fmla="*/ 0 h 1172"/>
                <a:gd name="T38" fmla="*/ 0 w 1114"/>
                <a:gd name="T39" fmla="*/ 0 h 1172"/>
                <a:gd name="T40" fmla="*/ 0 w 1114"/>
                <a:gd name="T41" fmla="*/ 0 h 1172"/>
                <a:gd name="T42" fmla="*/ 0 w 1114"/>
                <a:gd name="T43" fmla="*/ 0 h 1172"/>
                <a:gd name="T44" fmla="*/ 0 w 1114"/>
                <a:gd name="T45" fmla="*/ 0 h 1172"/>
                <a:gd name="T46" fmla="*/ 0 w 1114"/>
                <a:gd name="T47" fmla="*/ 0 h 1172"/>
                <a:gd name="T48" fmla="*/ 0 w 1114"/>
                <a:gd name="T49" fmla="*/ 0 h 1172"/>
                <a:gd name="T50" fmla="*/ 0 w 1114"/>
                <a:gd name="T51" fmla="*/ 0 h 1172"/>
                <a:gd name="T52" fmla="*/ 0 w 1114"/>
                <a:gd name="T53" fmla="*/ 0 h 1172"/>
                <a:gd name="T54" fmla="*/ 0 w 1114"/>
                <a:gd name="T55" fmla="*/ 0 h 1172"/>
                <a:gd name="T56" fmla="*/ 0 w 1114"/>
                <a:gd name="T57" fmla="*/ 0 h 1172"/>
                <a:gd name="T58" fmla="*/ 0 w 1114"/>
                <a:gd name="T59" fmla="*/ 0 h 1172"/>
                <a:gd name="T60" fmla="*/ 0 w 1114"/>
                <a:gd name="T61" fmla="*/ 0 h 1172"/>
                <a:gd name="T62" fmla="*/ 0 w 1114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2"/>
                <a:gd name="T98" fmla="*/ 1114 w 1114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2">
                  <a:moveTo>
                    <a:pt x="0" y="586"/>
                  </a:moveTo>
                  <a:lnTo>
                    <a:pt x="2" y="526"/>
                  </a:lnTo>
                  <a:lnTo>
                    <a:pt x="11" y="468"/>
                  </a:lnTo>
                  <a:lnTo>
                    <a:pt x="25" y="412"/>
                  </a:lnTo>
                  <a:lnTo>
                    <a:pt x="44" y="358"/>
                  </a:lnTo>
                  <a:lnTo>
                    <a:pt x="67" y="306"/>
                  </a:lnTo>
                  <a:lnTo>
                    <a:pt x="95" y="259"/>
                  </a:lnTo>
                  <a:lnTo>
                    <a:pt x="127" y="213"/>
                  </a:lnTo>
                  <a:lnTo>
                    <a:pt x="163" y="171"/>
                  </a:lnTo>
                  <a:lnTo>
                    <a:pt x="203" y="133"/>
                  </a:lnTo>
                  <a:lnTo>
                    <a:pt x="246" y="100"/>
                  </a:lnTo>
                  <a:lnTo>
                    <a:pt x="291" y="70"/>
                  </a:lnTo>
                  <a:lnTo>
                    <a:pt x="340" y="46"/>
                  </a:lnTo>
                  <a:lnTo>
                    <a:pt x="392" y="26"/>
                  </a:lnTo>
                  <a:lnTo>
                    <a:pt x="445" y="12"/>
                  </a:lnTo>
                  <a:lnTo>
                    <a:pt x="500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70" y="12"/>
                  </a:lnTo>
                  <a:lnTo>
                    <a:pt x="723" y="26"/>
                  </a:lnTo>
                  <a:lnTo>
                    <a:pt x="774" y="46"/>
                  </a:lnTo>
                  <a:lnTo>
                    <a:pt x="822" y="70"/>
                  </a:lnTo>
                  <a:lnTo>
                    <a:pt x="869" y="100"/>
                  </a:lnTo>
                  <a:lnTo>
                    <a:pt x="911" y="133"/>
                  </a:lnTo>
                  <a:lnTo>
                    <a:pt x="951" y="171"/>
                  </a:lnTo>
                  <a:lnTo>
                    <a:pt x="987" y="213"/>
                  </a:lnTo>
                  <a:lnTo>
                    <a:pt x="1019" y="259"/>
                  </a:lnTo>
                  <a:lnTo>
                    <a:pt x="1047" y="306"/>
                  </a:lnTo>
                  <a:lnTo>
                    <a:pt x="1070" y="358"/>
                  </a:lnTo>
                  <a:lnTo>
                    <a:pt x="1089" y="412"/>
                  </a:lnTo>
                  <a:lnTo>
                    <a:pt x="1102" y="468"/>
                  </a:lnTo>
                  <a:lnTo>
                    <a:pt x="1111" y="526"/>
                  </a:lnTo>
                  <a:lnTo>
                    <a:pt x="1114" y="586"/>
                  </a:lnTo>
                  <a:lnTo>
                    <a:pt x="1111" y="646"/>
                  </a:lnTo>
                  <a:lnTo>
                    <a:pt x="1102" y="704"/>
                  </a:lnTo>
                  <a:lnTo>
                    <a:pt x="1089" y="761"/>
                  </a:lnTo>
                  <a:lnTo>
                    <a:pt x="1070" y="814"/>
                  </a:lnTo>
                  <a:lnTo>
                    <a:pt x="1047" y="865"/>
                  </a:lnTo>
                  <a:lnTo>
                    <a:pt x="1019" y="914"/>
                  </a:lnTo>
                  <a:lnTo>
                    <a:pt x="987" y="959"/>
                  </a:lnTo>
                  <a:lnTo>
                    <a:pt x="951" y="1000"/>
                  </a:lnTo>
                  <a:lnTo>
                    <a:pt x="911" y="1038"/>
                  </a:lnTo>
                  <a:lnTo>
                    <a:pt x="869" y="1072"/>
                  </a:lnTo>
                  <a:lnTo>
                    <a:pt x="822" y="1101"/>
                  </a:lnTo>
                  <a:lnTo>
                    <a:pt x="774" y="1126"/>
                  </a:lnTo>
                  <a:lnTo>
                    <a:pt x="723" y="1146"/>
                  </a:lnTo>
                  <a:lnTo>
                    <a:pt x="670" y="1160"/>
                  </a:lnTo>
                  <a:lnTo>
                    <a:pt x="614" y="1169"/>
                  </a:lnTo>
                  <a:lnTo>
                    <a:pt x="557" y="1172"/>
                  </a:lnTo>
                  <a:lnTo>
                    <a:pt x="500" y="1169"/>
                  </a:lnTo>
                  <a:lnTo>
                    <a:pt x="445" y="1160"/>
                  </a:lnTo>
                  <a:lnTo>
                    <a:pt x="392" y="1146"/>
                  </a:lnTo>
                  <a:lnTo>
                    <a:pt x="340" y="1126"/>
                  </a:lnTo>
                  <a:lnTo>
                    <a:pt x="291" y="1101"/>
                  </a:lnTo>
                  <a:lnTo>
                    <a:pt x="246" y="1072"/>
                  </a:lnTo>
                  <a:lnTo>
                    <a:pt x="203" y="1038"/>
                  </a:lnTo>
                  <a:lnTo>
                    <a:pt x="163" y="1000"/>
                  </a:lnTo>
                  <a:lnTo>
                    <a:pt x="127" y="959"/>
                  </a:lnTo>
                  <a:lnTo>
                    <a:pt x="95" y="914"/>
                  </a:lnTo>
                  <a:lnTo>
                    <a:pt x="67" y="865"/>
                  </a:lnTo>
                  <a:lnTo>
                    <a:pt x="44" y="814"/>
                  </a:lnTo>
                  <a:lnTo>
                    <a:pt x="25" y="761"/>
                  </a:lnTo>
                  <a:lnTo>
                    <a:pt x="11" y="704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62"/>
            <p:cNvSpPr>
              <a:spLocks/>
            </p:cNvSpPr>
            <p:nvPr/>
          </p:nvSpPr>
          <p:spPr bwMode="auto">
            <a:xfrm>
              <a:off x="4168" y="2972"/>
              <a:ext cx="70" cy="79"/>
            </a:xfrm>
            <a:custGeom>
              <a:avLst/>
              <a:gdLst>
                <a:gd name="T0" fmla="*/ 0 w 1115"/>
                <a:gd name="T1" fmla="*/ 0 h 1172"/>
                <a:gd name="T2" fmla="*/ 0 w 1115"/>
                <a:gd name="T3" fmla="*/ 0 h 1172"/>
                <a:gd name="T4" fmla="*/ 0 w 1115"/>
                <a:gd name="T5" fmla="*/ 0 h 1172"/>
                <a:gd name="T6" fmla="*/ 0 w 1115"/>
                <a:gd name="T7" fmla="*/ 0 h 1172"/>
                <a:gd name="T8" fmla="*/ 0 w 1115"/>
                <a:gd name="T9" fmla="*/ 0 h 1172"/>
                <a:gd name="T10" fmla="*/ 0 w 1115"/>
                <a:gd name="T11" fmla="*/ 0 h 1172"/>
                <a:gd name="T12" fmla="*/ 0 w 1115"/>
                <a:gd name="T13" fmla="*/ 0 h 1172"/>
                <a:gd name="T14" fmla="*/ 0 w 1115"/>
                <a:gd name="T15" fmla="*/ 0 h 1172"/>
                <a:gd name="T16" fmla="*/ 0 w 1115"/>
                <a:gd name="T17" fmla="*/ 0 h 1172"/>
                <a:gd name="T18" fmla="*/ 0 w 1115"/>
                <a:gd name="T19" fmla="*/ 0 h 1172"/>
                <a:gd name="T20" fmla="*/ 0 w 1115"/>
                <a:gd name="T21" fmla="*/ 0 h 1172"/>
                <a:gd name="T22" fmla="*/ 0 w 1115"/>
                <a:gd name="T23" fmla="*/ 0 h 1172"/>
                <a:gd name="T24" fmla="*/ 0 w 1115"/>
                <a:gd name="T25" fmla="*/ 0 h 1172"/>
                <a:gd name="T26" fmla="*/ 0 w 1115"/>
                <a:gd name="T27" fmla="*/ 0 h 1172"/>
                <a:gd name="T28" fmla="*/ 0 w 1115"/>
                <a:gd name="T29" fmla="*/ 0 h 1172"/>
                <a:gd name="T30" fmla="*/ 0 w 1115"/>
                <a:gd name="T31" fmla="*/ 0 h 1172"/>
                <a:gd name="T32" fmla="*/ 0 w 1115"/>
                <a:gd name="T33" fmla="*/ 0 h 1172"/>
                <a:gd name="T34" fmla="*/ 0 w 1115"/>
                <a:gd name="T35" fmla="*/ 0 h 1172"/>
                <a:gd name="T36" fmla="*/ 0 w 1115"/>
                <a:gd name="T37" fmla="*/ 0 h 1172"/>
                <a:gd name="T38" fmla="*/ 0 w 1115"/>
                <a:gd name="T39" fmla="*/ 0 h 1172"/>
                <a:gd name="T40" fmla="*/ 0 w 1115"/>
                <a:gd name="T41" fmla="*/ 0 h 1172"/>
                <a:gd name="T42" fmla="*/ 0 w 1115"/>
                <a:gd name="T43" fmla="*/ 0 h 1172"/>
                <a:gd name="T44" fmla="*/ 0 w 1115"/>
                <a:gd name="T45" fmla="*/ 0 h 1172"/>
                <a:gd name="T46" fmla="*/ 0 w 1115"/>
                <a:gd name="T47" fmla="*/ 0 h 1172"/>
                <a:gd name="T48" fmla="*/ 0 w 1115"/>
                <a:gd name="T49" fmla="*/ 0 h 1172"/>
                <a:gd name="T50" fmla="*/ 0 w 1115"/>
                <a:gd name="T51" fmla="*/ 0 h 1172"/>
                <a:gd name="T52" fmla="*/ 0 w 1115"/>
                <a:gd name="T53" fmla="*/ 0 h 1172"/>
                <a:gd name="T54" fmla="*/ 0 w 1115"/>
                <a:gd name="T55" fmla="*/ 0 h 1172"/>
                <a:gd name="T56" fmla="*/ 0 w 1115"/>
                <a:gd name="T57" fmla="*/ 0 h 1172"/>
                <a:gd name="T58" fmla="*/ 0 w 1115"/>
                <a:gd name="T59" fmla="*/ 0 h 1172"/>
                <a:gd name="T60" fmla="*/ 0 w 1115"/>
                <a:gd name="T61" fmla="*/ 0 h 1172"/>
                <a:gd name="T62" fmla="*/ 0 w 1115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5"/>
                <a:gd name="T97" fmla="*/ 0 h 1172"/>
                <a:gd name="T98" fmla="*/ 1115 w 1115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5" h="1172">
                  <a:moveTo>
                    <a:pt x="0" y="586"/>
                  </a:moveTo>
                  <a:lnTo>
                    <a:pt x="2" y="525"/>
                  </a:lnTo>
                  <a:lnTo>
                    <a:pt x="11" y="467"/>
                  </a:lnTo>
                  <a:lnTo>
                    <a:pt x="24" y="410"/>
                  </a:lnTo>
                  <a:lnTo>
                    <a:pt x="43" y="357"/>
                  </a:lnTo>
                  <a:lnTo>
                    <a:pt x="66" y="306"/>
                  </a:lnTo>
                  <a:lnTo>
                    <a:pt x="95" y="257"/>
                  </a:lnTo>
                  <a:lnTo>
                    <a:pt x="127" y="212"/>
                  </a:lnTo>
                  <a:lnTo>
                    <a:pt x="162" y="171"/>
                  </a:lnTo>
                  <a:lnTo>
                    <a:pt x="202" y="132"/>
                  </a:lnTo>
                  <a:lnTo>
                    <a:pt x="245" y="98"/>
                  </a:lnTo>
                  <a:lnTo>
                    <a:pt x="291" y="70"/>
                  </a:lnTo>
                  <a:lnTo>
                    <a:pt x="340" y="45"/>
                  </a:lnTo>
                  <a:lnTo>
                    <a:pt x="391" y="25"/>
                  </a:lnTo>
                  <a:lnTo>
                    <a:pt x="445" y="11"/>
                  </a:lnTo>
                  <a:lnTo>
                    <a:pt x="500" y="2"/>
                  </a:lnTo>
                  <a:lnTo>
                    <a:pt x="558" y="0"/>
                  </a:lnTo>
                  <a:lnTo>
                    <a:pt x="614" y="2"/>
                  </a:lnTo>
                  <a:lnTo>
                    <a:pt x="669" y="11"/>
                  </a:lnTo>
                  <a:lnTo>
                    <a:pt x="722" y="25"/>
                  </a:lnTo>
                  <a:lnTo>
                    <a:pt x="773" y="45"/>
                  </a:lnTo>
                  <a:lnTo>
                    <a:pt x="823" y="70"/>
                  </a:lnTo>
                  <a:lnTo>
                    <a:pt x="868" y="98"/>
                  </a:lnTo>
                  <a:lnTo>
                    <a:pt x="911" y="132"/>
                  </a:lnTo>
                  <a:lnTo>
                    <a:pt x="951" y="171"/>
                  </a:lnTo>
                  <a:lnTo>
                    <a:pt x="986" y="212"/>
                  </a:lnTo>
                  <a:lnTo>
                    <a:pt x="1019" y="257"/>
                  </a:lnTo>
                  <a:lnTo>
                    <a:pt x="1047" y="306"/>
                  </a:lnTo>
                  <a:lnTo>
                    <a:pt x="1070" y="357"/>
                  </a:lnTo>
                  <a:lnTo>
                    <a:pt x="1089" y="410"/>
                  </a:lnTo>
                  <a:lnTo>
                    <a:pt x="1103" y="467"/>
                  </a:lnTo>
                  <a:lnTo>
                    <a:pt x="1112" y="525"/>
                  </a:lnTo>
                  <a:lnTo>
                    <a:pt x="1115" y="586"/>
                  </a:lnTo>
                  <a:lnTo>
                    <a:pt x="1112" y="645"/>
                  </a:lnTo>
                  <a:lnTo>
                    <a:pt x="1103" y="703"/>
                  </a:lnTo>
                  <a:lnTo>
                    <a:pt x="1089" y="759"/>
                  </a:lnTo>
                  <a:lnTo>
                    <a:pt x="1070" y="813"/>
                  </a:lnTo>
                  <a:lnTo>
                    <a:pt x="1047" y="864"/>
                  </a:lnTo>
                  <a:lnTo>
                    <a:pt x="1019" y="912"/>
                  </a:lnTo>
                  <a:lnTo>
                    <a:pt x="986" y="958"/>
                  </a:lnTo>
                  <a:lnTo>
                    <a:pt x="951" y="1000"/>
                  </a:lnTo>
                  <a:lnTo>
                    <a:pt x="911" y="1038"/>
                  </a:lnTo>
                  <a:lnTo>
                    <a:pt x="868" y="1071"/>
                  </a:lnTo>
                  <a:lnTo>
                    <a:pt x="823" y="1101"/>
                  </a:lnTo>
                  <a:lnTo>
                    <a:pt x="773" y="1125"/>
                  </a:lnTo>
                  <a:lnTo>
                    <a:pt x="722" y="1145"/>
                  </a:lnTo>
                  <a:lnTo>
                    <a:pt x="669" y="1159"/>
                  </a:lnTo>
                  <a:lnTo>
                    <a:pt x="614" y="1169"/>
                  </a:lnTo>
                  <a:lnTo>
                    <a:pt x="558" y="1172"/>
                  </a:lnTo>
                  <a:lnTo>
                    <a:pt x="500" y="1169"/>
                  </a:lnTo>
                  <a:lnTo>
                    <a:pt x="445" y="1159"/>
                  </a:lnTo>
                  <a:lnTo>
                    <a:pt x="391" y="1145"/>
                  </a:lnTo>
                  <a:lnTo>
                    <a:pt x="340" y="1125"/>
                  </a:lnTo>
                  <a:lnTo>
                    <a:pt x="291" y="1101"/>
                  </a:lnTo>
                  <a:lnTo>
                    <a:pt x="245" y="1071"/>
                  </a:lnTo>
                  <a:lnTo>
                    <a:pt x="202" y="1038"/>
                  </a:lnTo>
                  <a:lnTo>
                    <a:pt x="162" y="1000"/>
                  </a:lnTo>
                  <a:lnTo>
                    <a:pt x="127" y="958"/>
                  </a:lnTo>
                  <a:lnTo>
                    <a:pt x="95" y="912"/>
                  </a:lnTo>
                  <a:lnTo>
                    <a:pt x="66" y="864"/>
                  </a:lnTo>
                  <a:lnTo>
                    <a:pt x="43" y="813"/>
                  </a:lnTo>
                  <a:lnTo>
                    <a:pt x="24" y="759"/>
                  </a:lnTo>
                  <a:lnTo>
                    <a:pt x="11" y="703"/>
                  </a:lnTo>
                  <a:lnTo>
                    <a:pt x="2" y="645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63"/>
            <p:cNvSpPr>
              <a:spLocks/>
            </p:cNvSpPr>
            <p:nvPr/>
          </p:nvSpPr>
          <p:spPr bwMode="auto">
            <a:xfrm>
              <a:off x="4221" y="3015"/>
              <a:ext cx="70" cy="78"/>
            </a:xfrm>
            <a:custGeom>
              <a:avLst/>
              <a:gdLst>
                <a:gd name="T0" fmla="*/ 0 w 1115"/>
                <a:gd name="T1" fmla="*/ 0 h 1172"/>
                <a:gd name="T2" fmla="*/ 0 w 1115"/>
                <a:gd name="T3" fmla="*/ 0 h 1172"/>
                <a:gd name="T4" fmla="*/ 0 w 1115"/>
                <a:gd name="T5" fmla="*/ 0 h 1172"/>
                <a:gd name="T6" fmla="*/ 0 w 1115"/>
                <a:gd name="T7" fmla="*/ 0 h 1172"/>
                <a:gd name="T8" fmla="*/ 0 w 1115"/>
                <a:gd name="T9" fmla="*/ 0 h 1172"/>
                <a:gd name="T10" fmla="*/ 0 w 1115"/>
                <a:gd name="T11" fmla="*/ 0 h 1172"/>
                <a:gd name="T12" fmla="*/ 0 w 1115"/>
                <a:gd name="T13" fmla="*/ 0 h 1172"/>
                <a:gd name="T14" fmla="*/ 0 w 1115"/>
                <a:gd name="T15" fmla="*/ 0 h 1172"/>
                <a:gd name="T16" fmla="*/ 0 w 1115"/>
                <a:gd name="T17" fmla="*/ 0 h 1172"/>
                <a:gd name="T18" fmla="*/ 0 w 1115"/>
                <a:gd name="T19" fmla="*/ 0 h 1172"/>
                <a:gd name="T20" fmla="*/ 0 w 1115"/>
                <a:gd name="T21" fmla="*/ 0 h 1172"/>
                <a:gd name="T22" fmla="*/ 0 w 1115"/>
                <a:gd name="T23" fmla="*/ 0 h 1172"/>
                <a:gd name="T24" fmla="*/ 0 w 1115"/>
                <a:gd name="T25" fmla="*/ 0 h 1172"/>
                <a:gd name="T26" fmla="*/ 0 w 1115"/>
                <a:gd name="T27" fmla="*/ 0 h 1172"/>
                <a:gd name="T28" fmla="*/ 0 w 1115"/>
                <a:gd name="T29" fmla="*/ 0 h 1172"/>
                <a:gd name="T30" fmla="*/ 0 w 1115"/>
                <a:gd name="T31" fmla="*/ 0 h 1172"/>
                <a:gd name="T32" fmla="*/ 0 w 1115"/>
                <a:gd name="T33" fmla="*/ 0 h 1172"/>
                <a:gd name="T34" fmla="*/ 0 w 1115"/>
                <a:gd name="T35" fmla="*/ 0 h 1172"/>
                <a:gd name="T36" fmla="*/ 0 w 1115"/>
                <a:gd name="T37" fmla="*/ 0 h 1172"/>
                <a:gd name="T38" fmla="*/ 0 w 1115"/>
                <a:gd name="T39" fmla="*/ 0 h 1172"/>
                <a:gd name="T40" fmla="*/ 0 w 1115"/>
                <a:gd name="T41" fmla="*/ 0 h 1172"/>
                <a:gd name="T42" fmla="*/ 0 w 1115"/>
                <a:gd name="T43" fmla="*/ 0 h 1172"/>
                <a:gd name="T44" fmla="*/ 0 w 1115"/>
                <a:gd name="T45" fmla="*/ 0 h 1172"/>
                <a:gd name="T46" fmla="*/ 0 w 1115"/>
                <a:gd name="T47" fmla="*/ 0 h 1172"/>
                <a:gd name="T48" fmla="*/ 0 w 1115"/>
                <a:gd name="T49" fmla="*/ 0 h 1172"/>
                <a:gd name="T50" fmla="*/ 0 w 1115"/>
                <a:gd name="T51" fmla="*/ 0 h 1172"/>
                <a:gd name="T52" fmla="*/ 0 w 1115"/>
                <a:gd name="T53" fmla="*/ 0 h 1172"/>
                <a:gd name="T54" fmla="*/ 0 w 1115"/>
                <a:gd name="T55" fmla="*/ 0 h 1172"/>
                <a:gd name="T56" fmla="*/ 0 w 1115"/>
                <a:gd name="T57" fmla="*/ 0 h 1172"/>
                <a:gd name="T58" fmla="*/ 0 w 1115"/>
                <a:gd name="T59" fmla="*/ 0 h 1172"/>
                <a:gd name="T60" fmla="*/ 0 w 1115"/>
                <a:gd name="T61" fmla="*/ 0 h 1172"/>
                <a:gd name="T62" fmla="*/ 0 w 1115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5"/>
                <a:gd name="T97" fmla="*/ 0 h 1172"/>
                <a:gd name="T98" fmla="*/ 1115 w 1115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5" h="1172">
                  <a:moveTo>
                    <a:pt x="0" y="586"/>
                  </a:moveTo>
                  <a:lnTo>
                    <a:pt x="2" y="525"/>
                  </a:lnTo>
                  <a:lnTo>
                    <a:pt x="11" y="467"/>
                  </a:lnTo>
                  <a:lnTo>
                    <a:pt x="24" y="410"/>
                  </a:lnTo>
                  <a:lnTo>
                    <a:pt x="43" y="357"/>
                  </a:lnTo>
                  <a:lnTo>
                    <a:pt x="67" y="306"/>
                  </a:lnTo>
                  <a:lnTo>
                    <a:pt x="95" y="257"/>
                  </a:lnTo>
                  <a:lnTo>
                    <a:pt x="127" y="213"/>
                  </a:lnTo>
                  <a:lnTo>
                    <a:pt x="163" y="171"/>
                  </a:lnTo>
                  <a:lnTo>
                    <a:pt x="203" y="133"/>
                  </a:lnTo>
                  <a:lnTo>
                    <a:pt x="245" y="99"/>
                  </a:lnTo>
                  <a:lnTo>
                    <a:pt x="291" y="70"/>
                  </a:lnTo>
                  <a:lnTo>
                    <a:pt x="340" y="46"/>
                  </a:lnTo>
                  <a:lnTo>
                    <a:pt x="391" y="25"/>
                  </a:lnTo>
                  <a:lnTo>
                    <a:pt x="445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9" y="12"/>
                  </a:lnTo>
                  <a:lnTo>
                    <a:pt x="723" y="25"/>
                  </a:lnTo>
                  <a:lnTo>
                    <a:pt x="773" y="46"/>
                  </a:lnTo>
                  <a:lnTo>
                    <a:pt x="823" y="70"/>
                  </a:lnTo>
                  <a:lnTo>
                    <a:pt x="868" y="99"/>
                  </a:lnTo>
                  <a:lnTo>
                    <a:pt x="912" y="133"/>
                  </a:lnTo>
                  <a:lnTo>
                    <a:pt x="951" y="171"/>
                  </a:lnTo>
                  <a:lnTo>
                    <a:pt x="986" y="213"/>
                  </a:lnTo>
                  <a:lnTo>
                    <a:pt x="1019" y="257"/>
                  </a:lnTo>
                  <a:lnTo>
                    <a:pt x="1047" y="306"/>
                  </a:lnTo>
                  <a:lnTo>
                    <a:pt x="1070" y="357"/>
                  </a:lnTo>
                  <a:lnTo>
                    <a:pt x="1090" y="410"/>
                  </a:lnTo>
                  <a:lnTo>
                    <a:pt x="1103" y="467"/>
                  </a:lnTo>
                  <a:lnTo>
                    <a:pt x="1112" y="525"/>
                  </a:lnTo>
                  <a:lnTo>
                    <a:pt x="1115" y="586"/>
                  </a:lnTo>
                  <a:lnTo>
                    <a:pt x="1112" y="646"/>
                  </a:lnTo>
                  <a:lnTo>
                    <a:pt x="1103" y="703"/>
                  </a:lnTo>
                  <a:lnTo>
                    <a:pt x="1090" y="759"/>
                  </a:lnTo>
                  <a:lnTo>
                    <a:pt x="1070" y="813"/>
                  </a:lnTo>
                  <a:lnTo>
                    <a:pt x="1047" y="865"/>
                  </a:lnTo>
                  <a:lnTo>
                    <a:pt x="1019" y="913"/>
                  </a:lnTo>
                  <a:lnTo>
                    <a:pt x="986" y="957"/>
                  </a:lnTo>
                  <a:lnTo>
                    <a:pt x="951" y="1000"/>
                  </a:lnTo>
                  <a:lnTo>
                    <a:pt x="912" y="1037"/>
                  </a:lnTo>
                  <a:lnTo>
                    <a:pt x="868" y="1071"/>
                  </a:lnTo>
                  <a:lnTo>
                    <a:pt x="823" y="1101"/>
                  </a:lnTo>
                  <a:lnTo>
                    <a:pt x="773" y="1125"/>
                  </a:lnTo>
                  <a:lnTo>
                    <a:pt x="723" y="1146"/>
                  </a:lnTo>
                  <a:lnTo>
                    <a:pt x="669" y="1159"/>
                  </a:lnTo>
                  <a:lnTo>
                    <a:pt x="613" y="1169"/>
                  </a:lnTo>
                  <a:lnTo>
                    <a:pt x="557" y="1172"/>
                  </a:lnTo>
                  <a:lnTo>
                    <a:pt x="499" y="1169"/>
                  </a:lnTo>
                  <a:lnTo>
                    <a:pt x="445" y="1159"/>
                  </a:lnTo>
                  <a:lnTo>
                    <a:pt x="391" y="1146"/>
                  </a:lnTo>
                  <a:lnTo>
                    <a:pt x="340" y="1125"/>
                  </a:lnTo>
                  <a:lnTo>
                    <a:pt x="291" y="1101"/>
                  </a:lnTo>
                  <a:lnTo>
                    <a:pt x="245" y="1071"/>
                  </a:lnTo>
                  <a:lnTo>
                    <a:pt x="203" y="1037"/>
                  </a:lnTo>
                  <a:lnTo>
                    <a:pt x="163" y="1000"/>
                  </a:lnTo>
                  <a:lnTo>
                    <a:pt x="127" y="957"/>
                  </a:lnTo>
                  <a:lnTo>
                    <a:pt x="95" y="913"/>
                  </a:lnTo>
                  <a:lnTo>
                    <a:pt x="67" y="865"/>
                  </a:lnTo>
                  <a:lnTo>
                    <a:pt x="43" y="813"/>
                  </a:lnTo>
                  <a:lnTo>
                    <a:pt x="24" y="759"/>
                  </a:lnTo>
                  <a:lnTo>
                    <a:pt x="11" y="703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64"/>
            <p:cNvSpPr>
              <a:spLocks/>
            </p:cNvSpPr>
            <p:nvPr/>
          </p:nvSpPr>
          <p:spPr bwMode="auto">
            <a:xfrm>
              <a:off x="4282" y="3036"/>
              <a:ext cx="70" cy="78"/>
            </a:xfrm>
            <a:custGeom>
              <a:avLst/>
              <a:gdLst>
                <a:gd name="T0" fmla="*/ 0 w 1114"/>
                <a:gd name="T1" fmla="*/ 0 h 1172"/>
                <a:gd name="T2" fmla="*/ 0 w 1114"/>
                <a:gd name="T3" fmla="*/ 0 h 1172"/>
                <a:gd name="T4" fmla="*/ 0 w 1114"/>
                <a:gd name="T5" fmla="*/ 0 h 1172"/>
                <a:gd name="T6" fmla="*/ 0 w 1114"/>
                <a:gd name="T7" fmla="*/ 0 h 1172"/>
                <a:gd name="T8" fmla="*/ 0 w 1114"/>
                <a:gd name="T9" fmla="*/ 0 h 1172"/>
                <a:gd name="T10" fmla="*/ 0 w 1114"/>
                <a:gd name="T11" fmla="*/ 0 h 1172"/>
                <a:gd name="T12" fmla="*/ 0 w 1114"/>
                <a:gd name="T13" fmla="*/ 0 h 1172"/>
                <a:gd name="T14" fmla="*/ 0 w 1114"/>
                <a:gd name="T15" fmla="*/ 0 h 1172"/>
                <a:gd name="T16" fmla="*/ 0 w 1114"/>
                <a:gd name="T17" fmla="*/ 0 h 1172"/>
                <a:gd name="T18" fmla="*/ 0 w 1114"/>
                <a:gd name="T19" fmla="*/ 0 h 1172"/>
                <a:gd name="T20" fmla="*/ 0 w 1114"/>
                <a:gd name="T21" fmla="*/ 0 h 1172"/>
                <a:gd name="T22" fmla="*/ 0 w 1114"/>
                <a:gd name="T23" fmla="*/ 0 h 1172"/>
                <a:gd name="T24" fmla="*/ 0 w 1114"/>
                <a:gd name="T25" fmla="*/ 0 h 1172"/>
                <a:gd name="T26" fmla="*/ 0 w 1114"/>
                <a:gd name="T27" fmla="*/ 0 h 1172"/>
                <a:gd name="T28" fmla="*/ 0 w 1114"/>
                <a:gd name="T29" fmla="*/ 0 h 1172"/>
                <a:gd name="T30" fmla="*/ 0 w 1114"/>
                <a:gd name="T31" fmla="*/ 0 h 1172"/>
                <a:gd name="T32" fmla="*/ 0 w 1114"/>
                <a:gd name="T33" fmla="*/ 0 h 1172"/>
                <a:gd name="T34" fmla="*/ 0 w 1114"/>
                <a:gd name="T35" fmla="*/ 0 h 1172"/>
                <a:gd name="T36" fmla="*/ 0 w 1114"/>
                <a:gd name="T37" fmla="*/ 0 h 1172"/>
                <a:gd name="T38" fmla="*/ 0 w 1114"/>
                <a:gd name="T39" fmla="*/ 0 h 1172"/>
                <a:gd name="T40" fmla="*/ 0 w 1114"/>
                <a:gd name="T41" fmla="*/ 0 h 1172"/>
                <a:gd name="T42" fmla="*/ 0 w 1114"/>
                <a:gd name="T43" fmla="*/ 0 h 1172"/>
                <a:gd name="T44" fmla="*/ 0 w 1114"/>
                <a:gd name="T45" fmla="*/ 0 h 1172"/>
                <a:gd name="T46" fmla="*/ 0 w 1114"/>
                <a:gd name="T47" fmla="*/ 0 h 1172"/>
                <a:gd name="T48" fmla="*/ 0 w 1114"/>
                <a:gd name="T49" fmla="*/ 0 h 1172"/>
                <a:gd name="T50" fmla="*/ 0 w 1114"/>
                <a:gd name="T51" fmla="*/ 0 h 1172"/>
                <a:gd name="T52" fmla="*/ 0 w 1114"/>
                <a:gd name="T53" fmla="*/ 0 h 1172"/>
                <a:gd name="T54" fmla="*/ 0 w 1114"/>
                <a:gd name="T55" fmla="*/ 0 h 1172"/>
                <a:gd name="T56" fmla="*/ 0 w 1114"/>
                <a:gd name="T57" fmla="*/ 0 h 1172"/>
                <a:gd name="T58" fmla="*/ 0 w 1114"/>
                <a:gd name="T59" fmla="*/ 0 h 1172"/>
                <a:gd name="T60" fmla="*/ 0 w 1114"/>
                <a:gd name="T61" fmla="*/ 0 h 1172"/>
                <a:gd name="T62" fmla="*/ 0 w 1114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2"/>
                <a:gd name="T98" fmla="*/ 1114 w 1114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2">
                  <a:moveTo>
                    <a:pt x="0" y="586"/>
                  </a:moveTo>
                  <a:lnTo>
                    <a:pt x="2" y="525"/>
                  </a:lnTo>
                  <a:lnTo>
                    <a:pt x="11" y="468"/>
                  </a:lnTo>
                  <a:lnTo>
                    <a:pt x="24" y="412"/>
                  </a:lnTo>
                  <a:lnTo>
                    <a:pt x="44" y="357"/>
                  </a:lnTo>
                  <a:lnTo>
                    <a:pt x="67" y="306"/>
                  </a:lnTo>
                  <a:lnTo>
                    <a:pt x="95" y="258"/>
                  </a:lnTo>
                  <a:lnTo>
                    <a:pt x="127" y="213"/>
                  </a:lnTo>
                  <a:lnTo>
                    <a:pt x="163" y="171"/>
                  </a:lnTo>
                  <a:lnTo>
                    <a:pt x="202" y="133"/>
                  </a:lnTo>
                  <a:lnTo>
                    <a:pt x="246" y="100"/>
                  </a:lnTo>
                  <a:lnTo>
                    <a:pt x="291" y="70"/>
                  </a:lnTo>
                  <a:lnTo>
                    <a:pt x="340" y="46"/>
                  </a:lnTo>
                  <a:lnTo>
                    <a:pt x="391" y="25"/>
                  </a:lnTo>
                  <a:lnTo>
                    <a:pt x="445" y="12"/>
                  </a:lnTo>
                  <a:lnTo>
                    <a:pt x="500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69" y="12"/>
                  </a:lnTo>
                  <a:lnTo>
                    <a:pt x="723" y="25"/>
                  </a:lnTo>
                  <a:lnTo>
                    <a:pt x="774" y="46"/>
                  </a:lnTo>
                  <a:lnTo>
                    <a:pt x="822" y="70"/>
                  </a:lnTo>
                  <a:lnTo>
                    <a:pt x="869" y="100"/>
                  </a:lnTo>
                  <a:lnTo>
                    <a:pt x="911" y="133"/>
                  </a:lnTo>
                  <a:lnTo>
                    <a:pt x="950" y="171"/>
                  </a:lnTo>
                  <a:lnTo>
                    <a:pt x="987" y="213"/>
                  </a:lnTo>
                  <a:lnTo>
                    <a:pt x="1019" y="258"/>
                  </a:lnTo>
                  <a:lnTo>
                    <a:pt x="1046" y="306"/>
                  </a:lnTo>
                  <a:lnTo>
                    <a:pt x="1070" y="357"/>
                  </a:lnTo>
                  <a:lnTo>
                    <a:pt x="1089" y="412"/>
                  </a:lnTo>
                  <a:lnTo>
                    <a:pt x="1102" y="468"/>
                  </a:lnTo>
                  <a:lnTo>
                    <a:pt x="1111" y="525"/>
                  </a:lnTo>
                  <a:lnTo>
                    <a:pt x="1114" y="586"/>
                  </a:lnTo>
                  <a:lnTo>
                    <a:pt x="1111" y="646"/>
                  </a:lnTo>
                  <a:lnTo>
                    <a:pt x="1102" y="704"/>
                  </a:lnTo>
                  <a:lnTo>
                    <a:pt x="1089" y="761"/>
                  </a:lnTo>
                  <a:lnTo>
                    <a:pt x="1070" y="814"/>
                  </a:lnTo>
                  <a:lnTo>
                    <a:pt x="1046" y="865"/>
                  </a:lnTo>
                  <a:lnTo>
                    <a:pt x="1019" y="914"/>
                  </a:lnTo>
                  <a:lnTo>
                    <a:pt x="987" y="958"/>
                  </a:lnTo>
                  <a:lnTo>
                    <a:pt x="950" y="1000"/>
                  </a:lnTo>
                  <a:lnTo>
                    <a:pt x="911" y="1038"/>
                  </a:lnTo>
                  <a:lnTo>
                    <a:pt x="869" y="1072"/>
                  </a:lnTo>
                  <a:lnTo>
                    <a:pt x="822" y="1101"/>
                  </a:lnTo>
                  <a:lnTo>
                    <a:pt x="774" y="1126"/>
                  </a:lnTo>
                  <a:lnTo>
                    <a:pt x="723" y="1146"/>
                  </a:lnTo>
                  <a:lnTo>
                    <a:pt x="669" y="1160"/>
                  </a:lnTo>
                  <a:lnTo>
                    <a:pt x="614" y="1169"/>
                  </a:lnTo>
                  <a:lnTo>
                    <a:pt x="557" y="1172"/>
                  </a:lnTo>
                  <a:lnTo>
                    <a:pt x="500" y="1169"/>
                  </a:lnTo>
                  <a:lnTo>
                    <a:pt x="445" y="1160"/>
                  </a:lnTo>
                  <a:lnTo>
                    <a:pt x="391" y="1146"/>
                  </a:lnTo>
                  <a:lnTo>
                    <a:pt x="340" y="1126"/>
                  </a:lnTo>
                  <a:lnTo>
                    <a:pt x="291" y="1101"/>
                  </a:lnTo>
                  <a:lnTo>
                    <a:pt x="246" y="1072"/>
                  </a:lnTo>
                  <a:lnTo>
                    <a:pt x="202" y="1038"/>
                  </a:lnTo>
                  <a:lnTo>
                    <a:pt x="163" y="1000"/>
                  </a:lnTo>
                  <a:lnTo>
                    <a:pt x="127" y="958"/>
                  </a:lnTo>
                  <a:lnTo>
                    <a:pt x="95" y="914"/>
                  </a:lnTo>
                  <a:lnTo>
                    <a:pt x="67" y="865"/>
                  </a:lnTo>
                  <a:lnTo>
                    <a:pt x="44" y="814"/>
                  </a:lnTo>
                  <a:lnTo>
                    <a:pt x="24" y="761"/>
                  </a:lnTo>
                  <a:lnTo>
                    <a:pt x="11" y="704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65"/>
            <p:cNvSpPr>
              <a:spLocks/>
            </p:cNvSpPr>
            <p:nvPr/>
          </p:nvSpPr>
          <p:spPr bwMode="auto">
            <a:xfrm>
              <a:off x="4343" y="3064"/>
              <a:ext cx="69" cy="78"/>
            </a:xfrm>
            <a:custGeom>
              <a:avLst/>
              <a:gdLst>
                <a:gd name="T0" fmla="*/ 0 w 1115"/>
                <a:gd name="T1" fmla="*/ 0 h 1172"/>
                <a:gd name="T2" fmla="*/ 0 w 1115"/>
                <a:gd name="T3" fmla="*/ 0 h 1172"/>
                <a:gd name="T4" fmla="*/ 0 w 1115"/>
                <a:gd name="T5" fmla="*/ 0 h 1172"/>
                <a:gd name="T6" fmla="*/ 0 w 1115"/>
                <a:gd name="T7" fmla="*/ 0 h 1172"/>
                <a:gd name="T8" fmla="*/ 0 w 1115"/>
                <a:gd name="T9" fmla="*/ 0 h 1172"/>
                <a:gd name="T10" fmla="*/ 0 w 1115"/>
                <a:gd name="T11" fmla="*/ 0 h 1172"/>
                <a:gd name="T12" fmla="*/ 0 w 1115"/>
                <a:gd name="T13" fmla="*/ 0 h 1172"/>
                <a:gd name="T14" fmla="*/ 0 w 1115"/>
                <a:gd name="T15" fmla="*/ 0 h 1172"/>
                <a:gd name="T16" fmla="*/ 0 w 1115"/>
                <a:gd name="T17" fmla="*/ 0 h 1172"/>
                <a:gd name="T18" fmla="*/ 0 w 1115"/>
                <a:gd name="T19" fmla="*/ 0 h 1172"/>
                <a:gd name="T20" fmla="*/ 0 w 1115"/>
                <a:gd name="T21" fmla="*/ 0 h 1172"/>
                <a:gd name="T22" fmla="*/ 0 w 1115"/>
                <a:gd name="T23" fmla="*/ 0 h 1172"/>
                <a:gd name="T24" fmla="*/ 0 w 1115"/>
                <a:gd name="T25" fmla="*/ 0 h 1172"/>
                <a:gd name="T26" fmla="*/ 0 w 1115"/>
                <a:gd name="T27" fmla="*/ 0 h 1172"/>
                <a:gd name="T28" fmla="*/ 0 w 1115"/>
                <a:gd name="T29" fmla="*/ 0 h 1172"/>
                <a:gd name="T30" fmla="*/ 0 w 1115"/>
                <a:gd name="T31" fmla="*/ 0 h 1172"/>
                <a:gd name="T32" fmla="*/ 0 w 1115"/>
                <a:gd name="T33" fmla="*/ 0 h 1172"/>
                <a:gd name="T34" fmla="*/ 0 w 1115"/>
                <a:gd name="T35" fmla="*/ 0 h 1172"/>
                <a:gd name="T36" fmla="*/ 0 w 1115"/>
                <a:gd name="T37" fmla="*/ 0 h 1172"/>
                <a:gd name="T38" fmla="*/ 0 w 1115"/>
                <a:gd name="T39" fmla="*/ 0 h 1172"/>
                <a:gd name="T40" fmla="*/ 0 w 1115"/>
                <a:gd name="T41" fmla="*/ 0 h 1172"/>
                <a:gd name="T42" fmla="*/ 0 w 1115"/>
                <a:gd name="T43" fmla="*/ 0 h 1172"/>
                <a:gd name="T44" fmla="*/ 0 w 1115"/>
                <a:gd name="T45" fmla="*/ 0 h 1172"/>
                <a:gd name="T46" fmla="*/ 0 w 1115"/>
                <a:gd name="T47" fmla="*/ 0 h 1172"/>
                <a:gd name="T48" fmla="*/ 0 w 1115"/>
                <a:gd name="T49" fmla="*/ 0 h 1172"/>
                <a:gd name="T50" fmla="*/ 0 w 1115"/>
                <a:gd name="T51" fmla="*/ 0 h 1172"/>
                <a:gd name="T52" fmla="*/ 0 w 1115"/>
                <a:gd name="T53" fmla="*/ 0 h 1172"/>
                <a:gd name="T54" fmla="*/ 0 w 1115"/>
                <a:gd name="T55" fmla="*/ 0 h 1172"/>
                <a:gd name="T56" fmla="*/ 0 w 1115"/>
                <a:gd name="T57" fmla="*/ 0 h 1172"/>
                <a:gd name="T58" fmla="*/ 0 w 1115"/>
                <a:gd name="T59" fmla="*/ 0 h 1172"/>
                <a:gd name="T60" fmla="*/ 0 w 1115"/>
                <a:gd name="T61" fmla="*/ 0 h 1172"/>
                <a:gd name="T62" fmla="*/ 0 w 1115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5"/>
                <a:gd name="T97" fmla="*/ 0 h 1172"/>
                <a:gd name="T98" fmla="*/ 1115 w 1115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5" h="1172">
                  <a:moveTo>
                    <a:pt x="0" y="586"/>
                  </a:moveTo>
                  <a:lnTo>
                    <a:pt x="2" y="525"/>
                  </a:lnTo>
                  <a:lnTo>
                    <a:pt x="11" y="468"/>
                  </a:lnTo>
                  <a:lnTo>
                    <a:pt x="24" y="412"/>
                  </a:lnTo>
                  <a:lnTo>
                    <a:pt x="43" y="357"/>
                  </a:lnTo>
                  <a:lnTo>
                    <a:pt x="66" y="306"/>
                  </a:lnTo>
                  <a:lnTo>
                    <a:pt x="95" y="258"/>
                  </a:lnTo>
                  <a:lnTo>
                    <a:pt x="126" y="213"/>
                  </a:lnTo>
                  <a:lnTo>
                    <a:pt x="162" y="171"/>
                  </a:lnTo>
                  <a:lnTo>
                    <a:pt x="202" y="133"/>
                  </a:lnTo>
                  <a:lnTo>
                    <a:pt x="245" y="100"/>
                  </a:lnTo>
                  <a:lnTo>
                    <a:pt x="291" y="70"/>
                  </a:lnTo>
                  <a:lnTo>
                    <a:pt x="339" y="46"/>
                  </a:lnTo>
                  <a:lnTo>
                    <a:pt x="391" y="25"/>
                  </a:lnTo>
                  <a:lnTo>
                    <a:pt x="444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9" y="12"/>
                  </a:lnTo>
                  <a:lnTo>
                    <a:pt x="721" y="25"/>
                  </a:lnTo>
                  <a:lnTo>
                    <a:pt x="773" y="46"/>
                  </a:lnTo>
                  <a:lnTo>
                    <a:pt x="821" y="70"/>
                  </a:lnTo>
                  <a:lnTo>
                    <a:pt x="868" y="100"/>
                  </a:lnTo>
                  <a:lnTo>
                    <a:pt x="910" y="133"/>
                  </a:lnTo>
                  <a:lnTo>
                    <a:pt x="951" y="171"/>
                  </a:lnTo>
                  <a:lnTo>
                    <a:pt x="986" y="213"/>
                  </a:lnTo>
                  <a:lnTo>
                    <a:pt x="1019" y="258"/>
                  </a:lnTo>
                  <a:lnTo>
                    <a:pt x="1047" y="306"/>
                  </a:lnTo>
                  <a:lnTo>
                    <a:pt x="1070" y="357"/>
                  </a:lnTo>
                  <a:lnTo>
                    <a:pt x="1089" y="412"/>
                  </a:lnTo>
                  <a:lnTo>
                    <a:pt x="1102" y="468"/>
                  </a:lnTo>
                  <a:lnTo>
                    <a:pt x="1112" y="525"/>
                  </a:lnTo>
                  <a:lnTo>
                    <a:pt x="1115" y="586"/>
                  </a:lnTo>
                  <a:lnTo>
                    <a:pt x="1112" y="646"/>
                  </a:lnTo>
                  <a:lnTo>
                    <a:pt x="1102" y="704"/>
                  </a:lnTo>
                  <a:lnTo>
                    <a:pt x="1089" y="761"/>
                  </a:lnTo>
                  <a:lnTo>
                    <a:pt x="1070" y="814"/>
                  </a:lnTo>
                  <a:lnTo>
                    <a:pt x="1047" y="865"/>
                  </a:lnTo>
                  <a:lnTo>
                    <a:pt x="1019" y="914"/>
                  </a:lnTo>
                  <a:lnTo>
                    <a:pt x="986" y="958"/>
                  </a:lnTo>
                  <a:lnTo>
                    <a:pt x="951" y="1000"/>
                  </a:lnTo>
                  <a:lnTo>
                    <a:pt x="910" y="1038"/>
                  </a:lnTo>
                  <a:lnTo>
                    <a:pt x="868" y="1072"/>
                  </a:lnTo>
                  <a:lnTo>
                    <a:pt x="821" y="1101"/>
                  </a:lnTo>
                  <a:lnTo>
                    <a:pt x="773" y="1125"/>
                  </a:lnTo>
                  <a:lnTo>
                    <a:pt x="721" y="1146"/>
                  </a:lnTo>
                  <a:lnTo>
                    <a:pt x="669" y="1159"/>
                  </a:lnTo>
                  <a:lnTo>
                    <a:pt x="613" y="1169"/>
                  </a:lnTo>
                  <a:lnTo>
                    <a:pt x="557" y="1172"/>
                  </a:lnTo>
                  <a:lnTo>
                    <a:pt x="499" y="1169"/>
                  </a:lnTo>
                  <a:lnTo>
                    <a:pt x="444" y="1159"/>
                  </a:lnTo>
                  <a:lnTo>
                    <a:pt x="391" y="1146"/>
                  </a:lnTo>
                  <a:lnTo>
                    <a:pt x="339" y="1125"/>
                  </a:lnTo>
                  <a:lnTo>
                    <a:pt x="291" y="1101"/>
                  </a:lnTo>
                  <a:lnTo>
                    <a:pt x="245" y="1072"/>
                  </a:lnTo>
                  <a:lnTo>
                    <a:pt x="202" y="1038"/>
                  </a:lnTo>
                  <a:lnTo>
                    <a:pt x="162" y="1000"/>
                  </a:lnTo>
                  <a:lnTo>
                    <a:pt x="126" y="958"/>
                  </a:lnTo>
                  <a:lnTo>
                    <a:pt x="95" y="914"/>
                  </a:lnTo>
                  <a:lnTo>
                    <a:pt x="66" y="865"/>
                  </a:lnTo>
                  <a:lnTo>
                    <a:pt x="43" y="814"/>
                  </a:lnTo>
                  <a:lnTo>
                    <a:pt x="24" y="761"/>
                  </a:lnTo>
                  <a:lnTo>
                    <a:pt x="11" y="704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66"/>
            <p:cNvSpPr>
              <a:spLocks/>
            </p:cNvSpPr>
            <p:nvPr/>
          </p:nvSpPr>
          <p:spPr bwMode="auto">
            <a:xfrm>
              <a:off x="4405" y="3092"/>
              <a:ext cx="70" cy="78"/>
            </a:xfrm>
            <a:custGeom>
              <a:avLst/>
              <a:gdLst>
                <a:gd name="T0" fmla="*/ 0 w 1114"/>
                <a:gd name="T1" fmla="*/ 0 h 1173"/>
                <a:gd name="T2" fmla="*/ 0 w 1114"/>
                <a:gd name="T3" fmla="*/ 0 h 1173"/>
                <a:gd name="T4" fmla="*/ 0 w 1114"/>
                <a:gd name="T5" fmla="*/ 0 h 1173"/>
                <a:gd name="T6" fmla="*/ 0 w 1114"/>
                <a:gd name="T7" fmla="*/ 0 h 1173"/>
                <a:gd name="T8" fmla="*/ 0 w 1114"/>
                <a:gd name="T9" fmla="*/ 0 h 1173"/>
                <a:gd name="T10" fmla="*/ 0 w 1114"/>
                <a:gd name="T11" fmla="*/ 0 h 1173"/>
                <a:gd name="T12" fmla="*/ 0 w 1114"/>
                <a:gd name="T13" fmla="*/ 0 h 1173"/>
                <a:gd name="T14" fmla="*/ 0 w 1114"/>
                <a:gd name="T15" fmla="*/ 0 h 1173"/>
                <a:gd name="T16" fmla="*/ 0 w 1114"/>
                <a:gd name="T17" fmla="*/ 0 h 1173"/>
                <a:gd name="T18" fmla="*/ 0 w 1114"/>
                <a:gd name="T19" fmla="*/ 0 h 1173"/>
                <a:gd name="T20" fmla="*/ 0 w 1114"/>
                <a:gd name="T21" fmla="*/ 0 h 1173"/>
                <a:gd name="T22" fmla="*/ 0 w 1114"/>
                <a:gd name="T23" fmla="*/ 0 h 1173"/>
                <a:gd name="T24" fmla="*/ 0 w 1114"/>
                <a:gd name="T25" fmla="*/ 0 h 1173"/>
                <a:gd name="T26" fmla="*/ 0 w 1114"/>
                <a:gd name="T27" fmla="*/ 0 h 1173"/>
                <a:gd name="T28" fmla="*/ 0 w 1114"/>
                <a:gd name="T29" fmla="*/ 0 h 1173"/>
                <a:gd name="T30" fmla="*/ 0 w 1114"/>
                <a:gd name="T31" fmla="*/ 0 h 1173"/>
                <a:gd name="T32" fmla="*/ 0 w 1114"/>
                <a:gd name="T33" fmla="*/ 0 h 1173"/>
                <a:gd name="T34" fmla="*/ 0 w 1114"/>
                <a:gd name="T35" fmla="*/ 0 h 1173"/>
                <a:gd name="T36" fmla="*/ 0 w 1114"/>
                <a:gd name="T37" fmla="*/ 0 h 1173"/>
                <a:gd name="T38" fmla="*/ 0 w 1114"/>
                <a:gd name="T39" fmla="*/ 0 h 1173"/>
                <a:gd name="T40" fmla="*/ 0 w 1114"/>
                <a:gd name="T41" fmla="*/ 0 h 1173"/>
                <a:gd name="T42" fmla="*/ 0 w 1114"/>
                <a:gd name="T43" fmla="*/ 0 h 1173"/>
                <a:gd name="T44" fmla="*/ 0 w 1114"/>
                <a:gd name="T45" fmla="*/ 0 h 1173"/>
                <a:gd name="T46" fmla="*/ 0 w 1114"/>
                <a:gd name="T47" fmla="*/ 0 h 1173"/>
                <a:gd name="T48" fmla="*/ 0 w 1114"/>
                <a:gd name="T49" fmla="*/ 0 h 1173"/>
                <a:gd name="T50" fmla="*/ 0 w 1114"/>
                <a:gd name="T51" fmla="*/ 0 h 1173"/>
                <a:gd name="T52" fmla="*/ 0 w 1114"/>
                <a:gd name="T53" fmla="*/ 0 h 1173"/>
                <a:gd name="T54" fmla="*/ 0 w 1114"/>
                <a:gd name="T55" fmla="*/ 0 h 1173"/>
                <a:gd name="T56" fmla="*/ 0 w 1114"/>
                <a:gd name="T57" fmla="*/ 0 h 1173"/>
                <a:gd name="T58" fmla="*/ 0 w 1114"/>
                <a:gd name="T59" fmla="*/ 0 h 1173"/>
                <a:gd name="T60" fmla="*/ 0 w 1114"/>
                <a:gd name="T61" fmla="*/ 0 h 1173"/>
                <a:gd name="T62" fmla="*/ 0 w 1114"/>
                <a:gd name="T63" fmla="*/ 0 h 11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3"/>
                <a:gd name="T98" fmla="*/ 1114 w 1114"/>
                <a:gd name="T99" fmla="*/ 1173 h 11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3">
                  <a:moveTo>
                    <a:pt x="0" y="587"/>
                  </a:moveTo>
                  <a:lnTo>
                    <a:pt x="2" y="526"/>
                  </a:lnTo>
                  <a:lnTo>
                    <a:pt x="11" y="467"/>
                  </a:lnTo>
                  <a:lnTo>
                    <a:pt x="25" y="411"/>
                  </a:lnTo>
                  <a:lnTo>
                    <a:pt x="44" y="358"/>
                  </a:lnTo>
                  <a:lnTo>
                    <a:pt x="67" y="307"/>
                  </a:lnTo>
                  <a:lnTo>
                    <a:pt x="94" y="258"/>
                  </a:lnTo>
                  <a:lnTo>
                    <a:pt x="127" y="213"/>
                  </a:lnTo>
                  <a:lnTo>
                    <a:pt x="163" y="172"/>
                  </a:lnTo>
                  <a:lnTo>
                    <a:pt x="202" y="133"/>
                  </a:lnTo>
                  <a:lnTo>
                    <a:pt x="245" y="99"/>
                  </a:lnTo>
                  <a:lnTo>
                    <a:pt x="291" y="71"/>
                  </a:lnTo>
                  <a:lnTo>
                    <a:pt x="340" y="46"/>
                  </a:lnTo>
                  <a:lnTo>
                    <a:pt x="390" y="26"/>
                  </a:lnTo>
                  <a:lnTo>
                    <a:pt x="444" y="12"/>
                  </a:lnTo>
                  <a:lnTo>
                    <a:pt x="500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68" y="12"/>
                  </a:lnTo>
                  <a:lnTo>
                    <a:pt x="722" y="26"/>
                  </a:lnTo>
                  <a:lnTo>
                    <a:pt x="774" y="46"/>
                  </a:lnTo>
                  <a:lnTo>
                    <a:pt x="822" y="71"/>
                  </a:lnTo>
                  <a:lnTo>
                    <a:pt x="868" y="99"/>
                  </a:lnTo>
                  <a:lnTo>
                    <a:pt x="911" y="133"/>
                  </a:lnTo>
                  <a:lnTo>
                    <a:pt x="950" y="172"/>
                  </a:lnTo>
                  <a:lnTo>
                    <a:pt x="987" y="213"/>
                  </a:lnTo>
                  <a:lnTo>
                    <a:pt x="1018" y="258"/>
                  </a:lnTo>
                  <a:lnTo>
                    <a:pt x="1046" y="307"/>
                  </a:lnTo>
                  <a:lnTo>
                    <a:pt x="1070" y="358"/>
                  </a:lnTo>
                  <a:lnTo>
                    <a:pt x="1089" y="411"/>
                  </a:lnTo>
                  <a:lnTo>
                    <a:pt x="1102" y="467"/>
                  </a:lnTo>
                  <a:lnTo>
                    <a:pt x="1111" y="526"/>
                  </a:lnTo>
                  <a:lnTo>
                    <a:pt x="1114" y="587"/>
                  </a:lnTo>
                  <a:lnTo>
                    <a:pt x="1111" y="646"/>
                  </a:lnTo>
                  <a:lnTo>
                    <a:pt x="1102" y="704"/>
                  </a:lnTo>
                  <a:lnTo>
                    <a:pt x="1089" y="760"/>
                  </a:lnTo>
                  <a:lnTo>
                    <a:pt x="1070" y="814"/>
                  </a:lnTo>
                  <a:lnTo>
                    <a:pt x="1046" y="865"/>
                  </a:lnTo>
                  <a:lnTo>
                    <a:pt x="1018" y="913"/>
                  </a:lnTo>
                  <a:lnTo>
                    <a:pt x="987" y="959"/>
                  </a:lnTo>
                  <a:lnTo>
                    <a:pt x="950" y="1000"/>
                  </a:lnTo>
                  <a:lnTo>
                    <a:pt x="911" y="1039"/>
                  </a:lnTo>
                  <a:lnTo>
                    <a:pt x="868" y="1072"/>
                  </a:lnTo>
                  <a:lnTo>
                    <a:pt x="822" y="1101"/>
                  </a:lnTo>
                  <a:lnTo>
                    <a:pt x="774" y="1126"/>
                  </a:lnTo>
                  <a:lnTo>
                    <a:pt x="722" y="1146"/>
                  </a:lnTo>
                  <a:lnTo>
                    <a:pt x="668" y="1160"/>
                  </a:lnTo>
                  <a:lnTo>
                    <a:pt x="614" y="1170"/>
                  </a:lnTo>
                  <a:lnTo>
                    <a:pt x="557" y="1173"/>
                  </a:lnTo>
                  <a:lnTo>
                    <a:pt x="500" y="1170"/>
                  </a:lnTo>
                  <a:lnTo>
                    <a:pt x="444" y="1160"/>
                  </a:lnTo>
                  <a:lnTo>
                    <a:pt x="390" y="1146"/>
                  </a:lnTo>
                  <a:lnTo>
                    <a:pt x="340" y="1126"/>
                  </a:lnTo>
                  <a:lnTo>
                    <a:pt x="291" y="1101"/>
                  </a:lnTo>
                  <a:lnTo>
                    <a:pt x="245" y="1072"/>
                  </a:lnTo>
                  <a:lnTo>
                    <a:pt x="202" y="1039"/>
                  </a:lnTo>
                  <a:lnTo>
                    <a:pt x="163" y="1000"/>
                  </a:lnTo>
                  <a:lnTo>
                    <a:pt x="127" y="959"/>
                  </a:lnTo>
                  <a:lnTo>
                    <a:pt x="94" y="913"/>
                  </a:lnTo>
                  <a:lnTo>
                    <a:pt x="67" y="865"/>
                  </a:lnTo>
                  <a:lnTo>
                    <a:pt x="44" y="814"/>
                  </a:lnTo>
                  <a:lnTo>
                    <a:pt x="25" y="760"/>
                  </a:lnTo>
                  <a:lnTo>
                    <a:pt x="11" y="704"/>
                  </a:lnTo>
                  <a:lnTo>
                    <a:pt x="2" y="646"/>
                  </a:lnTo>
                  <a:lnTo>
                    <a:pt x="0" y="587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67"/>
            <p:cNvSpPr>
              <a:spLocks/>
            </p:cNvSpPr>
            <p:nvPr/>
          </p:nvSpPr>
          <p:spPr bwMode="auto">
            <a:xfrm>
              <a:off x="4467" y="3111"/>
              <a:ext cx="70" cy="78"/>
            </a:xfrm>
            <a:custGeom>
              <a:avLst/>
              <a:gdLst>
                <a:gd name="T0" fmla="*/ 0 w 1114"/>
                <a:gd name="T1" fmla="*/ 0 h 1173"/>
                <a:gd name="T2" fmla="*/ 0 w 1114"/>
                <a:gd name="T3" fmla="*/ 0 h 1173"/>
                <a:gd name="T4" fmla="*/ 0 w 1114"/>
                <a:gd name="T5" fmla="*/ 0 h 1173"/>
                <a:gd name="T6" fmla="*/ 0 w 1114"/>
                <a:gd name="T7" fmla="*/ 0 h 1173"/>
                <a:gd name="T8" fmla="*/ 0 w 1114"/>
                <a:gd name="T9" fmla="*/ 0 h 1173"/>
                <a:gd name="T10" fmla="*/ 0 w 1114"/>
                <a:gd name="T11" fmla="*/ 0 h 1173"/>
                <a:gd name="T12" fmla="*/ 0 w 1114"/>
                <a:gd name="T13" fmla="*/ 0 h 1173"/>
                <a:gd name="T14" fmla="*/ 0 w 1114"/>
                <a:gd name="T15" fmla="*/ 0 h 1173"/>
                <a:gd name="T16" fmla="*/ 0 w 1114"/>
                <a:gd name="T17" fmla="*/ 0 h 1173"/>
                <a:gd name="T18" fmla="*/ 0 w 1114"/>
                <a:gd name="T19" fmla="*/ 0 h 1173"/>
                <a:gd name="T20" fmla="*/ 0 w 1114"/>
                <a:gd name="T21" fmla="*/ 0 h 1173"/>
                <a:gd name="T22" fmla="*/ 0 w 1114"/>
                <a:gd name="T23" fmla="*/ 0 h 1173"/>
                <a:gd name="T24" fmla="*/ 0 w 1114"/>
                <a:gd name="T25" fmla="*/ 0 h 1173"/>
                <a:gd name="T26" fmla="*/ 0 w 1114"/>
                <a:gd name="T27" fmla="*/ 0 h 1173"/>
                <a:gd name="T28" fmla="*/ 0 w 1114"/>
                <a:gd name="T29" fmla="*/ 0 h 1173"/>
                <a:gd name="T30" fmla="*/ 0 w 1114"/>
                <a:gd name="T31" fmla="*/ 0 h 1173"/>
                <a:gd name="T32" fmla="*/ 0 w 1114"/>
                <a:gd name="T33" fmla="*/ 0 h 1173"/>
                <a:gd name="T34" fmla="*/ 0 w 1114"/>
                <a:gd name="T35" fmla="*/ 0 h 1173"/>
                <a:gd name="T36" fmla="*/ 0 w 1114"/>
                <a:gd name="T37" fmla="*/ 0 h 1173"/>
                <a:gd name="T38" fmla="*/ 0 w 1114"/>
                <a:gd name="T39" fmla="*/ 0 h 1173"/>
                <a:gd name="T40" fmla="*/ 0 w 1114"/>
                <a:gd name="T41" fmla="*/ 0 h 1173"/>
                <a:gd name="T42" fmla="*/ 0 w 1114"/>
                <a:gd name="T43" fmla="*/ 0 h 1173"/>
                <a:gd name="T44" fmla="*/ 0 w 1114"/>
                <a:gd name="T45" fmla="*/ 0 h 1173"/>
                <a:gd name="T46" fmla="*/ 0 w 1114"/>
                <a:gd name="T47" fmla="*/ 0 h 1173"/>
                <a:gd name="T48" fmla="*/ 0 w 1114"/>
                <a:gd name="T49" fmla="*/ 0 h 1173"/>
                <a:gd name="T50" fmla="*/ 0 w 1114"/>
                <a:gd name="T51" fmla="*/ 0 h 1173"/>
                <a:gd name="T52" fmla="*/ 0 w 1114"/>
                <a:gd name="T53" fmla="*/ 0 h 1173"/>
                <a:gd name="T54" fmla="*/ 0 w 1114"/>
                <a:gd name="T55" fmla="*/ 0 h 1173"/>
                <a:gd name="T56" fmla="*/ 0 w 1114"/>
                <a:gd name="T57" fmla="*/ 0 h 1173"/>
                <a:gd name="T58" fmla="*/ 0 w 1114"/>
                <a:gd name="T59" fmla="*/ 0 h 1173"/>
                <a:gd name="T60" fmla="*/ 0 w 1114"/>
                <a:gd name="T61" fmla="*/ 0 h 1173"/>
                <a:gd name="T62" fmla="*/ 0 w 1114"/>
                <a:gd name="T63" fmla="*/ 0 h 11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3"/>
                <a:gd name="T98" fmla="*/ 1114 w 1114"/>
                <a:gd name="T99" fmla="*/ 1173 h 11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3">
                  <a:moveTo>
                    <a:pt x="0" y="587"/>
                  </a:moveTo>
                  <a:lnTo>
                    <a:pt x="2" y="526"/>
                  </a:lnTo>
                  <a:lnTo>
                    <a:pt x="11" y="469"/>
                  </a:lnTo>
                  <a:lnTo>
                    <a:pt x="24" y="412"/>
                  </a:lnTo>
                  <a:lnTo>
                    <a:pt x="43" y="358"/>
                  </a:lnTo>
                  <a:lnTo>
                    <a:pt x="67" y="307"/>
                  </a:lnTo>
                  <a:lnTo>
                    <a:pt x="94" y="258"/>
                  </a:lnTo>
                  <a:lnTo>
                    <a:pt x="126" y="213"/>
                  </a:lnTo>
                  <a:lnTo>
                    <a:pt x="163" y="172"/>
                  </a:lnTo>
                  <a:lnTo>
                    <a:pt x="202" y="134"/>
                  </a:lnTo>
                  <a:lnTo>
                    <a:pt x="245" y="100"/>
                  </a:lnTo>
                  <a:lnTo>
                    <a:pt x="291" y="70"/>
                  </a:lnTo>
                  <a:lnTo>
                    <a:pt x="340" y="45"/>
                  </a:lnTo>
                  <a:lnTo>
                    <a:pt x="390" y="25"/>
                  </a:lnTo>
                  <a:lnTo>
                    <a:pt x="444" y="11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68" y="11"/>
                  </a:lnTo>
                  <a:lnTo>
                    <a:pt x="722" y="25"/>
                  </a:lnTo>
                  <a:lnTo>
                    <a:pt x="773" y="45"/>
                  </a:lnTo>
                  <a:lnTo>
                    <a:pt x="822" y="70"/>
                  </a:lnTo>
                  <a:lnTo>
                    <a:pt x="867" y="100"/>
                  </a:lnTo>
                  <a:lnTo>
                    <a:pt x="911" y="134"/>
                  </a:lnTo>
                  <a:lnTo>
                    <a:pt x="950" y="172"/>
                  </a:lnTo>
                  <a:lnTo>
                    <a:pt x="987" y="213"/>
                  </a:lnTo>
                  <a:lnTo>
                    <a:pt x="1018" y="258"/>
                  </a:lnTo>
                  <a:lnTo>
                    <a:pt x="1046" y="307"/>
                  </a:lnTo>
                  <a:lnTo>
                    <a:pt x="1069" y="358"/>
                  </a:lnTo>
                  <a:lnTo>
                    <a:pt x="1089" y="412"/>
                  </a:lnTo>
                  <a:lnTo>
                    <a:pt x="1102" y="469"/>
                  </a:lnTo>
                  <a:lnTo>
                    <a:pt x="1111" y="526"/>
                  </a:lnTo>
                  <a:lnTo>
                    <a:pt x="1114" y="587"/>
                  </a:lnTo>
                  <a:lnTo>
                    <a:pt x="1111" y="646"/>
                  </a:lnTo>
                  <a:lnTo>
                    <a:pt x="1102" y="704"/>
                  </a:lnTo>
                  <a:lnTo>
                    <a:pt x="1089" y="760"/>
                  </a:lnTo>
                  <a:lnTo>
                    <a:pt x="1069" y="814"/>
                  </a:lnTo>
                  <a:lnTo>
                    <a:pt x="1046" y="865"/>
                  </a:lnTo>
                  <a:lnTo>
                    <a:pt x="1018" y="913"/>
                  </a:lnTo>
                  <a:lnTo>
                    <a:pt x="986" y="959"/>
                  </a:lnTo>
                  <a:lnTo>
                    <a:pt x="950" y="1001"/>
                  </a:lnTo>
                  <a:lnTo>
                    <a:pt x="910" y="1039"/>
                  </a:lnTo>
                  <a:lnTo>
                    <a:pt x="867" y="1072"/>
                  </a:lnTo>
                  <a:lnTo>
                    <a:pt x="822" y="1102"/>
                  </a:lnTo>
                  <a:lnTo>
                    <a:pt x="772" y="1126"/>
                  </a:lnTo>
                  <a:lnTo>
                    <a:pt x="722" y="1146"/>
                  </a:lnTo>
                  <a:lnTo>
                    <a:pt x="668" y="1160"/>
                  </a:lnTo>
                  <a:lnTo>
                    <a:pt x="614" y="1170"/>
                  </a:lnTo>
                  <a:lnTo>
                    <a:pt x="557" y="1173"/>
                  </a:lnTo>
                  <a:lnTo>
                    <a:pt x="499" y="1170"/>
                  </a:lnTo>
                  <a:lnTo>
                    <a:pt x="444" y="1160"/>
                  </a:lnTo>
                  <a:lnTo>
                    <a:pt x="390" y="1146"/>
                  </a:lnTo>
                  <a:lnTo>
                    <a:pt x="340" y="1126"/>
                  </a:lnTo>
                  <a:lnTo>
                    <a:pt x="291" y="1102"/>
                  </a:lnTo>
                  <a:lnTo>
                    <a:pt x="245" y="1072"/>
                  </a:lnTo>
                  <a:lnTo>
                    <a:pt x="202" y="1039"/>
                  </a:lnTo>
                  <a:lnTo>
                    <a:pt x="163" y="1001"/>
                  </a:lnTo>
                  <a:lnTo>
                    <a:pt x="126" y="959"/>
                  </a:lnTo>
                  <a:lnTo>
                    <a:pt x="94" y="913"/>
                  </a:lnTo>
                  <a:lnTo>
                    <a:pt x="67" y="865"/>
                  </a:lnTo>
                  <a:lnTo>
                    <a:pt x="43" y="814"/>
                  </a:lnTo>
                  <a:lnTo>
                    <a:pt x="24" y="760"/>
                  </a:lnTo>
                  <a:lnTo>
                    <a:pt x="11" y="704"/>
                  </a:lnTo>
                  <a:lnTo>
                    <a:pt x="2" y="646"/>
                  </a:lnTo>
                  <a:lnTo>
                    <a:pt x="0" y="587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68"/>
            <p:cNvSpPr>
              <a:spLocks/>
            </p:cNvSpPr>
            <p:nvPr/>
          </p:nvSpPr>
          <p:spPr bwMode="auto">
            <a:xfrm>
              <a:off x="4530" y="3103"/>
              <a:ext cx="70" cy="78"/>
            </a:xfrm>
            <a:custGeom>
              <a:avLst/>
              <a:gdLst>
                <a:gd name="T0" fmla="*/ 0 w 1114"/>
                <a:gd name="T1" fmla="*/ 0 h 1172"/>
                <a:gd name="T2" fmla="*/ 0 w 1114"/>
                <a:gd name="T3" fmla="*/ 0 h 1172"/>
                <a:gd name="T4" fmla="*/ 0 w 1114"/>
                <a:gd name="T5" fmla="*/ 0 h 1172"/>
                <a:gd name="T6" fmla="*/ 0 w 1114"/>
                <a:gd name="T7" fmla="*/ 0 h 1172"/>
                <a:gd name="T8" fmla="*/ 0 w 1114"/>
                <a:gd name="T9" fmla="*/ 0 h 1172"/>
                <a:gd name="T10" fmla="*/ 0 w 1114"/>
                <a:gd name="T11" fmla="*/ 0 h 1172"/>
                <a:gd name="T12" fmla="*/ 0 w 1114"/>
                <a:gd name="T13" fmla="*/ 0 h 1172"/>
                <a:gd name="T14" fmla="*/ 0 w 1114"/>
                <a:gd name="T15" fmla="*/ 0 h 1172"/>
                <a:gd name="T16" fmla="*/ 0 w 1114"/>
                <a:gd name="T17" fmla="*/ 0 h 1172"/>
                <a:gd name="T18" fmla="*/ 0 w 1114"/>
                <a:gd name="T19" fmla="*/ 0 h 1172"/>
                <a:gd name="T20" fmla="*/ 0 w 1114"/>
                <a:gd name="T21" fmla="*/ 0 h 1172"/>
                <a:gd name="T22" fmla="*/ 0 w 1114"/>
                <a:gd name="T23" fmla="*/ 0 h 1172"/>
                <a:gd name="T24" fmla="*/ 0 w 1114"/>
                <a:gd name="T25" fmla="*/ 0 h 1172"/>
                <a:gd name="T26" fmla="*/ 0 w 1114"/>
                <a:gd name="T27" fmla="*/ 0 h 1172"/>
                <a:gd name="T28" fmla="*/ 0 w 1114"/>
                <a:gd name="T29" fmla="*/ 0 h 1172"/>
                <a:gd name="T30" fmla="*/ 0 w 1114"/>
                <a:gd name="T31" fmla="*/ 0 h 1172"/>
                <a:gd name="T32" fmla="*/ 0 w 1114"/>
                <a:gd name="T33" fmla="*/ 0 h 1172"/>
                <a:gd name="T34" fmla="*/ 0 w 1114"/>
                <a:gd name="T35" fmla="*/ 0 h 1172"/>
                <a:gd name="T36" fmla="*/ 0 w 1114"/>
                <a:gd name="T37" fmla="*/ 0 h 1172"/>
                <a:gd name="T38" fmla="*/ 0 w 1114"/>
                <a:gd name="T39" fmla="*/ 0 h 1172"/>
                <a:gd name="T40" fmla="*/ 0 w 1114"/>
                <a:gd name="T41" fmla="*/ 0 h 1172"/>
                <a:gd name="T42" fmla="*/ 0 w 1114"/>
                <a:gd name="T43" fmla="*/ 0 h 1172"/>
                <a:gd name="T44" fmla="*/ 0 w 1114"/>
                <a:gd name="T45" fmla="*/ 0 h 1172"/>
                <a:gd name="T46" fmla="*/ 0 w 1114"/>
                <a:gd name="T47" fmla="*/ 0 h 1172"/>
                <a:gd name="T48" fmla="*/ 0 w 1114"/>
                <a:gd name="T49" fmla="*/ 0 h 1172"/>
                <a:gd name="T50" fmla="*/ 0 w 1114"/>
                <a:gd name="T51" fmla="*/ 0 h 1172"/>
                <a:gd name="T52" fmla="*/ 0 w 1114"/>
                <a:gd name="T53" fmla="*/ 0 h 1172"/>
                <a:gd name="T54" fmla="*/ 0 w 1114"/>
                <a:gd name="T55" fmla="*/ 0 h 1172"/>
                <a:gd name="T56" fmla="*/ 0 w 1114"/>
                <a:gd name="T57" fmla="*/ 0 h 1172"/>
                <a:gd name="T58" fmla="*/ 0 w 1114"/>
                <a:gd name="T59" fmla="*/ 0 h 1172"/>
                <a:gd name="T60" fmla="*/ 0 w 1114"/>
                <a:gd name="T61" fmla="*/ 0 h 1172"/>
                <a:gd name="T62" fmla="*/ 0 w 1114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2"/>
                <a:gd name="T98" fmla="*/ 1114 w 1114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2">
                  <a:moveTo>
                    <a:pt x="0" y="586"/>
                  </a:moveTo>
                  <a:lnTo>
                    <a:pt x="2" y="525"/>
                  </a:lnTo>
                  <a:lnTo>
                    <a:pt x="11" y="468"/>
                  </a:lnTo>
                  <a:lnTo>
                    <a:pt x="24" y="412"/>
                  </a:lnTo>
                  <a:lnTo>
                    <a:pt x="43" y="357"/>
                  </a:lnTo>
                  <a:lnTo>
                    <a:pt x="66" y="306"/>
                  </a:lnTo>
                  <a:lnTo>
                    <a:pt x="95" y="258"/>
                  </a:lnTo>
                  <a:lnTo>
                    <a:pt x="126" y="213"/>
                  </a:lnTo>
                  <a:lnTo>
                    <a:pt x="162" y="171"/>
                  </a:lnTo>
                  <a:lnTo>
                    <a:pt x="202" y="133"/>
                  </a:lnTo>
                  <a:lnTo>
                    <a:pt x="245" y="100"/>
                  </a:lnTo>
                  <a:lnTo>
                    <a:pt x="291" y="70"/>
                  </a:lnTo>
                  <a:lnTo>
                    <a:pt x="339" y="46"/>
                  </a:lnTo>
                  <a:lnTo>
                    <a:pt x="391" y="25"/>
                  </a:lnTo>
                  <a:lnTo>
                    <a:pt x="444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9" y="12"/>
                  </a:lnTo>
                  <a:lnTo>
                    <a:pt x="722" y="25"/>
                  </a:lnTo>
                  <a:lnTo>
                    <a:pt x="773" y="46"/>
                  </a:lnTo>
                  <a:lnTo>
                    <a:pt x="821" y="70"/>
                  </a:lnTo>
                  <a:lnTo>
                    <a:pt x="868" y="100"/>
                  </a:lnTo>
                  <a:lnTo>
                    <a:pt x="910" y="133"/>
                  </a:lnTo>
                  <a:lnTo>
                    <a:pt x="950" y="171"/>
                  </a:lnTo>
                  <a:lnTo>
                    <a:pt x="986" y="213"/>
                  </a:lnTo>
                  <a:lnTo>
                    <a:pt x="1019" y="258"/>
                  </a:lnTo>
                  <a:lnTo>
                    <a:pt x="1046" y="306"/>
                  </a:lnTo>
                  <a:lnTo>
                    <a:pt x="1069" y="357"/>
                  </a:lnTo>
                  <a:lnTo>
                    <a:pt x="1088" y="412"/>
                  </a:lnTo>
                  <a:lnTo>
                    <a:pt x="1101" y="468"/>
                  </a:lnTo>
                  <a:lnTo>
                    <a:pt x="1111" y="525"/>
                  </a:lnTo>
                  <a:lnTo>
                    <a:pt x="1114" y="586"/>
                  </a:lnTo>
                  <a:lnTo>
                    <a:pt x="1111" y="646"/>
                  </a:lnTo>
                  <a:lnTo>
                    <a:pt x="1101" y="704"/>
                  </a:lnTo>
                  <a:lnTo>
                    <a:pt x="1088" y="761"/>
                  </a:lnTo>
                  <a:lnTo>
                    <a:pt x="1069" y="814"/>
                  </a:lnTo>
                  <a:lnTo>
                    <a:pt x="1046" y="865"/>
                  </a:lnTo>
                  <a:lnTo>
                    <a:pt x="1019" y="914"/>
                  </a:lnTo>
                  <a:lnTo>
                    <a:pt x="986" y="958"/>
                  </a:lnTo>
                  <a:lnTo>
                    <a:pt x="950" y="1000"/>
                  </a:lnTo>
                  <a:lnTo>
                    <a:pt x="910" y="1038"/>
                  </a:lnTo>
                  <a:lnTo>
                    <a:pt x="868" y="1072"/>
                  </a:lnTo>
                  <a:lnTo>
                    <a:pt x="821" y="1101"/>
                  </a:lnTo>
                  <a:lnTo>
                    <a:pt x="773" y="1125"/>
                  </a:lnTo>
                  <a:lnTo>
                    <a:pt x="722" y="1146"/>
                  </a:lnTo>
                  <a:lnTo>
                    <a:pt x="669" y="1160"/>
                  </a:lnTo>
                  <a:lnTo>
                    <a:pt x="613" y="1169"/>
                  </a:lnTo>
                  <a:lnTo>
                    <a:pt x="557" y="1172"/>
                  </a:lnTo>
                  <a:lnTo>
                    <a:pt x="499" y="1169"/>
                  </a:lnTo>
                  <a:lnTo>
                    <a:pt x="444" y="1160"/>
                  </a:lnTo>
                  <a:lnTo>
                    <a:pt x="391" y="1146"/>
                  </a:lnTo>
                  <a:lnTo>
                    <a:pt x="339" y="1125"/>
                  </a:lnTo>
                  <a:lnTo>
                    <a:pt x="291" y="1101"/>
                  </a:lnTo>
                  <a:lnTo>
                    <a:pt x="245" y="1072"/>
                  </a:lnTo>
                  <a:lnTo>
                    <a:pt x="202" y="1038"/>
                  </a:lnTo>
                  <a:lnTo>
                    <a:pt x="162" y="1000"/>
                  </a:lnTo>
                  <a:lnTo>
                    <a:pt x="126" y="958"/>
                  </a:lnTo>
                  <a:lnTo>
                    <a:pt x="95" y="914"/>
                  </a:lnTo>
                  <a:lnTo>
                    <a:pt x="66" y="865"/>
                  </a:lnTo>
                  <a:lnTo>
                    <a:pt x="43" y="814"/>
                  </a:lnTo>
                  <a:lnTo>
                    <a:pt x="24" y="761"/>
                  </a:lnTo>
                  <a:lnTo>
                    <a:pt x="11" y="704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69"/>
            <p:cNvSpPr>
              <a:spLocks/>
            </p:cNvSpPr>
            <p:nvPr/>
          </p:nvSpPr>
          <p:spPr bwMode="auto">
            <a:xfrm>
              <a:off x="4585" y="3071"/>
              <a:ext cx="70" cy="78"/>
            </a:xfrm>
            <a:custGeom>
              <a:avLst/>
              <a:gdLst>
                <a:gd name="T0" fmla="*/ 0 w 1114"/>
                <a:gd name="T1" fmla="*/ 0 h 1173"/>
                <a:gd name="T2" fmla="*/ 0 w 1114"/>
                <a:gd name="T3" fmla="*/ 0 h 1173"/>
                <a:gd name="T4" fmla="*/ 0 w 1114"/>
                <a:gd name="T5" fmla="*/ 0 h 1173"/>
                <a:gd name="T6" fmla="*/ 0 w 1114"/>
                <a:gd name="T7" fmla="*/ 0 h 1173"/>
                <a:gd name="T8" fmla="*/ 0 w 1114"/>
                <a:gd name="T9" fmla="*/ 0 h 1173"/>
                <a:gd name="T10" fmla="*/ 0 w 1114"/>
                <a:gd name="T11" fmla="*/ 0 h 1173"/>
                <a:gd name="T12" fmla="*/ 0 w 1114"/>
                <a:gd name="T13" fmla="*/ 0 h 1173"/>
                <a:gd name="T14" fmla="*/ 0 w 1114"/>
                <a:gd name="T15" fmla="*/ 0 h 1173"/>
                <a:gd name="T16" fmla="*/ 0 w 1114"/>
                <a:gd name="T17" fmla="*/ 0 h 1173"/>
                <a:gd name="T18" fmla="*/ 0 w 1114"/>
                <a:gd name="T19" fmla="*/ 0 h 1173"/>
                <a:gd name="T20" fmla="*/ 0 w 1114"/>
                <a:gd name="T21" fmla="*/ 0 h 1173"/>
                <a:gd name="T22" fmla="*/ 0 w 1114"/>
                <a:gd name="T23" fmla="*/ 0 h 1173"/>
                <a:gd name="T24" fmla="*/ 0 w 1114"/>
                <a:gd name="T25" fmla="*/ 0 h 1173"/>
                <a:gd name="T26" fmla="*/ 0 w 1114"/>
                <a:gd name="T27" fmla="*/ 0 h 1173"/>
                <a:gd name="T28" fmla="*/ 0 w 1114"/>
                <a:gd name="T29" fmla="*/ 0 h 1173"/>
                <a:gd name="T30" fmla="*/ 0 w 1114"/>
                <a:gd name="T31" fmla="*/ 0 h 1173"/>
                <a:gd name="T32" fmla="*/ 0 w 1114"/>
                <a:gd name="T33" fmla="*/ 0 h 1173"/>
                <a:gd name="T34" fmla="*/ 0 w 1114"/>
                <a:gd name="T35" fmla="*/ 0 h 1173"/>
                <a:gd name="T36" fmla="*/ 0 w 1114"/>
                <a:gd name="T37" fmla="*/ 0 h 1173"/>
                <a:gd name="T38" fmla="*/ 0 w 1114"/>
                <a:gd name="T39" fmla="*/ 0 h 1173"/>
                <a:gd name="T40" fmla="*/ 0 w 1114"/>
                <a:gd name="T41" fmla="*/ 0 h 1173"/>
                <a:gd name="T42" fmla="*/ 0 w 1114"/>
                <a:gd name="T43" fmla="*/ 0 h 1173"/>
                <a:gd name="T44" fmla="*/ 0 w 1114"/>
                <a:gd name="T45" fmla="*/ 0 h 1173"/>
                <a:gd name="T46" fmla="*/ 0 w 1114"/>
                <a:gd name="T47" fmla="*/ 0 h 1173"/>
                <a:gd name="T48" fmla="*/ 0 w 1114"/>
                <a:gd name="T49" fmla="*/ 0 h 1173"/>
                <a:gd name="T50" fmla="*/ 0 w 1114"/>
                <a:gd name="T51" fmla="*/ 0 h 1173"/>
                <a:gd name="T52" fmla="*/ 0 w 1114"/>
                <a:gd name="T53" fmla="*/ 0 h 1173"/>
                <a:gd name="T54" fmla="*/ 0 w 1114"/>
                <a:gd name="T55" fmla="*/ 0 h 1173"/>
                <a:gd name="T56" fmla="*/ 0 w 1114"/>
                <a:gd name="T57" fmla="*/ 0 h 1173"/>
                <a:gd name="T58" fmla="*/ 0 w 1114"/>
                <a:gd name="T59" fmla="*/ 0 h 1173"/>
                <a:gd name="T60" fmla="*/ 0 w 1114"/>
                <a:gd name="T61" fmla="*/ 0 h 1173"/>
                <a:gd name="T62" fmla="*/ 0 w 1114"/>
                <a:gd name="T63" fmla="*/ 0 h 11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3"/>
                <a:gd name="T98" fmla="*/ 1114 w 1114"/>
                <a:gd name="T99" fmla="*/ 1173 h 11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3">
                  <a:moveTo>
                    <a:pt x="0" y="586"/>
                  </a:moveTo>
                  <a:lnTo>
                    <a:pt x="2" y="526"/>
                  </a:lnTo>
                  <a:lnTo>
                    <a:pt x="11" y="468"/>
                  </a:lnTo>
                  <a:lnTo>
                    <a:pt x="24" y="412"/>
                  </a:lnTo>
                  <a:lnTo>
                    <a:pt x="44" y="358"/>
                  </a:lnTo>
                  <a:lnTo>
                    <a:pt x="67" y="307"/>
                  </a:lnTo>
                  <a:lnTo>
                    <a:pt x="94" y="259"/>
                  </a:lnTo>
                  <a:lnTo>
                    <a:pt x="126" y="213"/>
                  </a:lnTo>
                  <a:lnTo>
                    <a:pt x="163" y="171"/>
                  </a:lnTo>
                  <a:lnTo>
                    <a:pt x="202" y="133"/>
                  </a:lnTo>
                  <a:lnTo>
                    <a:pt x="245" y="100"/>
                  </a:lnTo>
                  <a:lnTo>
                    <a:pt x="291" y="70"/>
                  </a:lnTo>
                  <a:lnTo>
                    <a:pt x="340" y="46"/>
                  </a:lnTo>
                  <a:lnTo>
                    <a:pt x="390" y="26"/>
                  </a:lnTo>
                  <a:lnTo>
                    <a:pt x="444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69" y="12"/>
                  </a:lnTo>
                  <a:lnTo>
                    <a:pt x="723" y="26"/>
                  </a:lnTo>
                  <a:lnTo>
                    <a:pt x="773" y="46"/>
                  </a:lnTo>
                  <a:lnTo>
                    <a:pt x="822" y="70"/>
                  </a:lnTo>
                  <a:lnTo>
                    <a:pt x="868" y="100"/>
                  </a:lnTo>
                  <a:lnTo>
                    <a:pt x="911" y="133"/>
                  </a:lnTo>
                  <a:lnTo>
                    <a:pt x="950" y="171"/>
                  </a:lnTo>
                  <a:lnTo>
                    <a:pt x="987" y="213"/>
                  </a:lnTo>
                  <a:lnTo>
                    <a:pt x="1019" y="259"/>
                  </a:lnTo>
                  <a:lnTo>
                    <a:pt x="1046" y="307"/>
                  </a:lnTo>
                  <a:lnTo>
                    <a:pt x="1070" y="358"/>
                  </a:lnTo>
                  <a:lnTo>
                    <a:pt x="1089" y="412"/>
                  </a:lnTo>
                  <a:lnTo>
                    <a:pt x="1102" y="468"/>
                  </a:lnTo>
                  <a:lnTo>
                    <a:pt x="1111" y="526"/>
                  </a:lnTo>
                  <a:lnTo>
                    <a:pt x="1114" y="586"/>
                  </a:lnTo>
                  <a:lnTo>
                    <a:pt x="1111" y="646"/>
                  </a:lnTo>
                  <a:lnTo>
                    <a:pt x="1102" y="704"/>
                  </a:lnTo>
                  <a:lnTo>
                    <a:pt x="1089" y="761"/>
                  </a:lnTo>
                  <a:lnTo>
                    <a:pt x="1070" y="814"/>
                  </a:lnTo>
                  <a:lnTo>
                    <a:pt x="1046" y="865"/>
                  </a:lnTo>
                  <a:lnTo>
                    <a:pt x="1019" y="914"/>
                  </a:lnTo>
                  <a:lnTo>
                    <a:pt x="987" y="959"/>
                  </a:lnTo>
                  <a:lnTo>
                    <a:pt x="950" y="1000"/>
                  </a:lnTo>
                  <a:lnTo>
                    <a:pt x="911" y="1038"/>
                  </a:lnTo>
                  <a:lnTo>
                    <a:pt x="868" y="1073"/>
                  </a:lnTo>
                  <a:lnTo>
                    <a:pt x="822" y="1101"/>
                  </a:lnTo>
                  <a:lnTo>
                    <a:pt x="773" y="1126"/>
                  </a:lnTo>
                  <a:lnTo>
                    <a:pt x="723" y="1146"/>
                  </a:lnTo>
                  <a:lnTo>
                    <a:pt x="669" y="1160"/>
                  </a:lnTo>
                  <a:lnTo>
                    <a:pt x="614" y="1169"/>
                  </a:lnTo>
                  <a:lnTo>
                    <a:pt x="557" y="1173"/>
                  </a:lnTo>
                  <a:lnTo>
                    <a:pt x="499" y="1169"/>
                  </a:lnTo>
                  <a:lnTo>
                    <a:pt x="444" y="1160"/>
                  </a:lnTo>
                  <a:lnTo>
                    <a:pt x="390" y="1146"/>
                  </a:lnTo>
                  <a:lnTo>
                    <a:pt x="340" y="1126"/>
                  </a:lnTo>
                  <a:lnTo>
                    <a:pt x="291" y="1101"/>
                  </a:lnTo>
                  <a:lnTo>
                    <a:pt x="245" y="1073"/>
                  </a:lnTo>
                  <a:lnTo>
                    <a:pt x="202" y="1038"/>
                  </a:lnTo>
                  <a:lnTo>
                    <a:pt x="163" y="1000"/>
                  </a:lnTo>
                  <a:lnTo>
                    <a:pt x="126" y="959"/>
                  </a:lnTo>
                  <a:lnTo>
                    <a:pt x="94" y="914"/>
                  </a:lnTo>
                  <a:lnTo>
                    <a:pt x="67" y="865"/>
                  </a:lnTo>
                  <a:lnTo>
                    <a:pt x="44" y="814"/>
                  </a:lnTo>
                  <a:lnTo>
                    <a:pt x="24" y="761"/>
                  </a:lnTo>
                  <a:lnTo>
                    <a:pt x="11" y="704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70"/>
            <p:cNvSpPr>
              <a:spLocks/>
            </p:cNvSpPr>
            <p:nvPr/>
          </p:nvSpPr>
          <p:spPr bwMode="auto">
            <a:xfrm>
              <a:off x="4621" y="3009"/>
              <a:ext cx="70" cy="78"/>
            </a:xfrm>
            <a:custGeom>
              <a:avLst/>
              <a:gdLst>
                <a:gd name="T0" fmla="*/ 0 w 1115"/>
                <a:gd name="T1" fmla="*/ 0 h 1172"/>
                <a:gd name="T2" fmla="*/ 0 w 1115"/>
                <a:gd name="T3" fmla="*/ 0 h 1172"/>
                <a:gd name="T4" fmla="*/ 0 w 1115"/>
                <a:gd name="T5" fmla="*/ 0 h 1172"/>
                <a:gd name="T6" fmla="*/ 0 w 1115"/>
                <a:gd name="T7" fmla="*/ 0 h 1172"/>
                <a:gd name="T8" fmla="*/ 0 w 1115"/>
                <a:gd name="T9" fmla="*/ 0 h 1172"/>
                <a:gd name="T10" fmla="*/ 0 w 1115"/>
                <a:gd name="T11" fmla="*/ 0 h 1172"/>
                <a:gd name="T12" fmla="*/ 0 w 1115"/>
                <a:gd name="T13" fmla="*/ 0 h 1172"/>
                <a:gd name="T14" fmla="*/ 0 w 1115"/>
                <a:gd name="T15" fmla="*/ 0 h 1172"/>
                <a:gd name="T16" fmla="*/ 0 w 1115"/>
                <a:gd name="T17" fmla="*/ 0 h 1172"/>
                <a:gd name="T18" fmla="*/ 0 w 1115"/>
                <a:gd name="T19" fmla="*/ 0 h 1172"/>
                <a:gd name="T20" fmla="*/ 0 w 1115"/>
                <a:gd name="T21" fmla="*/ 0 h 1172"/>
                <a:gd name="T22" fmla="*/ 0 w 1115"/>
                <a:gd name="T23" fmla="*/ 0 h 1172"/>
                <a:gd name="T24" fmla="*/ 0 w 1115"/>
                <a:gd name="T25" fmla="*/ 0 h 1172"/>
                <a:gd name="T26" fmla="*/ 0 w 1115"/>
                <a:gd name="T27" fmla="*/ 0 h 1172"/>
                <a:gd name="T28" fmla="*/ 0 w 1115"/>
                <a:gd name="T29" fmla="*/ 0 h 1172"/>
                <a:gd name="T30" fmla="*/ 0 w 1115"/>
                <a:gd name="T31" fmla="*/ 0 h 1172"/>
                <a:gd name="T32" fmla="*/ 0 w 1115"/>
                <a:gd name="T33" fmla="*/ 0 h 1172"/>
                <a:gd name="T34" fmla="*/ 0 w 1115"/>
                <a:gd name="T35" fmla="*/ 0 h 1172"/>
                <a:gd name="T36" fmla="*/ 0 w 1115"/>
                <a:gd name="T37" fmla="*/ 0 h 1172"/>
                <a:gd name="T38" fmla="*/ 0 w 1115"/>
                <a:gd name="T39" fmla="*/ 0 h 1172"/>
                <a:gd name="T40" fmla="*/ 0 w 1115"/>
                <a:gd name="T41" fmla="*/ 0 h 1172"/>
                <a:gd name="T42" fmla="*/ 0 w 1115"/>
                <a:gd name="T43" fmla="*/ 0 h 1172"/>
                <a:gd name="T44" fmla="*/ 0 w 1115"/>
                <a:gd name="T45" fmla="*/ 0 h 1172"/>
                <a:gd name="T46" fmla="*/ 0 w 1115"/>
                <a:gd name="T47" fmla="*/ 0 h 1172"/>
                <a:gd name="T48" fmla="*/ 0 w 1115"/>
                <a:gd name="T49" fmla="*/ 0 h 1172"/>
                <a:gd name="T50" fmla="*/ 0 w 1115"/>
                <a:gd name="T51" fmla="*/ 0 h 1172"/>
                <a:gd name="T52" fmla="*/ 0 w 1115"/>
                <a:gd name="T53" fmla="*/ 0 h 1172"/>
                <a:gd name="T54" fmla="*/ 0 w 1115"/>
                <a:gd name="T55" fmla="*/ 0 h 1172"/>
                <a:gd name="T56" fmla="*/ 0 w 1115"/>
                <a:gd name="T57" fmla="*/ 0 h 1172"/>
                <a:gd name="T58" fmla="*/ 0 w 1115"/>
                <a:gd name="T59" fmla="*/ 0 h 1172"/>
                <a:gd name="T60" fmla="*/ 0 w 1115"/>
                <a:gd name="T61" fmla="*/ 0 h 1172"/>
                <a:gd name="T62" fmla="*/ 0 w 1115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5"/>
                <a:gd name="T97" fmla="*/ 0 h 1172"/>
                <a:gd name="T98" fmla="*/ 1115 w 1115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5" h="1172">
                  <a:moveTo>
                    <a:pt x="0" y="586"/>
                  </a:moveTo>
                  <a:lnTo>
                    <a:pt x="2" y="525"/>
                  </a:lnTo>
                  <a:lnTo>
                    <a:pt x="11" y="467"/>
                  </a:lnTo>
                  <a:lnTo>
                    <a:pt x="25" y="410"/>
                  </a:lnTo>
                  <a:lnTo>
                    <a:pt x="44" y="357"/>
                  </a:lnTo>
                  <a:lnTo>
                    <a:pt x="67" y="306"/>
                  </a:lnTo>
                  <a:lnTo>
                    <a:pt x="95" y="257"/>
                  </a:lnTo>
                  <a:lnTo>
                    <a:pt x="127" y="212"/>
                  </a:lnTo>
                  <a:lnTo>
                    <a:pt x="163" y="171"/>
                  </a:lnTo>
                  <a:lnTo>
                    <a:pt x="202" y="133"/>
                  </a:lnTo>
                  <a:lnTo>
                    <a:pt x="246" y="99"/>
                  </a:lnTo>
                  <a:lnTo>
                    <a:pt x="291" y="70"/>
                  </a:lnTo>
                  <a:lnTo>
                    <a:pt x="340" y="45"/>
                  </a:lnTo>
                  <a:lnTo>
                    <a:pt x="391" y="25"/>
                  </a:lnTo>
                  <a:lnTo>
                    <a:pt x="445" y="11"/>
                  </a:lnTo>
                  <a:lnTo>
                    <a:pt x="500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69" y="11"/>
                  </a:lnTo>
                  <a:lnTo>
                    <a:pt x="723" y="25"/>
                  </a:lnTo>
                  <a:lnTo>
                    <a:pt x="774" y="45"/>
                  </a:lnTo>
                  <a:lnTo>
                    <a:pt x="823" y="70"/>
                  </a:lnTo>
                  <a:lnTo>
                    <a:pt x="869" y="100"/>
                  </a:lnTo>
                  <a:lnTo>
                    <a:pt x="912" y="133"/>
                  </a:lnTo>
                  <a:lnTo>
                    <a:pt x="951" y="171"/>
                  </a:lnTo>
                  <a:lnTo>
                    <a:pt x="987" y="212"/>
                  </a:lnTo>
                  <a:lnTo>
                    <a:pt x="1019" y="258"/>
                  </a:lnTo>
                  <a:lnTo>
                    <a:pt x="1047" y="306"/>
                  </a:lnTo>
                  <a:lnTo>
                    <a:pt x="1071" y="357"/>
                  </a:lnTo>
                  <a:lnTo>
                    <a:pt x="1090" y="411"/>
                  </a:lnTo>
                  <a:lnTo>
                    <a:pt x="1103" y="468"/>
                  </a:lnTo>
                  <a:lnTo>
                    <a:pt x="1112" y="525"/>
                  </a:lnTo>
                  <a:lnTo>
                    <a:pt x="1115" y="586"/>
                  </a:lnTo>
                  <a:lnTo>
                    <a:pt x="1112" y="645"/>
                  </a:lnTo>
                  <a:lnTo>
                    <a:pt x="1103" y="703"/>
                  </a:lnTo>
                  <a:lnTo>
                    <a:pt x="1090" y="759"/>
                  </a:lnTo>
                  <a:lnTo>
                    <a:pt x="1071" y="814"/>
                  </a:lnTo>
                  <a:lnTo>
                    <a:pt x="1047" y="865"/>
                  </a:lnTo>
                  <a:lnTo>
                    <a:pt x="1019" y="912"/>
                  </a:lnTo>
                  <a:lnTo>
                    <a:pt x="987" y="958"/>
                  </a:lnTo>
                  <a:lnTo>
                    <a:pt x="951" y="1000"/>
                  </a:lnTo>
                  <a:lnTo>
                    <a:pt x="912" y="1038"/>
                  </a:lnTo>
                  <a:lnTo>
                    <a:pt x="869" y="1071"/>
                  </a:lnTo>
                  <a:lnTo>
                    <a:pt x="823" y="1101"/>
                  </a:lnTo>
                  <a:lnTo>
                    <a:pt x="774" y="1125"/>
                  </a:lnTo>
                  <a:lnTo>
                    <a:pt x="723" y="1145"/>
                  </a:lnTo>
                  <a:lnTo>
                    <a:pt x="669" y="1159"/>
                  </a:lnTo>
                  <a:lnTo>
                    <a:pt x="614" y="1169"/>
                  </a:lnTo>
                  <a:lnTo>
                    <a:pt x="557" y="1172"/>
                  </a:lnTo>
                  <a:lnTo>
                    <a:pt x="500" y="1169"/>
                  </a:lnTo>
                  <a:lnTo>
                    <a:pt x="445" y="1159"/>
                  </a:lnTo>
                  <a:lnTo>
                    <a:pt x="391" y="1145"/>
                  </a:lnTo>
                  <a:lnTo>
                    <a:pt x="340" y="1125"/>
                  </a:lnTo>
                  <a:lnTo>
                    <a:pt x="291" y="1101"/>
                  </a:lnTo>
                  <a:lnTo>
                    <a:pt x="246" y="1071"/>
                  </a:lnTo>
                  <a:lnTo>
                    <a:pt x="202" y="1038"/>
                  </a:lnTo>
                  <a:lnTo>
                    <a:pt x="163" y="1000"/>
                  </a:lnTo>
                  <a:lnTo>
                    <a:pt x="127" y="958"/>
                  </a:lnTo>
                  <a:lnTo>
                    <a:pt x="95" y="912"/>
                  </a:lnTo>
                  <a:lnTo>
                    <a:pt x="67" y="865"/>
                  </a:lnTo>
                  <a:lnTo>
                    <a:pt x="44" y="814"/>
                  </a:lnTo>
                  <a:lnTo>
                    <a:pt x="25" y="759"/>
                  </a:lnTo>
                  <a:lnTo>
                    <a:pt x="11" y="703"/>
                  </a:lnTo>
                  <a:lnTo>
                    <a:pt x="2" y="645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71"/>
            <p:cNvSpPr>
              <a:spLocks/>
            </p:cNvSpPr>
            <p:nvPr/>
          </p:nvSpPr>
          <p:spPr bwMode="auto">
            <a:xfrm>
              <a:off x="4640" y="2935"/>
              <a:ext cx="69" cy="78"/>
            </a:xfrm>
            <a:custGeom>
              <a:avLst/>
              <a:gdLst>
                <a:gd name="T0" fmla="*/ 0 w 1113"/>
                <a:gd name="T1" fmla="*/ 0 h 1172"/>
                <a:gd name="T2" fmla="*/ 0 w 1113"/>
                <a:gd name="T3" fmla="*/ 0 h 1172"/>
                <a:gd name="T4" fmla="*/ 0 w 1113"/>
                <a:gd name="T5" fmla="*/ 0 h 1172"/>
                <a:gd name="T6" fmla="*/ 0 w 1113"/>
                <a:gd name="T7" fmla="*/ 0 h 1172"/>
                <a:gd name="T8" fmla="*/ 0 w 1113"/>
                <a:gd name="T9" fmla="*/ 0 h 1172"/>
                <a:gd name="T10" fmla="*/ 0 w 1113"/>
                <a:gd name="T11" fmla="*/ 0 h 1172"/>
                <a:gd name="T12" fmla="*/ 0 w 1113"/>
                <a:gd name="T13" fmla="*/ 0 h 1172"/>
                <a:gd name="T14" fmla="*/ 0 w 1113"/>
                <a:gd name="T15" fmla="*/ 0 h 1172"/>
                <a:gd name="T16" fmla="*/ 0 w 1113"/>
                <a:gd name="T17" fmla="*/ 0 h 1172"/>
                <a:gd name="T18" fmla="*/ 0 w 1113"/>
                <a:gd name="T19" fmla="*/ 0 h 1172"/>
                <a:gd name="T20" fmla="*/ 0 w 1113"/>
                <a:gd name="T21" fmla="*/ 0 h 1172"/>
                <a:gd name="T22" fmla="*/ 0 w 1113"/>
                <a:gd name="T23" fmla="*/ 0 h 1172"/>
                <a:gd name="T24" fmla="*/ 0 w 1113"/>
                <a:gd name="T25" fmla="*/ 0 h 1172"/>
                <a:gd name="T26" fmla="*/ 0 w 1113"/>
                <a:gd name="T27" fmla="*/ 0 h 1172"/>
                <a:gd name="T28" fmla="*/ 0 w 1113"/>
                <a:gd name="T29" fmla="*/ 0 h 1172"/>
                <a:gd name="T30" fmla="*/ 0 w 1113"/>
                <a:gd name="T31" fmla="*/ 0 h 1172"/>
                <a:gd name="T32" fmla="*/ 0 w 1113"/>
                <a:gd name="T33" fmla="*/ 0 h 1172"/>
                <a:gd name="T34" fmla="*/ 0 w 1113"/>
                <a:gd name="T35" fmla="*/ 0 h 1172"/>
                <a:gd name="T36" fmla="*/ 0 w 1113"/>
                <a:gd name="T37" fmla="*/ 0 h 1172"/>
                <a:gd name="T38" fmla="*/ 0 w 1113"/>
                <a:gd name="T39" fmla="*/ 0 h 1172"/>
                <a:gd name="T40" fmla="*/ 0 w 1113"/>
                <a:gd name="T41" fmla="*/ 0 h 1172"/>
                <a:gd name="T42" fmla="*/ 0 w 1113"/>
                <a:gd name="T43" fmla="*/ 0 h 1172"/>
                <a:gd name="T44" fmla="*/ 0 w 1113"/>
                <a:gd name="T45" fmla="*/ 0 h 1172"/>
                <a:gd name="T46" fmla="*/ 0 w 1113"/>
                <a:gd name="T47" fmla="*/ 0 h 1172"/>
                <a:gd name="T48" fmla="*/ 0 w 1113"/>
                <a:gd name="T49" fmla="*/ 0 h 1172"/>
                <a:gd name="T50" fmla="*/ 0 w 1113"/>
                <a:gd name="T51" fmla="*/ 0 h 1172"/>
                <a:gd name="T52" fmla="*/ 0 w 1113"/>
                <a:gd name="T53" fmla="*/ 0 h 1172"/>
                <a:gd name="T54" fmla="*/ 0 w 1113"/>
                <a:gd name="T55" fmla="*/ 0 h 1172"/>
                <a:gd name="T56" fmla="*/ 0 w 1113"/>
                <a:gd name="T57" fmla="*/ 0 h 1172"/>
                <a:gd name="T58" fmla="*/ 0 w 1113"/>
                <a:gd name="T59" fmla="*/ 0 h 1172"/>
                <a:gd name="T60" fmla="*/ 0 w 1113"/>
                <a:gd name="T61" fmla="*/ 0 h 1172"/>
                <a:gd name="T62" fmla="*/ 0 w 1113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3"/>
                <a:gd name="T97" fmla="*/ 0 h 1172"/>
                <a:gd name="T98" fmla="*/ 1113 w 1113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3" h="1172">
                  <a:moveTo>
                    <a:pt x="0" y="586"/>
                  </a:moveTo>
                  <a:lnTo>
                    <a:pt x="2" y="525"/>
                  </a:lnTo>
                  <a:lnTo>
                    <a:pt x="11" y="467"/>
                  </a:lnTo>
                  <a:lnTo>
                    <a:pt x="24" y="410"/>
                  </a:lnTo>
                  <a:lnTo>
                    <a:pt x="43" y="357"/>
                  </a:lnTo>
                  <a:lnTo>
                    <a:pt x="66" y="306"/>
                  </a:lnTo>
                  <a:lnTo>
                    <a:pt x="94" y="257"/>
                  </a:lnTo>
                  <a:lnTo>
                    <a:pt x="126" y="212"/>
                  </a:lnTo>
                  <a:lnTo>
                    <a:pt x="162" y="171"/>
                  </a:lnTo>
                  <a:lnTo>
                    <a:pt x="202" y="133"/>
                  </a:lnTo>
                  <a:lnTo>
                    <a:pt x="244" y="99"/>
                  </a:lnTo>
                  <a:lnTo>
                    <a:pt x="291" y="70"/>
                  </a:lnTo>
                  <a:lnTo>
                    <a:pt x="339" y="45"/>
                  </a:lnTo>
                  <a:lnTo>
                    <a:pt x="390" y="25"/>
                  </a:lnTo>
                  <a:lnTo>
                    <a:pt x="443" y="11"/>
                  </a:lnTo>
                  <a:lnTo>
                    <a:pt x="499" y="2"/>
                  </a:lnTo>
                  <a:lnTo>
                    <a:pt x="556" y="0"/>
                  </a:lnTo>
                  <a:lnTo>
                    <a:pt x="613" y="2"/>
                  </a:lnTo>
                  <a:lnTo>
                    <a:pt x="668" y="11"/>
                  </a:lnTo>
                  <a:lnTo>
                    <a:pt x="721" y="25"/>
                  </a:lnTo>
                  <a:lnTo>
                    <a:pt x="773" y="45"/>
                  </a:lnTo>
                  <a:lnTo>
                    <a:pt x="821" y="70"/>
                  </a:lnTo>
                  <a:lnTo>
                    <a:pt x="867" y="99"/>
                  </a:lnTo>
                  <a:lnTo>
                    <a:pt x="910" y="133"/>
                  </a:lnTo>
                  <a:lnTo>
                    <a:pt x="950" y="171"/>
                  </a:lnTo>
                  <a:lnTo>
                    <a:pt x="986" y="212"/>
                  </a:lnTo>
                  <a:lnTo>
                    <a:pt x="1017" y="257"/>
                  </a:lnTo>
                  <a:lnTo>
                    <a:pt x="1046" y="306"/>
                  </a:lnTo>
                  <a:lnTo>
                    <a:pt x="1069" y="357"/>
                  </a:lnTo>
                  <a:lnTo>
                    <a:pt x="1088" y="410"/>
                  </a:lnTo>
                  <a:lnTo>
                    <a:pt x="1101" y="467"/>
                  </a:lnTo>
                  <a:lnTo>
                    <a:pt x="1110" y="525"/>
                  </a:lnTo>
                  <a:lnTo>
                    <a:pt x="1113" y="586"/>
                  </a:lnTo>
                  <a:lnTo>
                    <a:pt x="1110" y="645"/>
                  </a:lnTo>
                  <a:lnTo>
                    <a:pt x="1101" y="703"/>
                  </a:lnTo>
                  <a:lnTo>
                    <a:pt x="1088" y="759"/>
                  </a:lnTo>
                  <a:lnTo>
                    <a:pt x="1069" y="814"/>
                  </a:lnTo>
                  <a:lnTo>
                    <a:pt x="1046" y="865"/>
                  </a:lnTo>
                  <a:lnTo>
                    <a:pt x="1017" y="912"/>
                  </a:lnTo>
                  <a:lnTo>
                    <a:pt x="986" y="958"/>
                  </a:lnTo>
                  <a:lnTo>
                    <a:pt x="950" y="1000"/>
                  </a:lnTo>
                  <a:lnTo>
                    <a:pt x="910" y="1038"/>
                  </a:lnTo>
                  <a:lnTo>
                    <a:pt x="867" y="1071"/>
                  </a:lnTo>
                  <a:lnTo>
                    <a:pt x="821" y="1101"/>
                  </a:lnTo>
                  <a:lnTo>
                    <a:pt x="773" y="1125"/>
                  </a:lnTo>
                  <a:lnTo>
                    <a:pt x="721" y="1145"/>
                  </a:lnTo>
                  <a:lnTo>
                    <a:pt x="668" y="1159"/>
                  </a:lnTo>
                  <a:lnTo>
                    <a:pt x="613" y="1169"/>
                  </a:lnTo>
                  <a:lnTo>
                    <a:pt x="556" y="1172"/>
                  </a:lnTo>
                  <a:lnTo>
                    <a:pt x="499" y="1169"/>
                  </a:lnTo>
                  <a:lnTo>
                    <a:pt x="443" y="1159"/>
                  </a:lnTo>
                  <a:lnTo>
                    <a:pt x="390" y="1145"/>
                  </a:lnTo>
                  <a:lnTo>
                    <a:pt x="339" y="1125"/>
                  </a:lnTo>
                  <a:lnTo>
                    <a:pt x="291" y="1101"/>
                  </a:lnTo>
                  <a:lnTo>
                    <a:pt x="244" y="1071"/>
                  </a:lnTo>
                  <a:lnTo>
                    <a:pt x="202" y="1038"/>
                  </a:lnTo>
                  <a:lnTo>
                    <a:pt x="162" y="1000"/>
                  </a:lnTo>
                  <a:lnTo>
                    <a:pt x="126" y="958"/>
                  </a:lnTo>
                  <a:lnTo>
                    <a:pt x="94" y="912"/>
                  </a:lnTo>
                  <a:lnTo>
                    <a:pt x="66" y="865"/>
                  </a:lnTo>
                  <a:lnTo>
                    <a:pt x="43" y="814"/>
                  </a:lnTo>
                  <a:lnTo>
                    <a:pt x="24" y="759"/>
                  </a:lnTo>
                  <a:lnTo>
                    <a:pt x="11" y="703"/>
                  </a:lnTo>
                  <a:lnTo>
                    <a:pt x="2" y="645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72"/>
            <p:cNvSpPr>
              <a:spLocks/>
            </p:cNvSpPr>
            <p:nvPr/>
          </p:nvSpPr>
          <p:spPr bwMode="auto">
            <a:xfrm>
              <a:off x="4640" y="2860"/>
              <a:ext cx="69" cy="79"/>
            </a:xfrm>
            <a:custGeom>
              <a:avLst/>
              <a:gdLst>
                <a:gd name="T0" fmla="*/ 0 w 1113"/>
                <a:gd name="T1" fmla="*/ 0 h 1172"/>
                <a:gd name="T2" fmla="*/ 0 w 1113"/>
                <a:gd name="T3" fmla="*/ 0 h 1172"/>
                <a:gd name="T4" fmla="*/ 0 w 1113"/>
                <a:gd name="T5" fmla="*/ 0 h 1172"/>
                <a:gd name="T6" fmla="*/ 0 w 1113"/>
                <a:gd name="T7" fmla="*/ 0 h 1172"/>
                <a:gd name="T8" fmla="*/ 0 w 1113"/>
                <a:gd name="T9" fmla="*/ 0 h 1172"/>
                <a:gd name="T10" fmla="*/ 0 w 1113"/>
                <a:gd name="T11" fmla="*/ 0 h 1172"/>
                <a:gd name="T12" fmla="*/ 0 w 1113"/>
                <a:gd name="T13" fmla="*/ 0 h 1172"/>
                <a:gd name="T14" fmla="*/ 0 w 1113"/>
                <a:gd name="T15" fmla="*/ 0 h 1172"/>
                <a:gd name="T16" fmla="*/ 0 w 1113"/>
                <a:gd name="T17" fmla="*/ 0 h 1172"/>
                <a:gd name="T18" fmla="*/ 0 w 1113"/>
                <a:gd name="T19" fmla="*/ 0 h 1172"/>
                <a:gd name="T20" fmla="*/ 0 w 1113"/>
                <a:gd name="T21" fmla="*/ 0 h 1172"/>
                <a:gd name="T22" fmla="*/ 0 w 1113"/>
                <a:gd name="T23" fmla="*/ 0 h 1172"/>
                <a:gd name="T24" fmla="*/ 0 w 1113"/>
                <a:gd name="T25" fmla="*/ 0 h 1172"/>
                <a:gd name="T26" fmla="*/ 0 w 1113"/>
                <a:gd name="T27" fmla="*/ 0 h 1172"/>
                <a:gd name="T28" fmla="*/ 0 w 1113"/>
                <a:gd name="T29" fmla="*/ 0 h 1172"/>
                <a:gd name="T30" fmla="*/ 0 w 1113"/>
                <a:gd name="T31" fmla="*/ 0 h 1172"/>
                <a:gd name="T32" fmla="*/ 0 w 1113"/>
                <a:gd name="T33" fmla="*/ 0 h 1172"/>
                <a:gd name="T34" fmla="*/ 0 w 1113"/>
                <a:gd name="T35" fmla="*/ 0 h 1172"/>
                <a:gd name="T36" fmla="*/ 0 w 1113"/>
                <a:gd name="T37" fmla="*/ 0 h 1172"/>
                <a:gd name="T38" fmla="*/ 0 w 1113"/>
                <a:gd name="T39" fmla="*/ 0 h 1172"/>
                <a:gd name="T40" fmla="*/ 0 w 1113"/>
                <a:gd name="T41" fmla="*/ 0 h 1172"/>
                <a:gd name="T42" fmla="*/ 0 w 1113"/>
                <a:gd name="T43" fmla="*/ 0 h 1172"/>
                <a:gd name="T44" fmla="*/ 0 w 1113"/>
                <a:gd name="T45" fmla="*/ 0 h 1172"/>
                <a:gd name="T46" fmla="*/ 0 w 1113"/>
                <a:gd name="T47" fmla="*/ 0 h 1172"/>
                <a:gd name="T48" fmla="*/ 0 w 1113"/>
                <a:gd name="T49" fmla="*/ 0 h 1172"/>
                <a:gd name="T50" fmla="*/ 0 w 1113"/>
                <a:gd name="T51" fmla="*/ 0 h 1172"/>
                <a:gd name="T52" fmla="*/ 0 w 1113"/>
                <a:gd name="T53" fmla="*/ 0 h 1172"/>
                <a:gd name="T54" fmla="*/ 0 w 1113"/>
                <a:gd name="T55" fmla="*/ 0 h 1172"/>
                <a:gd name="T56" fmla="*/ 0 w 1113"/>
                <a:gd name="T57" fmla="*/ 0 h 1172"/>
                <a:gd name="T58" fmla="*/ 0 w 1113"/>
                <a:gd name="T59" fmla="*/ 0 h 1172"/>
                <a:gd name="T60" fmla="*/ 0 w 1113"/>
                <a:gd name="T61" fmla="*/ 0 h 1172"/>
                <a:gd name="T62" fmla="*/ 0 w 1113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3"/>
                <a:gd name="T97" fmla="*/ 0 h 1172"/>
                <a:gd name="T98" fmla="*/ 1113 w 1113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3" h="1172">
                  <a:moveTo>
                    <a:pt x="0" y="586"/>
                  </a:moveTo>
                  <a:lnTo>
                    <a:pt x="2" y="525"/>
                  </a:lnTo>
                  <a:lnTo>
                    <a:pt x="11" y="467"/>
                  </a:lnTo>
                  <a:lnTo>
                    <a:pt x="24" y="410"/>
                  </a:lnTo>
                  <a:lnTo>
                    <a:pt x="43" y="357"/>
                  </a:lnTo>
                  <a:lnTo>
                    <a:pt x="66" y="306"/>
                  </a:lnTo>
                  <a:lnTo>
                    <a:pt x="94" y="257"/>
                  </a:lnTo>
                  <a:lnTo>
                    <a:pt x="126" y="212"/>
                  </a:lnTo>
                  <a:lnTo>
                    <a:pt x="162" y="171"/>
                  </a:lnTo>
                  <a:lnTo>
                    <a:pt x="202" y="133"/>
                  </a:lnTo>
                  <a:lnTo>
                    <a:pt x="244" y="99"/>
                  </a:lnTo>
                  <a:lnTo>
                    <a:pt x="291" y="70"/>
                  </a:lnTo>
                  <a:lnTo>
                    <a:pt x="339" y="45"/>
                  </a:lnTo>
                  <a:lnTo>
                    <a:pt x="390" y="25"/>
                  </a:lnTo>
                  <a:lnTo>
                    <a:pt x="443" y="11"/>
                  </a:lnTo>
                  <a:lnTo>
                    <a:pt x="499" y="2"/>
                  </a:lnTo>
                  <a:lnTo>
                    <a:pt x="556" y="0"/>
                  </a:lnTo>
                  <a:lnTo>
                    <a:pt x="613" y="2"/>
                  </a:lnTo>
                  <a:lnTo>
                    <a:pt x="668" y="11"/>
                  </a:lnTo>
                  <a:lnTo>
                    <a:pt x="721" y="25"/>
                  </a:lnTo>
                  <a:lnTo>
                    <a:pt x="773" y="45"/>
                  </a:lnTo>
                  <a:lnTo>
                    <a:pt x="821" y="70"/>
                  </a:lnTo>
                  <a:lnTo>
                    <a:pt x="867" y="99"/>
                  </a:lnTo>
                  <a:lnTo>
                    <a:pt x="910" y="133"/>
                  </a:lnTo>
                  <a:lnTo>
                    <a:pt x="950" y="171"/>
                  </a:lnTo>
                  <a:lnTo>
                    <a:pt x="986" y="212"/>
                  </a:lnTo>
                  <a:lnTo>
                    <a:pt x="1017" y="257"/>
                  </a:lnTo>
                  <a:lnTo>
                    <a:pt x="1046" y="306"/>
                  </a:lnTo>
                  <a:lnTo>
                    <a:pt x="1069" y="357"/>
                  </a:lnTo>
                  <a:lnTo>
                    <a:pt x="1088" y="410"/>
                  </a:lnTo>
                  <a:lnTo>
                    <a:pt x="1101" y="467"/>
                  </a:lnTo>
                  <a:lnTo>
                    <a:pt x="1110" y="525"/>
                  </a:lnTo>
                  <a:lnTo>
                    <a:pt x="1113" y="586"/>
                  </a:lnTo>
                  <a:lnTo>
                    <a:pt x="1110" y="645"/>
                  </a:lnTo>
                  <a:lnTo>
                    <a:pt x="1101" y="703"/>
                  </a:lnTo>
                  <a:lnTo>
                    <a:pt x="1088" y="759"/>
                  </a:lnTo>
                  <a:lnTo>
                    <a:pt x="1069" y="814"/>
                  </a:lnTo>
                  <a:lnTo>
                    <a:pt x="1046" y="865"/>
                  </a:lnTo>
                  <a:lnTo>
                    <a:pt x="1017" y="912"/>
                  </a:lnTo>
                  <a:lnTo>
                    <a:pt x="986" y="958"/>
                  </a:lnTo>
                  <a:lnTo>
                    <a:pt x="950" y="1000"/>
                  </a:lnTo>
                  <a:lnTo>
                    <a:pt x="910" y="1038"/>
                  </a:lnTo>
                  <a:lnTo>
                    <a:pt x="867" y="1071"/>
                  </a:lnTo>
                  <a:lnTo>
                    <a:pt x="821" y="1101"/>
                  </a:lnTo>
                  <a:lnTo>
                    <a:pt x="773" y="1125"/>
                  </a:lnTo>
                  <a:lnTo>
                    <a:pt x="721" y="1145"/>
                  </a:lnTo>
                  <a:lnTo>
                    <a:pt x="668" y="1159"/>
                  </a:lnTo>
                  <a:lnTo>
                    <a:pt x="613" y="1169"/>
                  </a:lnTo>
                  <a:lnTo>
                    <a:pt x="556" y="1172"/>
                  </a:lnTo>
                  <a:lnTo>
                    <a:pt x="499" y="1169"/>
                  </a:lnTo>
                  <a:lnTo>
                    <a:pt x="443" y="1159"/>
                  </a:lnTo>
                  <a:lnTo>
                    <a:pt x="390" y="1145"/>
                  </a:lnTo>
                  <a:lnTo>
                    <a:pt x="339" y="1125"/>
                  </a:lnTo>
                  <a:lnTo>
                    <a:pt x="291" y="1101"/>
                  </a:lnTo>
                  <a:lnTo>
                    <a:pt x="244" y="1071"/>
                  </a:lnTo>
                  <a:lnTo>
                    <a:pt x="202" y="1038"/>
                  </a:lnTo>
                  <a:lnTo>
                    <a:pt x="162" y="1000"/>
                  </a:lnTo>
                  <a:lnTo>
                    <a:pt x="126" y="958"/>
                  </a:lnTo>
                  <a:lnTo>
                    <a:pt x="94" y="912"/>
                  </a:lnTo>
                  <a:lnTo>
                    <a:pt x="66" y="865"/>
                  </a:lnTo>
                  <a:lnTo>
                    <a:pt x="43" y="814"/>
                  </a:lnTo>
                  <a:lnTo>
                    <a:pt x="24" y="759"/>
                  </a:lnTo>
                  <a:lnTo>
                    <a:pt x="11" y="703"/>
                  </a:lnTo>
                  <a:lnTo>
                    <a:pt x="2" y="645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73"/>
            <p:cNvSpPr>
              <a:spLocks/>
            </p:cNvSpPr>
            <p:nvPr/>
          </p:nvSpPr>
          <p:spPr bwMode="auto">
            <a:xfrm>
              <a:off x="4621" y="2807"/>
              <a:ext cx="70" cy="78"/>
            </a:xfrm>
            <a:custGeom>
              <a:avLst/>
              <a:gdLst>
                <a:gd name="T0" fmla="*/ 0 w 1113"/>
                <a:gd name="T1" fmla="*/ 0 h 1173"/>
                <a:gd name="T2" fmla="*/ 0 w 1113"/>
                <a:gd name="T3" fmla="*/ 0 h 1173"/>
                <a:gd name="T4" fmla="*/ 0 w 1113"/>
                <a:gd name="T5" fmla="*/ 0 h 1173"/>
                <a:gd name="T6" fmla="*/ 0 w 1113"/>
                <a:gd name="T7" fmla="*/ 0 h 1173"/>
                <a:gd name="T8" fmla="*/ 0 w 1113"/>
                <a:gd name="T9" fmla="*/ 0 h 1173"/>
                <a:gd name="T10" fmla="*/ 0 w 1113"/>
                <a:gd name="T11" fmla="*/ 0 h 1173"/>
                <a:gd name="T12" fmla="*/ 0 w 1113"/>
                <a:gd name="T13" fmla="*/ 0 h 1173"/>
                <a:gd name="T14" fmla="*/ 0 w 1113"/>
                <a:gd name="T15" fmla="*/ 0 h 1173"/>
                <a:gd name="T16" fmla="*/ 0 w 1113"/>
                <a:gd name="T17" fmla="*/ 0 h 1173"/>
                <a:gd name="T18" fmla="*/ 0 w 1113"/>
                <a:gd name="T19" fmla="*/ 0 h 1173"/>
                <a:gd name="T20" fmla="*/ 0 w 1113"/>
                <a:gd name="T21" fmla="*/ 0 h 1173"/>
                <a:gd name="T22" fmla="*/ 0 w 1113"/>
                <a:gd name="T23" fmla="*/ 0 h 1173"/>
                <a:gd name="T24" fmla="*/ 0 w 1113"/>
                <a:gd name="T25" fmla="*/ 0 h 1173"/>
                <a:gd name="T26" fmla="*/ 0 w 1113"/>
                <a:gd name="T27" fmla="*/ 0 h 1173"/>
                <a:gd name="T28" fmla="*/ 0 w 1113"/>
                <a:gd name="T29" fmla="*/ 0 h 1173"/>
                <a:gd name="T30" fmla="*/ 0 w 1113"/>
                <a:gd name="T31" fmla="*/ 0 h 1173"/>
                <a:gd name="T32" fmla="*/ 0 w 1113"/>
                <a:gd name="T33" fmla="*/ 0 h 1173"/>
                <a:gd name="T34" fmla="*/ 0 w 1113"/>
                <a:gd name="T35" fmla="*/ 0 h 1173"/>
                <a:gd name="T36" fmla="*/ 0 w 1113"/>
                <a:gd name="T37" fmla="*/ 0 h 1173"/>
                <a:gd name="T38" fmla="*/ 0 w 1113"/>
                <a:gd name="T39" fmla="*/ 0 h 1173"/>
                <a:gd name="T40" fmla="*/ 0 w 1113"/>
                <a:gd name="T41" fmla="*/ 0 h 1173"/>
                <a:gd name="T42" fmla="*/ 0 w 1113"/>
                <a:gd name="T43" fmla="*/ 0 h 1173"/>
                <a:gd name="T44" fmla="*/ 0 w 1113"/>
                <a:gd name="T45" fmla="*/ 0 h 1173"/>
                <a:gd name="T46" fmla="*/ 0 w 1113"/>
                <a:gd name="T47" fmla="*/ 0 h 1173"/>
                <a:gd name="T48" fmla="*/ 0 w 1113"/>
                <a:gd name="T49" fmla="*/ 0 h 1173"/>
                <a:gd name="T50" fmla="*/ 0 w 1113"/>
                <a:gd name="T51" fmla="*/ 0 h 1173"/>
                <a:gd name="T52" fmla="*/ 0 w 1113"/>
                <a:gd name="T53" fmla="*/ 0 h 1173"/>
                <a:gd name="T54" fmla="*/ 0 w 1113"/>
                <a:gd name="T55" fmla="*/ 0 h 1173"/>
                <a:gd name="T56" fmla="*/ 0 w 1113"/>
                <a:gd name="T57" fmla="*/ 0 h 1173"/>
                <a:gd name="T58" fmla="*/ 0 w 1113"/>
                <a:gd name="T59" fmla="*/ 0 h 1173"/>
                <a:gd name="T60" fmla="*/ 0 w 1113"/>
                <a:gd name="T61" fmla="*/ 0 h 1173"/>
                <a:gd name="T62" fmla="*/ 0 w 1113"/>
                <a:gd name="T63" fmla="*/ 0 h 11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3"/>
                <a:gd name="T97" fmla="*/ 0 h 1173"/>
                <a:gd name="T98" fmla="*/ 1113 w 1113"/>
                <a:gd name="T99" fmla="*/ 1173 h 11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3" h="1173">
                  <a:moveTo>
                    <a:pt x="0" y="586"/>
                  </a:moveTo>
                  <a:lnTo>
                    <a:pt x="2" y="525"/>
                  </a:lnTo>
                  <a:lnTo>
                    <a:pt x="11" y="468"/>
                  </a:lnTo>
                  <a:lnTo>
                    <a:pt x="24" y="411"/>
                  </a:lnTo>
                  <a:lnTo>
                    <a:pt x="43" y="357"/>
                  </a:lnTo>
                  <a:lnTo>
                    <a:pt x="66" y="306"/>
                  </a:lnTo>
                  <a:lnTo>
                    <a:pt x="95" y="258"/>
                  </a:lnTo>
                  <a:lnTo>
                    <a:pt x="126" y="212"/>
                  </a:lnTo>
                  <a:lnTo>
                    <a:pt x="162" y="171"/>
                  </a:lnTo>
                  <a:lnTo>
                    <a:pt x="202" y="133"/>
                  </a:lnTo>
                  <a:lnTo>
                    <a:pt x="245" y="100"/>
                  </a:lnTo>
                  <a:lnTo>
                    <a:pt x="291" y="70"/>
                  </a:lnTo>
                  <a:lnTo>
                    <a:pt x="339" y="45"/>
                  </a:lnTo>
                  <a:lnTo>
                    <a:pt x="391" y="25"/>
                  </a:lnTo>
                  <a:lnTo>
                    <a:pt x="444" y="11"/>
                  </a:lnTo>
                  <a:lnTo>
                    <a:pt x="499" y="2"/>
                  </a:lnTo>
                  <a:lnTo>
                    <a:pt x="556" y="0"/>
                  </a:lnTo>
                  <a:lnTo>
                    <a:pt x="613" y="2"/>
                  </a:lnTo>
                  <a:lnTo>
                    <a:pt x="669" y="11"/>
                  </a:lnTo>
                  <a:lnTo>
                    <a:pt x="722" y="25"/>
                  </a:lnTo>
                  <a:lnTo>
                    <a:pt x="773" y="45"/>
                  </a:lnTo>
                  <a:lnTo>
                    <a:pt x="821" y="70"/>
                  </a:lnTo>
                  <a:lnTo>
                    <a:pt x="868" y="100"/>
                  </a:lnTo>
                  <a:lnTo>
                    <a:pt x="910" y="133"/>
                  </a:lnTo>
                  <a:lnTo>
                    <a:pt x="950" y="171"/>
                  </a:lnTo>
                  <a:lnTo>
                    <a:pt x="986" y="212"/>
                  </a:lnTo>
                  <a:lnTo>
                    <a:pt x="1018" y="258"/>
                  </a:lnTo>
                  <a:lnTo>
                    <a:pt x="1046" y="306"/>
                  </a:lnTo>
                  <a:lnTo>
                    <a:pt x="1069" y="357"/>
                  </a:lnTo>
                  <a:lnTo>
                    <a:pt x="1088" y="411"/>
                  </a:lnTo>
                  <a:lnTo>
                    <a:pt x="1101" y="468"/>
                  </a:lnTo>
                  <a:lnTo>
                    <a:pt x="1110" y="525"/>
                  </a:lnTo>
                  <a:lnTo>
                    <a:pt x="1113" y="586"/>
                  </a:lnTo>
                  <a:lnTo>
                    <a:pt x="1110" y="645"/>
                  </a:lnTo>
                  <a:lnTo>
                    <a:pt x="1101" y="704"/>
                  </a:lnTo>
                  <a:lnTo>
                    <a:pt x="1088" y="760"/>
                  </a:lnTo>
                  <a:lnTo>
                    <a:pt x="1069" y="813"/>
                  </a:lnTo>
                  <a:lnTo>
                    <a:pt x="1046" y="866"/>
                  </a:lnTo>
                  <a:lnTo>
                    <a:pt x="1018" y="913"/>
                  </a:lnTo>
                  <a:lnTo>
                    <a:pt x="986" y="959"/>
                  </a:lnTo>
                  <a:lnTo>
                    <a:pt x="950" y="1001"/>
                  </a:lnTo>
                  <a:lnTo>
                    <a:pt x="910" y="1038"/>
                  </a:lnTo>
                  <a:lnTo>
                    <a:pt x="868" y="1072"/>
                  </a:lnTo>
                  <a:lnTo>
                    <a:pt x="821" y="1102"/>
                  </a:lnTo>
                  <a:lnTo>
                    <a:pt x="773" y="1126"/>
                  </a:lnTo>
                  <a:lnTo>
                    <a:pt x="722" y="1146"/>
                  </a:lnTo>
                  <a:lnTo>
                    <a:pt x="669" y="1160"/>
                  </a:lnTo>
                  <a:lnTo>
                    <a:pt x="613" y="1170"/>
                  </a:lnTo>
                  <a:lnTo>
                    <a:pt x="556" y="1173"/>
                  </a:lnTo>
                  <a:lnTo>
                    <a:pt x="499" y="1169"/>
                  </a:lnTo>
                  <a:lnTo>
                    <a:pt x="444" y="1160"/>
                  </a:lnTo>
                  <a:lnTo>
                    <a:pt x="391" y="1145"/>
                  </a:lnTo>
                  <a:lnTo>
                    <a:pt x="339" y="1126"/>
                  </a:lnTo>
                  <a:lnTo>
                    <a:pt x="291" y="1101"/>
                  </a:lnTo>
                  <a:lnTo>
                    <a:pt x="245" y="1072"/>
                  </a:lnTo>
                  <a:lnTo>
                    <a:pt x="202" y="1038"/>
                  </a:lnTo>
                  <a:lnTo>
                    <a:pt x="162" y="1001"/>
                  </a:lnTo>
                  <a:lnTo>
                    <a:pt x="126" y="958"/>
                  </a:lnTo>
                  <a:lnTo>
                    <a:pt x="95" y="913"/>
                  </a:lnTo>
                  <a:lnTo>
                    <a:pt x="66" y="865"/>
                  </a:lnTo>
                  <a:lnTo>
                    <a:pt x="43" y="813"/>
                  </a:lnTo>
                  <a:lnTo>
                    <a:pt x="24" y="760"/>
                  </a:lnTo>
                  <a:lnTo>
                    <a:pt x="11" y="704"/>
                  </a:lnTo>
                  <a:lnTo>
                    <a:pt x="2" y="645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74"/>
            <p:cNvSpPr>
              <a:spLocks/>
            </p:cNvSpPr>
            <p:nvPr/>
          </p:nvSpPr>
          <p:spPr bwMode="auto">
            <a:xfrm>
              <a:off x="4577" y="2733"/>
              <a:ext cx="69" cy="78"/>
            </a:xfrm>
            <a:custGeom>
              <a:avLst/>
              <a:gdLst>
                <a:gd name="T0" fmla="*/ 0 w 1114"/>
                <a:gd name="T1" fmla="*/ 0 h 1172"/>
                <a:gd name="T2" fmla="*/ 0 w 1114"/>
                <a:gd name="T3" fmla="*/ 0 h 1172"/>
                <a:gd name="T4" fmla="*/ 0 w 1114"/>
                <a:gd name="T5" fmla="*/ 0 h 1172"/>
                <a:gd name="T6" fmla="*/ 0 w 1114"/>
                <a:gd name="T7" fmla="*/ 0 h 1172"/>
                <a:gd name="T8" fmla="*/ 0 w 1114"/>
                <a:gd name="T9" fmla="*/ 0 h 1172"/>
                <a:gd name="T10" fmla="*/ 0 w 1114"/>
                <a:gd name="T11" fmla="*/ 0 h 1172"/>
                <a:gd name="T12" fmla="*/ 0 w 1114"/>
                <a:gd name="T13" fmla="*/ 0 h 1172"/>
                <a:gd name="T14" fmla="*/ 0 w 1114"/>
                <a:gd name="T15" fmla="*/ 0 h 1172"/>
                <a:gd name="T16" fmla="*/ 0 w 1114"/>
                <a:gd name="T17" fmla="*/ 0 h 1172"/>
                <a:gd name="T18" fmla="*/ 0 w 1114"/>
                <a:gd name="T19" fmla="*/ 0 h 1172"/>
                <a:gd name="T20" fmla="*/ 0 w 1114"/>
                <a:gd name="T21" fmla="*/ 0 h 1172"/>
                <a:gd name="T22" fmla="*/ 0 w 1114"/>
                <a:gd name="T23" fmla="*/ 0 h 1172"/>
                <a:gd name="T24" fmla="*/ 0 w 1114"/>
                <a:gd name="T25" fmla="*/ 0 h 1172"/>
                <a:gd name="T26" fmla="*/ 0 w 1114"/>
                <a:gd name="T27" fmla="*/ 0 h 1172"/>
                <a:gd name="T28" fmla="*/ 0 w 1114"/>
                <a:gd name="T29" fmla="*/ 0 h 1172"/>
                <a:gd name="T30" fmla="*/ 0 w 1114"/>
                <a:gd name="T31" fmla="*/ 0 h 1172"/>
                <a:gd name="T32" fmla="*/ 0 w 1114"/>
                <a:gd name="T33" fmla="*/ 0 h 1172"/>
                <a:gd name="T34" fmla="*/ 0 w 1114"/>
                <a:gd name="T35" fmla="*/ 0 h 1172"/>
                <a:gd name="T36" fmla="*/ 0 w 1114"/>
                <a:gd name="T37" fmla="*/ 0 h 1172"/>
                <a:gd name="T38" fmla="*/ 0 w 1114"/>
                <a:gd name="T39" fmla="*/ 0 h 1172"/>
                <a:gd name="T40" fmla="*/ 0 w 1114"/>
                <a:gd name="T41" fmla="*/ 0 h 1172"/>
                <a:gd name="T42" fmla="*/ 0 w 1114"/>
                <a:gd name="T43" fmla="*/ 0 h 1172"/>
                <a:gd name="T44" fmla="*/ 0 w 1114"/>
                <a:gd name="T45" fmla="*/ 0 h 1172"/>
                <a:gd name="T46" fmla="*/ 0 w 1114"/>
                <a:gd name="T47" fmla="*/ 0 h 1172"/>
                <a:gd name="T48" fmla="*/ 0 w 1114"/>
                <a:gd name="T49" fmla="*/ 0 h 1172"/>
                <a:gd name="T50" fmla="*/ 0 w 1114"/>
                <a:gd name="T51" fmla="*/ 0 h 1172"/>
                <a:gd name="T52" fmla="*/ 0 w 1114"/>
                <a:gd name="T53" fmla="*/ 0 h 1172"/>
                <a:gd name="T54" fmla="*/ 0 w 1114"/>
                <a:gd name="T55" fmla="*/ 0 h 1172"/>
                <a:gd name="T56" fmla="*/ 0 w 1114"/>
                <a:gd name="T57" fmla="*/ 0 h 1172"/>
                <a:gd name="T58" fmla="*/ 0 w 1114"/>
                <a:gd name="T59" fmla="*/ 0 h 1172"/>
                <a:gd name="T60" fmla="*/ 0 w 1114"/>
                <a:gd name="T61" fmla="*/ 0 h 1172"/>
                <a:gd name="T62" fmla="*/ 0 w 1114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2"/>
                <a:gd name="T98" fmla="*/ 1114 w 1114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2">
                  <a:moveTo>
                    <a:pt x="0" y="586"/>
                  </a:moveTo>
                  <a:lnTo>
                    <a:pt x="2" y="525"/>
                  </a:lnTo>
                  <a:lnTo>
                    <a:pt x="11" y="467"/>
                  </a:lnTo>
                  <a:lnTo>
                    <a:pt x="24" y="410"/>
                  </a:lnTo>
                  <a:lnTo>
                    <a:pt x="44" y="357"/>
                  </a:lnTo>
                  <a:lnTo>
                    <a:pt x="67" y="306"/>
                  </a:lnTo>
                  <a:lnTo>
                    <a:pt x="95" y="257"/>
                  </a:lnTo>
                  <a:lnTo>
                    <a:pt x="128" y="212"/>
                  </a:lnTo>
                  <a:lnTo>
                    <a:pt x="163" y="171"/>
                  </a:lnTo>
                  <a:lnTo>
                    <a:pt x="203" y="133"/>
                  </a:lnTo>
                  <a:lnTo>
                    <a:pt x="246" y="99"/>
                  </a:lnTo>
                  <a:lnTo>
                    <a:pt x="291" y="70"/>
                  </a:lnTo>
                  <a:lnTo>
                    <a:pt x="341" y="45"/>
                  </a:lnTo>
                  <a:lnTo>
                    <a:pt x="391" y="25"/>
                  </a:lnTo>
                  <a:lnTo>
                    <a:pt x="445" y="11"/>
                  </a:lnTo>
                  <a:lnTo>
                    <a:pt x="500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69" y="11"/>
                  </a:lnTo>
                  <a:lnTo>
                    <a:pt x="723" y="25"/>
                  </a:lnTo>
                  <a:lnTo>
                    <a:pt x="774" y="45"/>
                  </a:lnTo>
                  <a:lnTo>
                    <a:pt x="822" y="70"/>
                  </a:lnTo>
                  <a:lnTo>
                    <a:pt x="869" y="99"/>
                  </a:lnTo>
                  <a:lnTo>
                    <a:pt x="911" y="133"/>
                  </a:lnTo>
                  <a:lnTo>
                    <a:pt x="950" y="171"/>
                  </a:lnTo>
                  <a:lnTo>
                    <a:pt x="987" y="212"/>
                  </a:lnTo>
                  <a:lnTo>
                    <a:pt x="1019" y="257"/>
                  </a:lnTo>
                  <a:lnTo>
                    <a:pt x="1046" y="306"/>
                  </a:lnTo>
                  <a:lnTo>
                    <a:pt x="1070" y="357"/>
                  </a:lnTo>
                  <a:lnTo>
                    <a:pt x="1089" y="410"/>
                  </a:lnTo>
                  <a:lnTo>
                    <a:pt x="1102" y="467"/>
                  </a:lnTo>
                  <a:lnTo>
                    <a:pt x="1111" y="525"/>
                  </a:lnTo>
                  <a:lnTo>
                    <a:pt x="1114" y="586"/>
                  </a:lnTo>
                  <a:lnTo>
                    <a:pt x="1111" y="645"/>
                  </a:lnTo>
                  <a:lnTo>
                    <a:pt x="1102" y="704"/>
                  </a:lnTo>
                  <a:lnTo>
                    <a:pt x="1089" y="760"/>
                  </a:lnTo>
                  <a:lnTo>
                    <a:pt x="1070" y="813"/>
                  </a:lnTo>
                  <a:lnTo>
                    <a:pt x="1046" y="865"/>
                  </a:lnTo>
                  <a:lnTo>
                    <a:pt x="1019" y="913"/>
                  </a:lnTo>
                  <a:lnTo>
                    <a:pt x="987" y="958"/>
                  </a:lnTo>
                  <a:lnTo>
                    <a:pt x="950" y="1000"/>
                  </a:lnTo>
                  <a:lnTo>
                    <a:pt x="911" y="1038"/>
                  </a:lnTo>
                  <a:lnTo>
                    <a:pt x="869" y="1072"/>
                  </a:lnTo>
                  <a:lnTo>
                    <a:pt x="822" y="1101"/>
                  </a:lnTo>
                  <a:lnTo>
                    <a:pt x="774" y="1125"/>
                  </a:lnTo>
                  <a:lnTo>
                    <a:pt x="723" y="1145"/>
                  </a:lnTo>
                  <a:lnTo>
                    <a:pt x="669" y="1159"/>
                  </a:lnTo>
                  <a:lnTo>
                    <a:pt x="614" y="1169"/>
                  </a:lnTo>
                  <a:lnTo>
                    <a:pt x="557" y="1172"/>
                  </a:lnTo>
                  <a:lnTo>
                    <a:pt x="500" y="1169"/>
                  </a:lnTo>
                  <a:lnTo>
                    <a:pt x="445" y="1159"/>
                  </a:lnTo>
                  <a:lnTo>
                    <a:pt x="391" y="1145"/>
                  </a:lnTo>
                  <a:lnTo>
                    <a:pt x="340" y="1125"/>
                  </a:lnTo>
                  <a:lnTo>
                    <a:pt x="291" y="1101"/>
                  </a:lnTo>
                  <a:lnTo>
                    <a:pt x="246" y="1072"/>
                  </a:lnTo>
                  <a:lnTo>
                    <a:pt x="202" y="1038"/>
                  </a:lnTo>
                  <a:lnTo>
                    <a:pt x="163" y="1000"/>
                  </a:lnTo>
                  <a:lnTo>
                    <a:pt x="127" y="958"/>
                  </a:lnTo>
                  <a:lnTo>
                    <a:pt x="95" y="913"/>
                  </a:lnTo>
                  <a:lnTo>
                    <a:pt x="67" y="865"/>
                  </a:lnTo>
                  <a:lnTo>
                    <a:pt x="44" y="813"/>
                  </a:lnTo>
                  <a:lnTo>
                    <a:pt x="24" y="760"/>
                  </a:lnTo>
                  <a:lnTo>
                    <a:pt x="11" y="704"/>
                  </a:lnTo>
                  <a:lnTo>
                    <a:pt x="2" y="645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75"/>
            <p:cNvSpPr>
              <a:spLocks/>
            </p:cNvSpPr>
            <p:nvPr/>
          </p:nvSpPr>
          <p:spPr bwMode="auto">
            <a:xfrm>
              <a:off x="4560" y="2658"/>
              <a:ext cx="70" cy="78"/>
            </a:xfrm>
            <a:custGeom>
              <a:avLst/>
              <a:gdLst>
                <a:gd name="T0" fmla="*/ 0 w 1114"/>
                <a:gd name="T1" fmla="*/ 0 h 1172"/>
                <a:gd name="T2" fmla="*/ 0 w 1114"/>
                <a:gd name="T3" fmla="*/ 0 h 1172"/>
                <a:gd name="T4" fmla="*/ 0 w 1114"/>
                <a:gd name="T5" fmla="*/ 0 h 1172"/>
                <a:gd name="T6" fmla="*/ 0 w 1114"/>
                <a:gd name="T7" fmla="*/ 0 h 1172"/>
                <a:gd name="T8" fmla="*/ 0 w 1114"/>
                <a:gd name="T9" fmla="*/ 0 h 1172"/>
                <a:gd name="T10" fmla="*/ 0 w 1114"/>
                <a:gd name="T11" fmla="*/ 0 h 1172"/>
                <a:gd name="T12" fmla="*/ 0 w 1114"/>
                <a:gd name="T13" fmla="*/ 0 h 1172"/>
                <a:gd name="T14" fmla="*/ 0 w 1114"/>
                <a:gd name="T15" fmla="*/ 0 h 1172"/>
                <a:gd name="T16" fmla="*/ 0 w 1114"/>
                <a:gd name="T17" fmla="*/ 0 h 1172"/>
                <a:gd name="T18" fmla="*/ 0 w 1114"/>
                <a:gd name="T19" fmla="*/ 0 h 1172"/>
                <a:gd name="T20" fmla="*/ 0 w 1114"/>
                <a:gd name="T21" fmla="*/ 0 h 1172"/>
                <a:gd name="T22" fmla="*/ 0 w 1114"/>
                <a:gd name="T23" fmla="*/ 0 h 1172"/>
                <a:gd name="T24" fmla="*/ 0 w 1114"/>
                <a:gd name="T25" fmla="*/ 0 h 1172"/>
                <a:gd name="T26" fmla="*/ 0 w 1114"/>
                <a:gd name="T27" fmla="*/ 0 h 1172"/>
                <a:gd name="T28" fmla="*/ 0 w 1114"/>
                <a:gd name="T29" fmla="*/ 0 h 1172"/>
                <a:gd name="T30" fmla="*/ 0 w 1114"/>
                <a:gd name="T31" fmla="*/ 0 h 1172"/>
                <a:gd name="T32" fmla="*/ 0 w 1114"/>
                <a:gd name="T33" fmla="*/ 0 h 1172"/>
                <a:gd name="T34" fmla="*/ 0 w 1114"/>
                <a:gd name="T35" fmla="*/ 0 h 1172"/>
                <a:gd name="T36" fmla="*/ 0 w 1114"/>
                <a:gd name="T37" fmla="*/ 0 h 1172"/>
                <a:gd name="T38" fmla="*/ 0 w 1114"/>
                <a:gd name="T39" fmla="*/ 0 h 1172"/>
                <a:gd name="T40" fmla="*/ 0 w 1114"/>
                <a:gd name="T41" fmla="*/ 0 h 1172"/>
                <a:gd name="T42" fmla="*/ 0 w 1114"/>
                <a:gd name="T43" fmla="*/ 0 h 1172"/>
                <a:gd name="T44" fmla="*/ 0 w 1114"/>
                <a:gd name="T45" fmla="*/ 0 h 1172"/>
                <a:gd name="T46" fmla="*/ 0 w 1114"/>
                <a:gd name="T47" fmla="*/ 0 h 1172"/>
                <a:gd name="T48" fmla="*/ 0 w 1114"/>
                <a:gd name="T49" fmla="*/ 0 h 1172"/>
                <a:gd name="T50" fmla="*/ 0 w 1114"/>
                <a:gd name="T51" fmla="*/ 0 h 1172"/>
                <a:gd name="T52" fmla="*/ 0 w 1114"/>
                <a:gd name="T53" fmla="*/ 0 h 1172"/>
                <a:gd name="T54" fmla="*/ 0 w 1114"/>
                <a:gd name="T55" fmla="*/ 0 h 1172"/>
                <a:gd name="T56" fmla="*/ 0 w 1114"/>
                <a:gd name="T57" fmla="*/ 0 h 1172"/>
                <a:gd name="T58" fmla="*/ 0 w 1114"/>
                <a:gd name="T59" fmla="*/ 0 h 1172"/>
                <a:gd name="T60" fmla="*/ 0 w 1114"/>
                <a:gd name="T61" fmla="*/ 0 h 1172"/>
                <a:gd name="T62" fmla="*/ 0 w 1114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2"/>
                <a:gd name="T98" fmla="*/ 1114 w 1114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2">
                  <a:moveTo>
                    <a:pt x="0" y="586"/>
                  </a:moveTo>
                  <a:lnTo>
                    <a:pt x="2" y="525"/>
                  </a:lnTo>
                  <a:lnTo>
                    <a:pt x="11" y="468"/>
                  </a:lnTo>
                  <a:lnTo>
                    <a:pt x="24" y="411"/>
                  </a:lnTo>
                  <a:lnTo>
                    <a:pt x="43" y="357"/>
                  </a:lnTo>
                  <a:lnTo>
                    <a:pt x="66" y="306"/>
                  </a:lnTo>
                  <a:lnTo>
                    <a:pt x="94" y="258"/>
                  </a:lnTo>
                  <a:lnTo>
                    <a:pt x="126" y="212"/>
                  </a:lnTo>
                  <a:lnTo>
                    <a:pt x="162" y="171"/>
                  </a:lnTo>
                  <a:lnTo>
                    <a:pt x="202" y="133"/>
                  </a:lnTo>
                  <a:lnTo>
                    <a:pt x="244" y="100"/>
                  </a:lnTo>
                  <a:lnTo>
                    <a:pt x="291" y="70"/>
                  </a:lnTo>
                  <a:lnTo>
                    <a:pt x="339" y="45"/>
                  </a:lnTo>
                  <a:lnTo>
                    <a:pt x="390" y="25"/>
                  </a:lnTo>
                  <a:lnTo>
                    <a:pt x="443" y="11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8" y="11"/>
                  </a:lnTo>
                  <a:lnTo>
                    <a:pt x="721" y="25"/>
                  </a:lnTo>
                  <a:lnTo>
                    <a:pt x="773" y="45"/>
                  </a:lnTo>
                  <a:lnTo>
                    <a:pt x="821" y="70"/>
                  </a:lnTo>
                  <a:lnTo>
                    <a:pt x="867" y="100"/>
                  </a:lnTo>
                  <a:lnTo>
                    <a:pt x="910" y="133"/>
                  </a:lnTo>
                  <a:lnTo>
                    <a:pt x="950" y="171"/>
                  </a:lnTo>
                  <a:lnTo>
                    <a:pt x="986" y="212"/>
                  </a:lnTo>
                  <a:lnTo>
                    <a:pt x="1018" y="258"/>
                  </a:lnTo>
                  <a:lnTo>
                    <a:pt x="1046" y="306"/>
                  </a:lnTo>
                  <a:lnTo>
                    <a:pt x="1069" y="357"/>
                  </a:lnTo>
                  <a:lnTo>
                    <a:pt x="1088" y="411"/>
                  </a:lnTo>
                  <a:lnTo>
                    <a:pt x="1101" y="468"/>
                  </a:lnTo>
                  <a:lnTo>
                    <a:pt x="1111" y="525"/>
                  </a:lnTo>
                  <a:lnTo>
                    <a:pt x="1114" y="586"/>
                  </a:lnTo>
                  <a:lnTo>
                    <a:pt x="1111" y="645"/>
                  </a:lnTo>
                  <a:lnTo>
                    <a:pt x="1101" y="704"/>
                  </a:lnTo>
                  <a:lnTo>
                    <a:pt x="1088" y="760"/>
                  </a:lnTo>
                  <a:lnTo>
                    <a:pt x="1069" y="813"/>
                  </a:lnTo>
                  <a:lnTo>
                    <a:pt x="1046" y="865"/>
                  </a:lnTo>
                  <a:lnTo>
                    <a:pt x="1018" y="913"/>
                  </a:lnTo>
                  <a:lnTo>
                    <a:pt x="986" y="958"/>
                  </a:lnTo>
                  <a:lnTo>
                    <a:pt x="950" y="1000"/>
                  </a:lnTo>
                  <a:lnTo>
                    <a:pt x="910" y="1038"/>
                  </a:lnTo>
                  <a:lnTo>
                    <a:pt x="867" y="1072"/>
                  </a:lnTo>
                  <a:lnTo>
                    <a:pt x="821" y="1101"/>
                  </a:lnTo>
                  <a:lnTo>
                    <a:pt x="773" y="1125"/>
                  </a:lnTo>
                  <a:lnTo>
                    <a:pt x="721" y="1145"/>
                  </a:lnTo>
                  <a:lnTo>
                    <a:pt x="668" y="1159"/>
                  </a:lnTo>
                  <a:lnTo>
                    <a:pt x="613" y="1169"/>
                  </a:lnTo>
                  <a:lnTo>
                    <a:pt x="557" y="1172"/>
                  </a:lnTo>
                  <a:lnTo>
                    <a:pt x="499" y="1169"/>
                  </a:lnTo>
                  <a:lnTo>
                    <a:pt x="443" y="1159"/>
                  </a:lnTo>
                  <a:lnTo>
                    <a:pt x="390" y="1145"/>
                  </a:lnTo>
                  <a:lnTo>
                    <a:pt x="339" y="1125"/>
                  </a:lnTo>
                  <a:lnTo>
                    <a:pt x="291" y="1101"/>
                  </a:lnTo>
                  <a:lnTo>
                    <a:pt x="244" y="1072"/>
                  </a:lnTo>
                  <a:lnTo>
                    <a:pt x="202" y="1038"/>
                  </a:lnTo>
                  <a:lnTo>
                    <a:pt x="162" y="1000"/>
                  </a:lnTo>
                  <a:lnTo>
                    <a:pt x="126" y="958"/>
                  </a:lnTo>
                  <a:lnTo>
                    <a:pt x="94" y="913"/>
                  </a:lnTo>
                  <a:lnTo>
                    <a:pt x="66" y="865"/>
                  </a:lnTo>
                  <a:lnTo>
                    <a:pt x="43" y="813"/>
                  </a:lnTo>
                  <a:lnTo>
                    <a:pt x="24" y="760"/>
                  </a:lnTo>
                  <a:lnTo>
                    <a:pt x="11" y="704"/>
                  </a:lnTo>
                  <a:lnTo>
                    <a:pt x="2" y="645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76"/>
            <p:cNvSpPr>
              <a:spLocks/>
            </p:cNvSpPr>
            <p:nvPr/>
          </p:nvSpPr>
          <p:spPr bwMode="auto">
            <a:xfrm>
              <a:off x="4560" y="2592"/>
              <a:ext cx="70" cy="79"/>
            </a:xfrm>
            <a:custGeom>
              <a:avLst/>
              <a:gdLst>
                <a:gd name="T0" fmla="*/ 0 w 1114"/>
                <a:gd name="T1" fmla="*/ 0 h 1173"/>
                <a:gd name="T2" fmla="*/ 0 w 1114"/>
                <a:gd name="T3" fmla="*/ 0 h 1173"/>
                <a:gd name="T4" fmla="*/ 0 w 1114"/>
                <a:gd name="T5" fmla="*/ 0 h 1173"/>
                <a:gd name="T6" fmla="*/ 0 w 1114"/>
                <a:gd name="T7" fmla="*/ 0 h 1173"/>
                <a:gd name="T8" fmla="*/ 0 w 1114"/>
                <a:gd name="T9" fmla="*/ 0 h 1173"/>
                <a:gd name="T10" fmla="*/ 0 w 1114"/>
                <a:gd name="T11" fmla="*/ 0 h 1173"/>
                <a:gd name="T12" fmla="*/ 0 w 1114"/>
                <a:gd name="T13" fmla="*/ 0 h 1173"/>
                <a:gd name="T14" fmla="*/ 0 w 1114"/>
                <a:gd name="T15" fmla="*/ 0 h 1173"/>
                <a:gd name="T16" fmla="*/ 0 w 1114"/>
                <a:gd name="T17" fmla="*/ 0 h 1173"/>
                <a:gd name="T18" fmla="*/ 0 w 1114"/>
                <a:gd name="T19" fmla="*/ 0 h 1173"/>
                <a:gd name="T20" fmla="*/ 0 w 1114"/>
                <a:gd name="T21" fmla="*/ 0 h 1173"/>
                <a:gd name="T22" fmla="*/ 0 w 1114"/>
                <a:gd name="T23" fmla="*/ 0 h 1173"/>
                <a:gd name="T24" fmla="*/ 0 w 1114"/>
                <a:gd name="T25" fmla="*/ 0 h 1173"/>
                <a:gd name="T26" fmla="*/ 0 w 1114"/>
                <a:gd name="T27" fmla="*/ 0 h 1173"/>
                <a:gd name="T28" fmla="*/ 0 w 1114"/>
                <a:gd name="T29" fmla="*/ 0 h 1173"/>
                <a:gd name="T30" fmla="*/ 0 w 1114"/>
                <a:gd name="T31" fmla="*/ 0 h 1173"/>
                <a:gd name="T32" fmla="*/ 0 w 1114"/>
                <a:gd name="T33" fmla="*/ 0 h 1173"/>
                <a:gd name="T34" fmla="*/ 0 w 1114"/>
                <a:gd name="T35" fmla="*/ 0 h 1173"/>
                <a:gd name="T36" fmla="*/ 0 w 1114"/>
                <a:gd name="T37" fmla="*/ 0 h 1173"/>
                <a:gd name="T38" fmla="*/ 0 w 1114"/>
                <a:gd name="T39" fmla="*/ 0 h 1173"/>
                <a:gd name="T40" fmla="*/ 0 w 1114"/>
                <a:gd name="T41" fmla="*/ 0 h 1173"/>
                <a:gd name="T42" fmla="*/ 0 w 1114"/>
                <a:gd name="T43" fmla="*/ 0 h 1173"/>
                <a:gd name="T44" fmla="*/ 0 w 1114"/>
                <a:gd name="T45" fmla="*/ 0 h 1173"/>
                <a:gd name="T46" fmla="*/ 0 w 1114"/>
                <a:gd name="T47" fmla="*/ 0 h 1173"/>
                <a:gd name="T48" fmla="*/ 0 w 1114"/>
                <a:gd name="T49" fmla="*/ 0 h 1173"/>
                <a:gd name="T50" fmla="*/ 0 w 1114"/>
                <a:gd name="T51" fmla="*/ 0 h 1173"/>
                <a:gd name="T52" fmla="*/ 0 w 1114"/>
                <a:gd name="T53" fmla="*/ 0 h 1173"/>
                <a:gd name="T54" fmla="*/ 0 w 1114"/>
                <a:gd name="T55" fmla="*/ 0 h 1173"/>
                <a:gd name="T56" fmla="*/ 0 w 1114"/>
                <a:gd name="T57" fmla="*/ 0 h 1173"/>
                <a:gd name="T58" fmla="*/ 0 w 1114"/>
                <a:gd name="T59" fmla="*/ 0 h 1173"/>
                <a:gd name="T60" fmla="*/ 0 w 1114"/>
                <a:gd name="T61" fmla="*/ 0 h 1173"/>
                <a:gd name="T62" fmla="*/ 0 w 1114"/>
                <a:gd name="T63" fmla="*/ 0 h 11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3"/>
                <a:gd name="T98" fmla="*/ 1114 w 1114"/>
                <a:gd name="T99" fmla="*/ 1173 h 11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3">
                  <a:moveTo>
                    <a:pt x="0" y="587"/>
                  </a:moveTo>
                  <a:lnTo>
                    <a:pt x="2" y="526"/>
                  </a:lnTo>
                  <a:lnTo>
                    <a:pt x="11" y="467"/>
                  </a:lnTo>
                  <a:lnTo>
                    <a:pt x="24" y="411"/>
                  </a:lnTo>
                  <a:lnTo>
                    <a:pt x="43" y="358"/>
                  </a:lnTo>
                  <a:lnTo>
                    <a:pt x="67" y="307"/>
                  </a:lnTo>
                  <a:lnTo>
                    <a:pt x="95" y="258"/>
                  </a:lnTo>
                  <a:lnTo>
                    <a:pt x="126" y="213"/>
                  </a:lnTo>
                  <a:lnTo>
                    <a:pt x="163" y="172"/>
                  </a:lnTo>
                  <a:lnTo>
                    <a:pt x="202" y="133"/>
                  </a:lnTo>
                  <a:lnTo>
                    <a:pt x="246" y="99"/>
                  </a:lnTo>
                  <a:lnTo>
                    <a:pt x="291" y="71"/>
                  </a:lnTo>
                  <a:lnTo>
                    <a:pt x="340" y="46"/>
                  </a:lnTo>
                  <a:lnTo>
                    <a:pt x="391" y="26"/>
                  </a:lnTo>
                  <a:lnTo>
                    <a:pt x="445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9" y="12"/>
                  </a:lnTo>
                  <a:lnTo>
                    <a:pt x="723" y="26"/>
                  </a:lnTo>
                  <a:lnTo>
                    <a:pt x="773" y="46"/>
                  </a:lnTo>
                  <a:lnTo>
                    <a:pt x="822" y="71"/>
                  </a:lnTo>
                  <a:lnTo>
                    <a:pt x="868" y="100"/>
                  </a:lnTo>
                  <a:lnTo>
                    <a:pt x="911" y="133"/>
                  </a:lnTo>
                  <a:lnTo>
                    <a:pt x="950" y="172"/>
                  </a:lnTo>
                  <a:lnTo>
                    <a:pt x="986" y="213"/>
                  </a:lnTo>
                  <a:lnTo>
                    <a:pt x="1019" y="259"/>
                  </a:lnTo>
                  <a:lnTo>
                    <a:pt x="1046" y="307"/>
                  </a:lnTo>
                  <a:lnTo>
                    <a:pt x="1069" y="358"/>
                  </a:lnTo>
                  <a:lnTo>
                    <a:pt x="1089" y="412"/>
                  </a:lnTo>
                  <a:lnTo>
                    <a:pt x="1102" y="468"/>
                  </a:lnTo>
                  <a:lnTo>
                    <a:pt x="1111" y="526"/>
                  </a:lnTo>
                  <a:lnTo>
                    <a:pt x="1114" y="587"/>
                  </a:lnTo>
                  <a:lnTo>
                    <a:pt x="1111" y="646"/>
                  </a:lnTo>
                  <a:lnTo>
                    <a:pt x="1102" y="705"/>
                  </a:lnTo>
                  <a:lnTo>
                    <a:pt x="1089" y="761"/>
                  </a:lnTo>
                  <a:lnTo>
                    <a:pt x="1069" y="814"/>
                  </a:lnTo>
                  <a:lnTo>
                    <a:pt x="1046" y="865"/>
                  </a:lnTo>
                  <a:lnTo>
                    <a:pt x="1019" y="914"/>
                  </a:lnTo>
                  <a:lnTo>
                    <a:pt x="986" y="959"/>
                  </a:lnTo>
                  <a:lnTo>
                    <a:pt x="950" y="1000"/>
                  </a:lnTo>
                  <a:lnTo>
                    <a:pt x="911" y="1039"/>
                  </a:lnTo>
                  <a:lnTo>
                    <a:pt x="868" y="1073"/>
                  </a:lnTo>
                  <a:lnTo>
                    <a:pt x="822" y="1101"/>
                  </a:lnTo>
                  <a:lnTo>
                    <a:pt x="773" y="1126"/>
                  </a:lnTo>
                  <a:lnTo>
                    <a:pt x="723" y="1146"/>
                  </a:lnTo>
                  <a:lnTo>
                    <a:pt x="669" y="1160"/>
                  </a:lnTo>
                  <a:lnTo>
                    <a:pt x="613" y="1170"/>
                  </a:lnTo>
                  <a:lnTo>
                    <a:pt x="557" y="1173"/>
                  </a:lnTo>
                  <a:lnTo>
                    <a:pt x="499" y="1170"/>
                  </a:lnTo>
                  <a:lnTo>
                    <a:pt x="445" y="1160"/>
                  </a:lnTo>
                  <a:lnTo>
                    <a:pt x="391" y="1146"/>
                  </a:lnTo>
                  <a:lnTo>
                    <a:pt x="340" y="1126"/>
                  </a:lnTo>
                  <a:lnTo>
                    <a:pt x="291" y="1101"/>
                  </a:lnTo>
                  <a:lnTo>
                    <a:pt x="246" y="1073"/>
                  </a:lnTo>
                  <a:lnTo>
                    <a:pt x="202" y="1039"/>
                  </a:lnTo>
                  <a:lnTo>
                    <a:pt x="163" y="1000"/>
                  </a:lnTo>
                  <a:lnTo>
                    <a:pt x="126" y="959"/>
                  </a:lnTo>
                  <a:lnTo>
                    <a:pt x="95" y="914"/>
                  </a:lnTo>
                  <a:lnTo>
                    <a:pt x="67" y="865"/>
                  </a:lnTo>
                  <a:lnTo>
                    <a:pt x="43" y="814"/>
                  </a:lnTo>
                  <a:lnTo>
                    <a:pt x="24" y="761"/>
                  </a:lnTo>
                  <a:lnTo>
                    <a:pt x="11" y="705"/>
                  </a:lnTo>
                  <a:lnTo>
                    <a:pt x="2" y="646"/>
                  </a:lnTo>
                  <a:lnTo>
                    <a:pt x="0" y="587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77"/>
            <p:cNvSpPr>
              <a:spLocks/>
            </p:cNvSpPr>
            <p:nvPr/>
          </p:nvSpPr>
          <p:spPr bwMode="auto">
            <a:xfrm>
              <a:off x="4502" y="2556"/>
              <a:ext cx="69" cy="78"/>
            </a:xfrm>
            <a:custGeom>
              <a:avLst/>
              <a:gdLst>
                <a:gd name="T0" fmla="*/ 0 w 1115"/>
                <a:gd name="T1" fmla="*/ 0 h 1173"/>
                <a:gd name="T2" fmla="*/ 0 w 1115"/>
                <a:gd name="T3" fmla="*/ 0 h 1173"/>
                <a:gd name="T4" fmla="*/ 0 w 1115"/>
                <a:gd name="T5" fmla="*/ 0 h 1173"/>
                <a:gd name="T6" fmla="*/ 0 w 1115"/>
                <a:gd name="T7" fmla="*/ 0 h 1173"/>
                <a:gd name="T8" fmla="*/ 0 w 1115"/>
                <a:gd name="T9" fmla="*/ 0 h 1173"/>
                <a:gd name="T10" fmla="*/ 0 w 1115"/>
                <a:gd name="T11" fmla="*/ 0 h 1173"/>
                <a:gd name="T12" fmla="*/ 0 w 1115"/>
                <a:gd name="T13" fmla="*/ 0 h 1173"/>
                <a:gd name="T14" fmla="*/ 0 w 1115"/>
                <a:gd name="T15" fmla="*/ 0 h 1173"/>
                <a:gd name="T16" fmla="*/ 0 w 1115"/>
                <a:gd name="T17" fmla="*/ 0 h 1173"/>
                <a:gd name="T18" fmla="*/ 0 w 1115"/>
                <a:gd name="T19" fmla="*/ 0 h 1173"/>
                <a:gd name="T20" fmla="*/ 0 w 1115"/>
                <a:gd name="T21" fmla="*/ 0 h 1173"/>
                <a:gd name="T22" fmla="*/ 0 w 1115"/>
                <a:gd name="T23" fmla="*/ 0 h 1173"/>
                <a:gd name="T24" fmla="*/ 0 w 1115"/>
                <a:gd name="T25" fmla="*/ 0 h 1173"/>
                <a:gd name="T26" fmla="*/ 0 w 1115"/>
                <a:gd name="T27" fmla="*/ 0 h 1173"/>
                <a:gd name="T28" fmla="*/ 0 w 1115"/>
                <a:gd name="T29" fmla="*/ 0 h 1173"/>
                <a:gd name="T30" fmla="*/ 0 w 1115"/>
                <a:gd name="T31" fmla="*/ 0 h 1173"/>
                <a:gd name="T32" fmla="*/ 0 w 1115"/>
                <a:gd name="T33" fmla="*/ 0 h 1173"/>
                <a:gd name="T34" fmla="*/ 0 w 1115"/>
                <a:gd name="T35" fmla="*/ 0 h 1173"/>
                <a:gd name="T36" fmla="*/ 0 w 1115"/>
                <a:gd name="T37" fmla="*/ 0 h 1173"/>
                <a:gd name="T38" fmla="*/ 0 w 1115"/>
                <a:gd name="T39" fmla="*/ 0 h 1173"/>
                <a:gd name="T40" fmla="*/ 0 w 1115"/>
                <a:gd name="T41" fmla="*/ 0 h 1173"/>
                <a:gd name="T42" fmla="*/ 0 w 1115"/>
                <a:gd name="T43" fmla="*/ 0 h 1173"/>
                <a:gd name="T44" fmla="*/ 0 w 1115"/>
                <a:gd name="T45" fmla="*/ 0 h 1173"/>
                <a:gd name="T46" fmla="*/ 0 w 1115"/>
                <a:gd name="T47" fmla="*/ 0 h 1173"/>
                <a:gd name="T48" fmla="*/ 0 w 1115"/>
                <a:gd name="T49" fmla="*/ 0 h 1173"/>
                <a:gd name="T50" fmla="*/ 0 w 1115"/>
                <a:gd name="T51" fmla="*/ 0 h 1173"/>
                <a:gd name="T52" fmla="*/ 0 w 1115"/>
                <a:gd name="T53" fmla="*/ 0 h 1173"/>
                <a:gd name="T54" fmla="*/ 0 w 1115"/>
                <a:gd name="T55" fmla="*/ 0 h 1173"/>
                <a:gd name="T56" fmla="*/ 0 w 1115"/>
                <a:gd name="T57" fmla="*/ 0 h 1173"/>
                <a:gd name="T58" fmla="*/ 0 w 1115"/>
                <a:gd name="T59" fmla="*/ 0 h 1173"/>
                <a:gd name="T60" fmla="*/ 0 w 1115"/>
                <a:gd name="T61" fmla="*/ 0 h 1173"/>
                <a:gd name="T62" fmla="*/ 0 w 1115"/>
                <a:gd name="T63" fmla="*/ 0 h 11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5"/>
                <a:gd name="T97" fmla="*/ 0 h 1173"/>
                <a:gd name="T98" fmla="*/ 1115 w 1115"/>
                <a:gd name="T99" fmla="*/ 1173 h 11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5" h="1173">
                  <a:moveTo>
                    <a:pt x="0" y="587"/>
                  </a:moveTo>
                  <a:lnTo>
                    <a:pt x="2" y="526"/>
                  </a:lnTo>
                  <a:lnTo>
                    <a:pt x="11" y="468"/>
                  </a:lnTo>
                  <a:lnTo>
                    <a:pt x="24" y="411"/>
                  </a:lnTo>
                  <a:lnTo>
                    <a:pt x="43" y="358"/>
                  </a:lnTo>
                  <a:lnTo>
                    <a:pt x="67" y="306"/>
                  </a:lnTo>
                  <a:lnTo>
                    <a:pt x="95" y="258"/>
                  </a:lnTo>
                  <a:lnTo>
                    <a:pt x="126" y="213"/>
                  </a:lnTo>
                  <a:lnTo>
                    <a:pt x="163" y="171"/>
                  </a:lnTo>
                  <a:lnTo>
                    <a:pt x="202" y="134"/>
                  </a:lnTo>
                  <a:lnTo>
                    <a:pt x="245" y="100"/>
                  </a:lnTo>
                  <a:lnTo>
                    <a:pt x="291" y="70"/>
                  </a:lnTo>
                  <a:lnTo>
                    <a:pt x="339" y="46"/>
                  </a:lnTo>
                  <a:lnTo>
                    <a:pt x="391" y="25"/>
                  </a:lnTo>
                  <a:lnTo>
                    <a:pt x="445" y="11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9" y="11"/>
                  </a:lnTo>
                  <a:lnTo>
                    <a:pt x="722" y="25"/>
                  </a:lnTo>
                  <a:lnTo>
                    <a:pt x="773" y="46"/>
                  </a:lnTo>
                  <a:lnTo>
                    <a:pt x="822" y="70"/>
                  </a:lnTo>
                  <a:lnTo>
                    <a:pt x="868" y="100"/>
                  </a:lnTo>
                  <a:lnTo>
                    <a:pt x="911" y="134"/>
                  </a:lnTo>
                  <a:lnTo>
                    <a:pt x="951" y="171"/>
                  </a:lnTo>
                  <a:lnTo>
                    <a:pt x="986" y="213"/>
                  </a:lnTo>
                  <a:lnTo>
                    <a:pt x="1019" y="258"/>
                  </a:lnTo>
                  <a:lnTo>
                    <a:pt x="1047" y="306"/>
                  </a:lnTo>
                  <a:lnTo>
                    <a:pt x="1070" y="358"/>
                  </a:lnTo>
                  <a:lnTo>
                    <a:pt x="1089" y="411"/>
                  </a:lnTo>
                  <a:lnTo>
                    <a:pt x="1103" y="468"/>
                  </a:lnTo>
                  <a:lnTo>
                    <a:pt x="1112" y="526"/>
                  </a:lnTo>
                  <a:lnTo>
                    <a:pt x="1115" y="587"/>
                  </a:lnTo>
                  <a:lnTo>
                    <a:pt x="1112" y="647"/>
                  </a:lnTo>
                  <a:lnTo>
                    <a:pt x="1103" y="704"/>
                  </a:lnTo>
                  <a:lnTo>
                    <a:pt x="1089" y="760"/>
                  </a:lnTo>
                  <a:lnTo>
                    <a:pt x="1070" y="815"/>
                  </a:lnTo>
                  <a:lnTo>
                    <a:pt x="1047" y="866"/>
                  </a:lnTo>
                  <a:lnTo>
                    <a:pt x="1019" y="914"/>
                  </a:lnTo>
                  <a:lnTo>
                    <a:pt x="986" y="959"/>
                  </a:lnTo>
                  <a:lnTo>
                    <a:pt x="951" y="1001"/>
                  </a:lnTo>
                  <a:lnTo>
                    <a:pt x="911" y="1039"/>
                  </a:lnTo>
                  <a:lnTo>
                    <a:pt x="868" y="1072"/>
                  </a:lnTo>
                  <a:lnTo>
                    <a:pt x="822" y="1102"/>
                  </a:lnTo>
                  <a:lnTo>
                    <a:pt x="773" y="1126"/>
                  </a:lnTo>
                  <a:lnTo>
                    <a:pt x="722" y="1147"/>
                  </a:lnTo>
                  <a:lnTo>
                    <a:pt x="669" y="1160"/>
                  </a:lnTo>
                  <a:lnTo>
                    <a:pt x="613" y="1170"/>
                  </a:lnTo>
                  <a:lnTo>
                    <a:pt x="557" y="1173"/>
                  </a:lnTo>
                  <a:lnTo>
                    <a:pt x="499" y="1170"/>
                  </a:lnTo>
                  <a:lnTo>
                    <a:pt x="445" y="1160"/>
                  </a:lnTo>
                  <a:lnTo>
                    <a:pt x="391" y="1147"/>
                  </a:lnTo>
                  <a:lnTo>
                    <a:pt x="339" y="1126"/>
                  </a:lnTo>
                  <a:lnTo>
                    <a:pt x="291" y="1102"/>
                  </a:lnTo>
                  <a:lnTo>
                    <a:pt x="245" y="1072"/>
                  </a:lnTo>
                  <a:lnTo>
                    <a:pt x="202" y="1039"/>
                  </a:lnTo>
                  <a:lnTo>
                    <a:pt x="163" y="1001"/>
                  </a:lnTo>
                  <a:lnTo>
                    <a:pt x="126" y="959"/>
                  </a:lnTo>
                  <a:lnTo>
                    <a:pt x="95" y="914"/>
                  </a:lnTo>
                  <a:lnTo>
                    <a:pt x="67" y="866"/>
                  </a:lnTo>
                  <a:lnTo>
                    <a:pt x="43" y="815"/>
                  </a:lnTo>
                  <a:lnTo>
                    <a:pt x="24" y="760"/>
                  </a:lnTo>
                  <a:lnTo>
                    <a:pt x="11" y="704"/>
                  </a:lnTo>
                  <a:lnTo>
                    <a:pt x="2" y="647"/>
                  </a:lnTo>
                  <a:lnTo>
                    <a:pt x="0" y="587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78"/>
            <p:cNvSpPr>
              <a:spLocks/>
            </p:cNvSpPr>
            <p:nvPr/>
          </p:nvSpPr>
          <p:spPr bwMode="auto">
            <a:xfrm>
              <a:off x="4456" y="2518"/>
              <a:ext cx="69" cy="78"/>
            </a:xfrm>
            <a:custGeom>
              <a:avLst/>
              <a:gdLst>
                <a:gd name="T0" fmla="*/ 0 w 1114"/>
                <a:gd name="T1" fmla="*/ 0 h 1172"/>
                <a:gd name="T2" fmla="*/ 0 w 1114"/>
                <a:gd name="T3" fmla="*/ 0 h 1172"/>
                <a:gd name="T4" fmla="*/ 0 w 1114"/>
                <a:gd name="T5" fmla="*/ 0 h 1172"/>
                <a:gd name="T6" fmla="*/ 0 w 1114"/>
                <a:gd name="T7" fmla="*/ 0 h 1172"/>
                <a:gd name="T8" fmla="*/ 0 w 1114"/>
                <a:gd name="T9" fmla="*/ 0 h 1172"/>
                <a:gd name="T10" fmla="*/ 0 w 1114"/>
                <a:gd name="T11" fmla="*/ 0 h 1172"/>
                <a:gd name="T12" fmla="*/ 0 w 1114"/>
                <a:gd name="T13" fmla="*/ 0 h 1172"/>
                <a:gd name="T14" fmla="*/ 0 w 1114"/>
                <a:gd name="T15" fmla="*/ 0 h 1172"/>
                <a:gd name="T16" fmla="*/ 0 w 1114"/>
                <a:gd name="T17" fmla="*/ 0 h 1172"/>
                <a:gd name="T18" fmla="*/ 0 w 1114"/>
                <a:gd name="T19" fmla="*/ 0 h 1172"/>
                <a:gd name="T20" fmla="*/ 0 w 1114"/>
                <a:gd name="T21" fmla="*/ 0 h 1172"/>
                <a:gd name="T22" fmla="*/ 0 w 1114"/>
                <a:gd name="T23" fmla="*/ 0 h 1172"/>
                <a:gd name="T24" fmla="*/ 0 w 1114"/>
                <a:gd name="T25" fmla="*/ 0 h 1172"/>
                <a:gd name="T26" fmla="*/ 0 w 1114"/>
                <a:gd name="T27" fmla="*/ 0 h 1172"/>
                <a:gd name="T28" fmla="*/ 0 w 1114"/>
                <a:gd name="T29" fmla="*/ 0 h 1172"/>
                <a:gd name="T30" fmla="*/ 0 w 1114"/>
                <a:gd name="T31" fmla="*/ 0 h 1172"/>
                <a:gd name="T32" fmla="*/ 0 w 1114"/>
                <a:gd name="T33" fmla="*/ 0 h 1172"/>
                <a:gd name="T34" fmla="*/ 0 w 1114"/>
                <a:gd name="T35" fmla="*/ 0 h 1172"/>
                <a:gd name="T36" fmla="*/ 0 w 1114"/>
                <a:gd name="T37" fmla="*/ 0 h 1172"/>
                <a:gd name="T38" fmla="*/ 0 w 1114"/>
                <a:gd name="T39" fmla="*/ 0 h 1172"/>
                <a:gd name="T40" fmla="*/ 0 w 1114"/>
                <a:gd name="T41" fmla="*/ 0 h 1172"/>
                <a:gd name="T42" fmla="*/ 0 w 1114"/>
                <a:gd name="T43" fmla="*/ 0 h 1172"/>
                <a:gd name="T44" fmla="*/ 0 w 1114"/>
                <a:gd name="T45" fmla="*/ 0 h 1172"/>
                <a:gd name="T46" fmla="*/ 0 w 1114"/>
                <a:gd name="T47" fmla="*/ 0 h 1172"/>
                <a:gd name="T48" fmla="*/ 0 w 1114"/>
                <a:gd name="T49" fmla="*/ 0 h 1172"/>
                <a:gd name="T50" fmla="*/ 0 w 1114"/>
                <a:gd name="T51" fmla="*/ 0 h 1172"/>
                <a:gd name="T52" fmla="*/ 0 w 1114"/>
                <a:gd name="T53" fmla="*/ 0 h 1172"/>
                <a:gd name="T54" fmla="*/ 0 w 1114"/>
                <a:gd name="T55" fmla="*/ 0 h 1172"/>
                <a:gd name="T56" fmla="*/ 0 w 1114"/>
                <a:gd name="T57" fmla="*/ 0 h 1172"/>
                <a:gd name="T58" fmla="*/ 0 w 1114"/>
                <a:gd name="T59" fmla="*/ 0 h 1172"/>
                <a:gd name="T60" fmla="*/ 0 w 1114"/>
                <a:gd name="T61" fmla="*/ 0 h 1172"/>
                <a:gd name="T62" fmla="*/ 0 w 1114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2"/>
                <a:gd name="T98" fmla="*/ 1114 w 1114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2">
                  <a:moveTo>
                    <a:pt x="0" y="586"/>
                  </a:moveTo>
                  <a:lnTo>
                    <a:pt x="2" y="526"/>
                  </a:lnTo>
                  <a:lnTo>
                    <a:pt x="11" y="467"/>
                  </a:lnTo>
                  <a:lnTo>
                    <a:pt x="24" y="411"/>
                  </a:lnTo>
                  <a:lnTo>
                    <a:pt x="43" y="358"/>
                  </a:lnTo>
                  <a:lnTo>
                    <a:pt x="66" y="306"/>
                  </a:lnTo>
                  <a:lnTo>
                    <a:pt x="94" y="258"/>
                  </a:lnTo>
                  <a:lnTo>
                    <a:pt x="126" y="213"/>
                  </a:lnTo>
                  <a:lnTo>
                    <a:pt x="163" y="171"/>
                  </a:lnTo>
                  <a:lnTo>
                    <a:pt x="202" y="133"/>
                  </a:lnTo>
                  <a:lnTo>
                    <a:pt x="244" y="99"/>
                  </a:lnTo>
                  <a:lnTo>
                    <a:pt x="291" y="70"/>
                  </a:lnTo>
                  <a:lnTo>
                    <a:pt x="339" y="46"/>
                  </a:lnTo>
                  <a:lnTo>
                    <a:pt x="390" y="26"/>
                  </a:lnTo>
                  <a:lnTo>
                    <a:pt x="444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8" y="12"/>
                  </a:lnTo>
                  <a:lnTo>
                    <a:pt x="721" y="26"/>
                  </a:lnTo>
                  <a:lnTo>
                    <a:pt x="773" y="46"/>
                  </a:lnTo>
                  <a:lnTo>
                    <a:pt x="822" y="70"/>
                  </a:lnTo>
                  <a:lnTo>
                    <a:pt x="867" y="99"/>
                  </a:lnTo>
                  <a:lnTo>
                    <a:pt x="911" y="133"/>
                  </a:lnTo>
                  <a:lnTo>
                    <a:pt x="950" y="171"/>
                  </a:lnTo>
                  <a:lnTo>
                    <a:pt x="986" y="213"/>
                  </a:lnTo>
                  <a:lnTo>
                    <a:pt x="1018" y="258"/>
                  </a:lnTo>
                  <a:lnTo>
                    <a:pt x="1046" y="306"/>
                  </a:lnTo>
                  <a:lnTo>
                    <a:pt x="1069" y="358"/>
                  </a:lnTo>
                  <a:lnTo>
                    <a:pt x="1088" y="411"/>
                  </a:lnTo>
                  <a:lnTo>
                    <a:pt x="1102" y="467"/>
                  </a:lnTo>
                  <a:lnTo>
                    <a:pt x="1111" y="526"/>
                  </a:lnTo>
                  <a:lnTo>
                    <a:pt x="1114" y="586"/>
                  </a:lnTo>
                  <a:lnTo>
                    <a:pt x="1111" y="646"/>
                  </a:lnTo>
                  <a:lnTo>
                    <a:pt x="1102" y="703"/>
                  </a:lnTo>
                  <a:lnTo>
                    <a:pt x="1088" y="760"/>
                  </a:lnTo>
                  <a:lnTo>
                    <a:pt x="1069" y="814"/>
                  </a:lnTo>
                  <a:lnTo>
                    <a:pt x="1046" y="865"/>
                  </a:lnTo>
                  <a:lnTo>
                    <a:pt x="1018" y="913"/>
                  </a:lnTo>
                  <a:lnTo>
                    <a:pt x="986" y="959"/>
                  </a:lnTo>
                  <a:lnTo>
                    <a:pt x="950" y="1000"/>
                  </a:lnTo>
                  <a:lnTo>
                    <a:pt x="911" y="1038"/>
                  </a:lnTo>
                  <a:lnTo>
                    <a:pt x="867" y="1071"/>
                  </a:lnTo>
                  <a:lnTo>
                    <a:pt x="822" y="1101"/>
                  </a:lnTo>
                  <a:lnTo>
                    <a:pt x="773" y="1126"/>
                  </a:lnTo>
                  <a:lnTo>
                    <a:pt x="721" y="1146"/>
                  </a:lnTo>
                  <a:lnTo>
                    <a:pt x="668" y="1160"/>
                  </a:lnTo>
                  <a:lnTo>
                    <a:pt x="613" y="1169"/>
                  </a:lnTo>
                  <a:lnTo>
                    <a:pt x="557" y="1172"/>
                  </a:lnTo>
                  <a:lnTo>
                    <a:pt x="499" y="1169"/>
                  </a:lnTo>
                  <a:lnTo>
                    <a:pt x="444" y="1160"/>
                  </a:lnTo>
                  <a:lnTo>
                    <a:pt x="390" y="1146"/>
                  </a:lnTo>
                  <a:lnTo>
                    <a:pt x="339" y="1126"/>
                  </a:lnTo>
                  <a:lnTo>
                    <a:pt x="291" y="1101"/>
                  </a:lnTo>
                  <a:lnTo>
                    <a:pt x="244" y="1071"/>
                  </a:lnTo>
                  <a:lnTo>
                    <a:pt x="202" y="1038"/>
                  </a:lnTo>
                  <a:lnTo>
                    <a:pt x="163" y="1000"/>
                  </a:lnTo>
                  <a:lnTo>
                    <a:pt x="126" y="959"/>
                  </a:lnTo>
                  <a:lnTo>
                    <a:pt x="94" y="913"/>
                  </a:lnTo>
                  <a:lnTo>
                    <a:pt x="66" y="865"/>
                  </a:lnTo>
                  <a:lnTo>
                    <a:pt x="43" y="814"/>
                  </a:lnTo>
                  <a:lnTo>
                    <a:pt x="24" y="760"/>
                  </a:lnTo>
                  <a:lnTo>
                    <a:pt x="11" y="703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79"/>
            <p:cNvSpPr>
              <a:spLocks/>
            </p:cNvSpPr>
            <p:nvPr/>
          </p:nvSpPr>
          <p:spPr bwMode="auto">
            <a:xfrm>
              <a:off x="4386" y="2510"/>
              <a:ext cx="70" cy="78"/>
            </a:xfrm>
            <a:custGeom>
              <a:avLst/>
              <a:gdLst>
                <a:gd name="T0" fmla="*/ 0 w 1114"/>
                <a:gd name="T1" fmla="*/ 0 h 1172"/>
                <a:gd name="T2" fmla="*/ 0 w 1114"/>
                <a:gd name="T3" fmla="*/ 0 h 1172"/>
                <a:gd name="T4" fmla="*/ 0 w 1114"/>
                <a:gd name="T5" fmla="*/ 0 h 1172"/>
                <a:gd name="T6" fmla="*/ 0 w 1114"/>
                <a:gd name="T7" fmla="*/ 0 h 1172"/>
                <a:gd name="T8" fmla="*/ 0 w 1114"/>
                <a:gd name="T9" fmla="*/ 0 h 1172"/>
                <a:gd name="T10" fmla="*/ 0 w 1114"/>
                <a:gd name="T11" fmla="*/ 0 h 1172"/>
                <a:gd name="T12" fmla="*/ 0 w 1114"/>
                <a:gd name="T13" fmla="*/ 0 h 1172"/>
                <a:gd name="T14" fmla="*/ 0 w 1114"/>
                <a:gd name="T15" fmla="*/ 0 h 1172"/>
                <a:gd name="T16" fmla="*/ 0 w 1114"/>
                <a:gd name="T17" fmla="*/ 0 h 1172"/>
                <a:gd name="T18" fmla="*/ 0 w 1114"/>
                <a:gd name="T19" fmla="*/ 0 h 1172"/>
                <a:gd name="T20" fmla="*/ 0 w 1114"/>
                <a:gd name="T21" fmla="*/ 0 h 1172"/>
                <a:gd name="T22" fmla="*/ 0 w 1114"/>
                <a:gd name="T23" fmla="*/ 0 h 1172"/>
                <a:gd name="T24" fmla="*/ 0 w 1114"/>
                <a:gd name="T25" fmla="*/ 0 h 1172"/>
                <a:gd name="T26" fmla="*/ 0 w 1114"/>
                <a:gd name="T27" fmla="*/ 0 h 1172"/>
                <a:gd name="T28" fmla="*/ 0 w 1114"/>
                <a:gd name="T29" fmla="*/ 0 h 1172"/>
                <a:gd name="T30" fmla="*/ 0 w 1114"/>
                <a:gd name="T31" fmla="*/ 0 h 1172"/>
                <a:gd name="T32" fmla="*/ 0 w 1114"/>
                <a:gd name="T33" fmla="*/ 0 h 1172"/>
                <a:gd name="T34" fmla="*/ 0 w 1114"/>
                <a:gd name="T35" fmla="*/ 0 h 1172"/>
                <a:gd name="T36" fmla="*/ 0 w 1114"/>
                <a:gd name="T37" fmla="*/ 0 h 1172"/>
                <a:gd name="T38" fmla="*/ 0 w 1114"/>
                <a:gd name="T39" fmla="*/ 0 h 1172"/>
                <a:gd name="T40" fmla="*/ 0 w 1114"/>
                <a:gd name="T41" fmla="*/ 0 h 1172"/>
                <a:gd name="T42" fmla="*/ 0 w 1114"/>
                <a:gd name="T43" fmla="*/ 0 h 1172"/>
                <a:gd name="T44" fmla="*/ 0 w 1114"/>
                <a:gd name="T45" fmla="*/ 0 h 1172"/>
                <a:gd name="T46" fmla="*/ 0 w 1114"/>
                <a:gd name="T47" fmla="*/ 0 h 1172"/>
                <a:gd name="T48" fmla="*/ 0 w 1114"/>
                <a:gd name="T49" fmla="*/ 0 h 1172"/>
                <a:gd name="T50" fmla="*/ 0 w 1114"/>
                <a:gd name="T51" fmla="*/ 0 h 1172"/>
                <a:gd name="T52" fmla="*/ 0 w 1114"/>
                <a:gd name="T53" fmla="*/ 0 h 1172"/>
                <a:gd name="T54" fmla="*/ 0 w 1114"/>
                <a:gd name="T55" fmla="*/ 0 h 1172"/>
                <a:gd name="T56" fmla="*/ 0 w 1114"/>
                <a:gd name="T57" fmla="*/ 0 h 1172"/>
                <a:gd name="T58" fmla="*/ 0 w 1114"/>
                <a:gd name="T59" fmla="*/ 0 h 1172"/>
                <a:gd name="T60" fmla="*/ 0 w 1114"/>
                <a:gd name="T61" fmla="*/ 0 h 1172"/>
                <a:gd name="T62" fmla="*/ 0 w 1114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2"/>
                <a:gd name="T98" fmla="*/ 1114 w 1114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2">
                  <a:moveTo>
                    <a:pt x="0" y="586"/>
                  </a:moveTo>
                  <a:lnTo>
                    <a:pt x="2" y="525"/>
                  </a:lnTo>
                  <a:lnTo>
                    <a:pt x="11" y="467"/>
                  </a:lnTo>
                  <a:lnTo>
                    <a:pt x="24" y="410"/>
                  </a:lnTo>
                  <a:lnTo>
                    <a:pt x="43" y="357"/>
                  </a:lnTo>
                  <a:lnTo>
                    <a:pt x="67" y="306"/>
                  </a:lnTo>
                  <a:lnTo>
                    <a:pt x="95" y="257"/>
                  </a:lnTo>
                  <a:lnTo>
                    <a:pt x="126" y="212"/>
                  </a:lnTo>
                  <a:lnTo>
                    <a:pt x="163" y="171"/>
                  </a:lnTo>
                  <a:lnTo>
                    <a:pt x="202" y="133"/>
                  </a:lnTo>
                  <a:lnTo>
                    <a:pt x="246" y="99"/>
                  </a:lnTo>
                  <a:lnTo>
                    <a:pt x="291" y="70"/>
                  </a:lnTo>
                  <a:lnTo>
                    <a:pt x="340" y="45"/>
                  </a:lnTo>
                  <a:lnTo>
                    <a:pt x="391" y="25"/>
                  </a:lnTo>
                  <a:lnTo>
                    <a:pt x="445" y="11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69" y="11"/>
                  </a:lnTo>
                  <a:lnTo>
                    <a:pt x="723" y="25"/>
                  </a:lnTo>
                  <a:lnTo>
                    <a:pt x="773" y="45"/>
                  </a:lnTo>
                  <a:lnTo>
                    <a:pt x="822" y="70"/>
                  </a:lnTo>
                  <a:lnTo>
                    <a:pt x="868" y="99"/>
                  </a:lnTo>
                  <a:lnTo>
                    <a:pt x="911" y="133"/>
                  </a:lnTo>
                  <a:lnTo>
                    <a:pt x="950" y="171"/>
                  </a:lnTo>
                  <a:lnTo>
                    <a:pt x="987" y="212"/>
                  </a:lnTo>
                  <a:lnTo>
                    <a:pt x="1019" y="257"/>
                  </a:lnTo>
                  <a:lnTo>
                    <a:pt x="1046" y="306"/>
                  </a:lnTo>
                  <a:lnTo>
                    <a:pt x="1069" y="357"/>
                  </a:lnTo>
                  <a:lnTo>
                    <a:pt x="1089" y="410"/>
                  </a:lnTo>
                  <a:lnTo>
                    <a:pt x="1102" y="467"/>
                  </a:lnTo>
                  <a:lnTo>
                    <a:pt x="1111" y="525"/>
                  </a:lnTo>
                  <a:lnTo>
                    <a:pt x="1114" y="586"/>
                  </a:lnTo>
                  <a:lnTo>
                    <a:pt x="1111" y="645"/>
                  </a:lnTo>
                  <a:lnTo>
                    <a:pt x="1102" y="703"/>
                  </a:lnTo>
                  <a:lnTo>
                    <a:pt x="1089" y="759"/>
                  </a:lnTo>
                  <a:lnTo>
                    <a:pt x="1069" y="814"/>
                  </a:lnTo>
                  <a:lnTo>
                    <a:pt x="1046" y="865"/>
                  </a:lnTo>
                  <a:lnTo>
                    <a:pt x="1019" y="912"/>
                  </a:lnTo>
                  <a:lnTo>
                    <a:pt x="987" y="958"/>
                  </a:lnTo>
                  <a:lnTo>
                    <a:pt x="950" y="1000"/>
                  </a:lnTo>
                  <a:lnTo>
                    <a:pt x="911" y="1038"/>
                  </a:lnTo>
                  <a:lnTo>
                    <a:pt x="868" y="1071"/>
                  </a:lnTo>
                  <a:lnTo>
                    <a:pt x="822" y="1101"/>
                  </a:lnTo>
                  <a:lnTo>
                    <a:pt x="773" y="1125"/>
                  </a:lnTo>
                  <a:lnTo>
                    <a:pt x="723" y="1145"/>
                  </a:lnTo>
                  <a:lnTo>
                    <a:pt x="669" y="1159"/>
                  </a:lnTo>
                  <a:lnTo>
                    <a:pt x="614" y="1169"/>
                  </a:lnTo>
                  <a:lnTo>
                    <a:pt x="557" y="1172"/>
                  </a:lnTo>
                  <a:lnTo>
                    <a:pt x="499" y="1169"/>
                  </a:lnTo>
                  <a:lnTo>
                    <a:pt x="445" y="1159"/>
                  </a:lnTo>
                  <a:lnTo>
                    <a:pt x="391" y="1145"/>
                  </a:lnTo>
                  <a:lnTo>
                    <a:pt x="340" y="1125"/>
                  </a:lnTo>
                  <a:lnTo>
                    <a:pt x="291" y="1101"/>
                  </a:lnTo>
                  <a:lnTo>
                    <a:pt x="246" y="1071"/>
                  </a:lnTo>
                  <a:lnTo>
                    <a:pt x="202" y="1038"/>
                  </a:lnTo>
                  <a:lnTo>
                    <a:pt x="163" y="1000"/>
                  </a:lnTo>
                  <a:lnTo>
                    <a:pt x="126" y="958"/>
                  </a:lnTo>
                  <a:lnTo>
                    <a:pt x="95" y="912"/>
                  </a:lnTo>
                  <a:lnTo>
                    <a:pt x="67" y="865"/>
                  </a:lnTo>
                  <a:lnTo>
                    <a:pt x="43" y="814"/>
                  </a:lnTo>
                  <a:lnTo>
                    <a:pt x="24" y="759"/>
                  </a:lnTo>
                  <a:lnTo>
                    <a:pt x="11" y="703"/>
                  </a:lnTo>
                  <a:lnTo>
                    <a:pt x="2" y="645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80"/>
            <p:cNvSpPr>
              <a:spLocks/>
            </p:cNvSpPr>
            <p:nvPr/>
          </p:nvSpPr>
          <p:spPr bwMode="auto">
            <a:xfrm>
              <a:off x="4267" y="2499"/>
              <a:ext cx="69" cy="78"/>
            </a:xfrm>
            <a:custGeom>
              <a:avLst/>
              <a:gdLst>
                <a:gd name="T0" fmla="*/ 0 w 1114"/>
                <a:gd name="T1" fmla="*/ 0 h 1174"/>
                <a:gd name="T2" fmla="*/ 0 w 1114"/>
                <a:gd name="T3" fmla="*/ 0 h 1174"/>
                <a:gd name="T4" fmla="*/ 0 w 1114"/>
                <a:gd name="T5" fmla="*/ 0 h 1174"/>
                <a:gd name="T6" fmla="*/ 0 w 1114"/>
                <a:gd name="T7" fmla="*/ 0 h 1174"/>
                <a:gd name="T8" fmla="*/ 0 w 1114"/>
                <a:gd name="T9" fmla="*/ 0 h 1174"/>
                <a:gd name="T10" fmla="*/ 0 w 1114"/>
                <a:gd name="T11" fmla="*/ 0 h 1174"/>
                <a:gd name="T12" fmla="*/ 0 w 1114"/>
                <a:gd name="T13" fmla="*/ 0 h 1174"/>
                <a:gd name="T14" fmla="*/ 0 w 1114"/>
                <a:gd name="T15" fmla="*/ 0 h 1174"/>
                <a:gd name="T16" fmla="*/ 0 w 1114"/>
                <a:gd name="T17" fmla="*/ 0 h 1174"/>
                <a:gd name="T18" fmla="*/ 0 w 1114"/>
                <a:gd name="T19" fmla="*/ 0 h 1174"/>
                <a:gd name="T20" fmla="*/ 0 w 1114"/>
                <a:gd name="T21" fmla="*/ 0 h 1174"/>
                <a:gd name="T22" fmla="*/ 0 w 1114"/>
                <a:gd name="T23" fmla="*/ 0 h 1174"/>
                <a:gd name="T24" fmla="*/ 0 w 1114"/>
                <a:gd name="T25" fmla="*/ 0 h 1174"/>
                <a:gd name="T26" fmla="*/ 0 w 1114"/>
                <a:gd name="T27" fmla="*/ 0 h 1174"/>
                <a:gd name="T28" fmla="*/ 0 w 1114"/>
                <a:gd name="T29" fmla="*/ 0 h 1174"/>
                <a:gd name="T30" fmla="*/ 0 w 1114"/>
                <a:gd name="T31" fmla="*/ 0 h 1174"/>
                <a:gd name="T32" fmla="*/ 0 w 1114"/>
                <a:gd name="T33" fmla="*/ 0 h 1174"/>
                <a:gd name="T34" fmla="*/ 0 w 1114"/>
                <a:gd name="T35" fmla="*/ 0 h 1174"/>
                <a:gd name="T36" fmla="*/ 0 w 1114"/>
                <a:gd name="T37" fmla="*/ 0 h 1174"/>
                <a:gd name="T38" fmla="*/ 0 w 1114"/>
                <a:gd name="T39" fmla="*/ 0 h 1174"/>
                <a:gd name="T40" fmla="*/ 0 w 1114"/>
                <a:gd name="T41" fmla="*/ 0 h 1174"/>
                <a:gd name="T42" fmla="*/ 0 w 1114"/>
                <a:gd name="T43" fmla="*/ 0 h 1174"/>
                <a:gd name="T44" fmla="*/ 0 w 1114"/>
                <a:gd name="T45" fmla="*/ 0 h 1174"/>
                <a:gd name="T46" fmla="*/ 0 w 1114"/>
                <a:gd name="T47" fmla="*/ 0 h 1174"/>
                <a:gd name="T48" fmla="*/ 0 w 1114"/>
                <a:gd name="T49" fmla="*/ 0 h 1174"/>
                <a:gd name="T50" fmla="*/ 0 w 1114"/>
                <a:gd name="T51" fmla="*/ 0 h 1174"/>
                <a:gd name="T52" fmla="*/ 0 w 1114"/>
                <a:gd name="T53" fmla="*/ 0 h 1174"/>
                <a:gd name="T54" fmla="*/ 0 w 1114"/>
                <a:gd name="T55" fmla="*/ 0 h 1174"/>
                <a:gd name="T56" fmla="*/ 0 w 1114"/>
                <a:gd name="T57" fmla="*/ 0 h 1174"/>
                <a:gd name="T58" fmla="*/ 0 w 1114"/>
                <a:gd name="T59" fmla="*/ 0 h 1174"/>
                <a:gd name="T60" fmla="*/ 0 w 1114"/>
                <a:gd name="T61" fmla="*/ 0 h 1174"/>
                <a:gd name="T62" fmla="*/ 0 w 1114"/>
                <a:gd name="T63" fmla="*/ 0 h 11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4"/>
                <a:gd name="T98" fmla="*/ 1114 w 1114"/>
                <a:gd name="T99" fmla="*/ 1174 h 117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4">
                  <a:moveTo>
                    <a:pt x="0" y="587"/>
                  </a:moveTo>
                  <a:lnTo>
                    <a:pt x="2" y="527"/>
                  </a:lnTo>
                  <a:lnTo>
                    <a:pt x="11" y="468"/>
                  </a:lnTo>
                  <a:lnTo>
                    <a:pt x="24" y="412"/>
                  </a:lnTo>
                  <a:lnTo>
                    <a:pt x="43" y="359"/>
                  </a:lnTo>
                  <a:lnTo>
                    <a:pt x="66" y="306"/>
                  </a:lnTo>
                  <a:lnTo>
                    <a:pt x="94" y="259"/>
                  </a:lnTo>
                  <a:lnTo>
                    <a:pt x="126" y="213"/>
                  </a:lnTo>
                  <a:lnTo>
                    <a:pt x="162" y="171"/>
                  </a:lnTo>
                  <a:lnTo>
                    <a:pt x="202" y="134"/>
                  </a:lnTo>
                  <a:lnTo>
                    <a:pt x="244" y="100"/>
                  </a:lnTo>
                  <a:lnTo>
                    <a:pt x="291" y="70"/>
                  </a:lnTo>
                  <a:lnTo>
                    <a:pt x="339" y="46"/>
                  </a:lnTo>
                  <a:lnTo>
                    <a:pt x="390" y="26"/>
                  </a:lnTo>
                  <a:lnTo>
                    <a:pt x="443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8" y="12"/>
                  </a:lnTo>
                  <a:lnTo>
                    <a:pt x="721" y="26"/>
                  </a:lnTo>
                  <a:lnTo>
                    <a:pt x="773" y="46"/>
                  </a:lnTo>
                  <a:lnTo>
                    <a:pt x="821" y="70"/>
                  </a:lnTo>
                  <a:lnTo>
                    <a:pt x="867" y="100"/>
                  </a:lnTo>
                  <a:lnTo>
                    <a:pt x="910" y="134"/>
                  </a:lnTo>
                  <a:lnTo>
                    <a:pt x="950" y="171"/>
                  </a:lnTo>
                  <a:lnTo>
                    <a:pt x="986" y="213"/>
                  </a:lnTo>
                  <a:lnTo>
                    <a:pt x="1017" y="259"/>
                  </a:lnTo>
                  <a:lnTo>
                    <a:pt x="1046" y="306"/>
                  </a:lnTo>
                  <a:lnTo>
                    <a:pt x="1069" y="359"/>
                  </a:lnTo>
                  <a:lnTo>
                    <a:pt x="1088" y="412"/>
                  </a:lnTo>
                  <a:lnTo>
                    <a:pt x="1101" y="468"/>
                  </a:lnTo>
                  <a:lnTo>
                    <a:pt x="1110" y="527"/>
                  </a:lnTo>
                  <a:lnTo>
                    <a:pt x="1114" y="587"/>
                  </a:lnTo>
                  <a:lnTo>
                    <a:pt x="1110" y="647"/>
                  </a:lnTo>
                  <a:lnTo>
                    <a:pt x="1101" y="704"/>
                  </a:lnTo>
                  <a:lnTo>
                    <a:pt x="1088" y="761"/>
                  </a:lnTo>
                  <a:lnTo>
                    <a:pt x="1069" y="814"/>
                  </a:lnTo>
                  <a:lnTo>
                    <a:pt x="1046" y="866"/>
                  </a:lnTo>
                  <a:lnTo>
                    <a:pt x="1017" y="914"/>
                  </a:lnTo>
                  <a:lnTo>
                    <a:pt x="986" y="959"/>
                  </a:lnTo>
                  <a:lnTo>
                    <a:pt x="950" y="1001"/>
                  </a:lnTo>
                  <a:lnTo>
                    <a:pt x="910" y="1038"/>
                  </a:lnTo>
                  <a:lnTo>
                    <a:pt x="867" y="1072"/>
                  </a:lnTo>
                  <a:lnTo>
                    <a:pt x="821" y="1102"/>
                  </a:lnTo>
                  <a:lnTo>
                    <a:pt x="773" y="1127"/>
                  </a:lnTo>
                  <a:lnTo>
                    <a:pt x="721" y="1147"/>
                  </a:lnTo>
                  <a:lnTo>
                    <a:pt x="668" y="1161"/>
                  </a:lnTo>
                  <a:lnTo>
                    <a:pt x="613" y="1170"/>
                  </a:lnTo>
                  <a:lnTo>
                    <a:pt x="557" y="1174"/>
                  </a:lnTo>
                  <a:lnTo>
                    <a:pt x="499" y="1170"/>
                  </a:lnTo>
                  <a:lnTo>
                    <a:pt x="443" y="1161"/>
                  </a:lnTo>
                  <a:lnTo>
                    <a:pt x="390" y="1147"/>
                  </a:lnTo>
                  <a:lnTo>
                    <a:pt x="339" y="1127"/>
                  </a:lnTo>
                  <a:lnTo>
                    <a:pt x="291" y="1102"/>
                  </a:lnTo>
                  <a:lnTo>
                    <a:pt x="244" y="1072"/>
                  </a:lnTo>
                  <a:lnTo>
                    <a:pt x="202" y="1038"/>
                  </a:lnTo>
                  <a:lnTo>
                    <a:pt x="162" y="1001"/>
                  </a:lnTo>
                  <a:lnTo>
                    <a:pt x="126" y="959"/>
                  </a:lnTo>
                  <a:lnTo>
                    <a:pt x="94" y="914"/>
                  </a:lnTo>
                  <a:lnTo>
                    <a:pt x="66" y="866"/>
                  </a:lnTo>
                  <a:lnTo>
                    <a:pt x="43" y="814"/>
                  </a:lnTo>
                  <a:lnTo>
                    <a:pt x="24" y="761"/>
                  </a:lnTo>
                  <a:lnTo>
                    <a:pt x="11" y="704"/>
                  </a:lnTo>
                  <a:lnTo>
                    <a:pt x="2" y="647"/>
                  </a:lnTo>
                  <a:lnTo>
                    <a:pt x="0" y="587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81"/>
            <p:cNvSpPr>
              <a:spLocks/>
            </p:cNvSpPr>
            <p:nvPr/>
          </p:nvSpPr>
          <p:spPr bwMode="auto">
            <a:xfrm>
              <a:off x="4212" y="2518"/>
              <a:ext cx="69" cy="78"/>
            </a:xfrm>
            <a:custGeom>
              <a:avLst/>
              <a:gdLst>
                <a:gd name="T0" fmla="*/ 0 w 1114"/>
                <a:gd name="T1" fmla="*/ 0 h 1173"/>
                <a:gd name="T2" fmla="*/ 0 w 1114"/>
                <a:gd name="T3" fmla="*/ 0 h 1173"/>
                <a:gd name="T4" fmla="*/ 0 w 1114"/>
                <a:gd name="T5" fmla="*/ 0 h 1173"/>
                <a:gd name="T6" fmla="*/ 0 w 1114"/>
                <a:gd name="T7" fmla="*/ 0 h 1173"/>
                <a:gd name="T8" fmla="*/ 0 w 1114"/>
                <a:gd name="T9" fmla="*/ 0 h 1173"/>
                <a:gd name="T10" fmla="*/ 0 w 1114"/>
                <a:gd name="T11" fmla="*/ 0 h 1173"/>
                <a:gd name="T12" fmla="*/ 0 w 1114"/>
                <a:gd name="T13" fmla="*/ 0 h 1173"/>
                <a:gd name="T14" fmla="*/ 0 w 1114"/>
                <a:gd name="T15" fmla="*/ 0 h 1173"/>
                <a:gd name="T16" fmla="*/ 0 w 1114"/>
                <a:gd name="T17" fmla="*/ 0 h 1173"/>
                <a:gd name="T18" fmla="*/ 0 w 1114"/>
                <a:gd name="T19" fmla="*/ 0 h 1173"/>
                <a:gd name="T20" fmla="*/ 0 w 1114"/>
                <a:gd name="T21" fmla="*/ 0 h 1173"/>
                <a:gd name="T22" fmla="*/ 0 w 1114"/>
                <a:gd name="T23" fmla="*/ 0 h 1173"/>
                <a:gd name="T24" fmla="*/ 0 w 1114"/>
                <a:gd name="T25" fmla="*/ 0 h 1173"/>
                <a:gd name="T26" fmla="*/ 0 w 1114"/>
                <a:gd name="T27" fmla="*/ 0 h 1173"/>
                <a:gd name="T28" fmla="*/ 0 w 1114"/>
                <a:gd name="T29" fmla="*/ 0 h 1173"/>
                <a:gd name="T30" fmla="*/ 0 w 1114"/>
                <a:gd name="T31" fmla="*/ 0 h 1173"/>
                <a:gd name="T32" fmla="*/ 0 w 1114"/>
                <a:gd name="T33" fmla="*/ 0 h 1173"/>
                <a:gd name="T34" fmla="*/ 0 w 1114"/>
                <a:gd name="T35" fmla="*/ 0 h 1173"/>
                <a:gd name="T36" fmla="*/ 0 w 1114"/>
                <a:gd name="T37" fmla="*/ 0 h 1173"/>
                <a:gd name="T38" fmla="*/ 0 w 1114"/>
                <a:gd name="T39" fmla="*/ 0 h 1173"/>
                <a:gd name="T40" fmla="*/ 0 w 1114"/>
                <a:gd name="T41" fmla="*/ 0 h 1173"/>
                <a:gd name="T42" fmla="*/ 0 w 1114"/>
                <a:gd name="T43" fmla="*/ 0 h 1173"/>
                <a:gd name="T44" fmla="*/ 0 w 1114"/>
                <a:gd name="T45" fmla="*/ 0 h 1173"/>
                <a:gd name="T46" fmla="*/ 0 w 1114"/>
                <a:gd name="T47" fmla="*/ 0 h 1173"/>
                <a:gd name="T48" fmla="*/ 0 w 1114"/>
                <a:gd name="T49" fmla="*/ 0 h 1173"/>
                <a:gd name="T50" fmla="*/ 0 w 1114"/>
                <a:gd name="T51" fmla="*/ 0 h 1173"/>
                <a:gd name="T52" fmla="*/ 0 w 1114"/>
                <a:gd name="T53" fmla="*/ 0 h 1173"/>
                <a:gd name="T54" fmla="*/ 0 w 1114"/>
                <a:gd name="T55" fmla="*/ 0 h 1173"/>
                <a:gd name="T56" fmla="*/ 0 w 1114"/>
                <a:gd name="T57" fmla="*/ 0 h 1173"/>
                <a:gd name="T58" fmla="*/ 0 w 1114"/>
                <a:gd name="T59" fmla="*/ 0 h 1173"/>
                <a:gd name="T60" fmla="*/ 0 w 1114"/>
                <a:gd name="T61" fmla="*/ 0 h 1173"/>
                <a:gd name="T62" fmla="*/ 0 w 1114"/>
                <a:gd name="T63" fmla="*/ 0 h 11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3"/>
                <a:gd name="T98" fmla="*/ 1114 w 1114"/>
                <a:gd name="T99" fmla="*/ 1173 h 11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3">
                  <a:moveTo>
                    <a:pt x="0" y="587"/>
                  </a:moveTo>
                  <a:lnTo>
                    <a:pt x="2" y="526"/>
                  </a:lnTo>
                  <a:lnTo>
                    <a:pt x="11" y="468"/>
                  </a:lnTo>
                  <a:lnTo>
                    <a:pt x="24" y="412"/>
                  </a:lnTo>
                  <a:lnTo>
                    <a:pt x="44" y="358"/>
                  </a:lnTo>
                  <a:lnTo>
                    <a:pt x="67" y="307"/>
                  </a:lnTo>
                  <a:lnTo>
                    <a:pt x="95" y="259"/>
                  </a:lnTo>
                  <a:lnTo>
                    <a:pt x="127" y="213"/>
                  </a:lnTo>
                  <a:lnTo>
                    <a:pt x="163" y="172"/>
                  </a:lnTo>
                  <a:lnTo>
                    <a:pt x="202" y="133"/>
                  </a:lnTo>
                  <a:lnTo>
                    <a:pt x="246" y="100"/>
                  </a:lnTo>
                  <a:lnTo>
                    <a:pt x="291" y="71"/>
                  </a:lnTo>
                  <a:lnTo>
                    <a:pt x="340" y="46"/>
                  </a:lnTo>
                  <a:lnTo>
                    <a:pt x="391" y="26"/>
                  </a:lnTo>
                  <a:lnTo>
                    <a:pt x="445" y="12"/>
                  </a:lnTo>
                  <a:lnTo>
                    <a:pt x="500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69" y="12"/>
                  </a:lnTo>
                  <a:lnTo>
                    <a:pt x="723" y="26"/>
                  </a:lnTo>
                  <a:lnTo>
                    <a:pt x="773" y="46"/>
                  </a:lnTo>
                  <a:lnTo>
                    <a:pt x="822" y="71"/>
                  </a:lnTo>
                  <a:lnTo>
                    <a:pt x="868" y="100"/>
                  </a:lnTo>
                  <a:lnTo>
                    <a:pt x="911" y="133"/>
                  </a:lnTo>
                  <a:lnTo>
                    <a:pt x="950" y="172"/>
                  </a:lnTo>
                  <a:lnTo>
                    <a:pt x="987" y="213"/>
                  </a:lnTo>
                  <a:lnTo>
                    <a:pt x="1019" y="259"/>
                  </a:lnTo>
                  <a:lnTo>
                    <a:pt x="1046" y="307"/>
                  </a:lnTo>
                  <a:lnTo>
                    <a:pt x="1070" y="358"/>
                  </a:lnTo>
                  <a:lnTo>
                    <a:pt x="1089" y="412"/>
                  </a:lnTo>
                  <a:lnTo>
                    <a:pt x="1102" y="468"/>
                  </a:lnTo>
                  <a:lnTo>
                    <a:pt x="1111" y="526"/>
                  </a:lnTo>
                  <a:lnTo>
                    <a:pt x="1114" y="587"/>
                  </a:lnTo>
                  <a:lnTo>
                    <a:pt x="1111" y="646"/>
                  </a:lnTo>
                  <a:lnTo>
                    <a:pt x="1102" y="705"/>
                  </a:lnTo>
                  <a:lnTo>
                    <a:pt x="1089" y="761"/>
                  </a:lnTo>
                  <a:lnTo>
                    <a:pt x="1070" y="814"/>
                  </a:lnTo>
                  <a:lnTo>
                    <a:pt x="1046" y="865"/>
                  </a:lnTo>
                  <a:lnTo>
                    <a:pt x="1019" y="914"/>
                  </a:lnTo>
                  <a:lnTo>
                    <a:pt x="987" y="959"/>
                  </a:lnTo>
                  <a:lnTo>
                    <a:pt x="950" y="1000"/>
                  </a:lnTo>
                  <a:lnTo>
                    <a:pt x="911" y="1039"/>
                  </a:lnTo>
                  <a:lnTo>
                    <a:pt x="868" y="1073"/>
                  </a:lnTo>
                  <a:lnTo>
                    <a:pt x="822" y="1101"/>
                  </a:lnTo>
                  <a:lnTo>
                    <a:pt x="773" y="1126"/>
                  </a:lnTo>
                  <a:lnTo>
                    <a:pt x="723" y="1146"/>
                  </a:lnTo>
                  <a:lnTo>
                    <a:pt x="669" y="1160"/>
                  </a:lnTo>
                  <a:lnTo>
                    <a:pt x="614" y="1170"/>
                  </a:lnTo>
                  <a:lnTo>
                    <a:pt x="557" y="1173"/>
                  </a:lnTo>
                  <a:lnTo>
                    <a:pt x="500" y="1170"/>
                  </a:lnTo>
                  <a:lnTo>
                    <a:pt x="445" y="1160"/>
                  </a:lnTo>
                  <a:lnTo>
                    <a:pt x="391" y="1146"/>
                  </a:lnTo>
                  <a:lnTo>
                    <a:pt x="340" y="1126"/>
                  </a:lnTo>
                  <a:lnTo>
                    <a:pt x="291" y="1101"/>
                  </a:lnTo>
                  <a:lnTo>
                    <a:pt x="246" y="1073"/>
                  </a:lnTo>
                  <a:lnTo>
                    <a:pt x="202" y="1039"/>
                  </a:lnTo>
                  <a:lnTo>
                    <a:pt x="163" y="1000"/>
                  </a:lnTo>
                  <a:lnTo>
                    <a:pt x="127" y="959"/>
                  </a:lnTo>
                  <a:lnTo>
                    <a:pt x="95" y="914"/>
                  </a:lnTo>
                  <a:lnTo>
                    <a:pt x="67" y="865"/>
                  </a:lnTo>
                  <a:lnTo>
                    <a:pt x="44" y="814"/>
                  </a:lnTo>
                  <a:lnTo>
                    <a:pt x="24" y="761"/>
                  </a:lnTo>
                  <a:lnTo>
                    <a:pt x="11" y="705"/>
                  </a:lnTo>
                  <a:lnTo>
                    <a:pt x="2" y="646"/>
                  </a:lnTo>
                  <a:lnTo>
                    <a:pt x="0" y="587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4157" y="2563"/>
              <a:ext cx="69" cy="78"/>
            </a:xfrm>
            <a:custGeom>
              <a:avLst/>
              <a:gdLst>
                <a:gd name="T0" fmla="*/ 0 w 1114"/>
                <a:gd name="T1" fmla="*/ 0 h 1172"/>
                <a:gd name="T2" fmla="*/ 0 w 1114"/>
                <a:gd name="T3" fmla="*/ 0 h 1172"/>
                <a:gd name="T4" fmla="*/ 0 w 1114"/>
                <a:gd name="T5" fmla="*/ 0 h 1172"/>
                <a:gd name="T6" fmla="*/ 0 w 1114"/>
                <a:gd name="T7" fmla="*/ 0 h 1172"/>
                <a:gd name="T8" fmla="*/ 0 w 1114"/>
                <a:gd name="T9" fmla="*/ 0 h 1172"/>
                <a:gd name="T10" fmla="*/ 0 w 1114"/>
                <a:gd name="T11" fmla="*/ 0 h 1172"/>
                <a:gd name="T12" fmla="*/ 0 w 1114"/>
                <a:gd name="T13" fmla="*/ 0 h 1172"/>
                <a:gd name="T14" fmla="*/ 0 w 1114"/>
                <a:gd name="T15" fmla="*/ 0 h 1172"/>
                <a:gd name="T16" fmla="*/ 0 w 1114"/>
                <a:gd name="T17" fmla="*/ 0 h 1172"/>
                <a:gd name="T18" fmla="*/ 0 w 1114"/>
                <a:gd name="T19" fmla="*/ 0 h 1172"/>
                <a:gd name="T20" fmla="*/ 0 w 1114"/>
                <a:gd name="T21" fmla="*/ 0 h 1172"/>
                <a:gd name="T22" fmla="*/ 0 w 1114"/>
                <a:gd name="T23" fmla="*/ 0 h 1172"/>
                <a:gd name="T24" fmla="*/ 0 w 1114"/>
                <a:gd name="T25" fmla="*/ 0 h 1172"/>
                <a:gd name="T26" fmla="*/ 0 w 1114"/>
                <a:gd name="T27" fmla="*/ 0 h 1172"/>
                <a:gd name="T28" fmla="*/ 0 w 1114"/>
                <a:gd name="T29" fmla="*/ 0 h 1172"/>
                <a:gd name="T30" fmla="*/ 0 w 1114"/>
                <a:gd name="T31" fmla="*/ 0 h 1172"/>
                <a:gd name="T32" fmla="*/ 0 w 1114"/>
                <a:gd name="T33" fmla="*/ 0 h 1172"/>
                <a:gd name="T34" fmla="*/ 0 w 1114"/>
                <a:gd name="T35" fmla="*/ 0 h 1172"/>
                <a:gd name="T36" fmla="*/ 0 w 1114"/>
                <a:gd name="T37" fmla="*/ 0 h 1172"/>
                <a:gd name="T38" fmla="*/ 0 w 1114"/>
                <a:gd name="T39" fmla="*/ 0 h 1172"/>
                <a:gd name="T40" fmla="*/ 0 w 1114"/>
                <a:gd name="T41" fmla="*/ 0 h 1172"/>
                <a:gd name="T42" fmla="*/ 0 w 1114"/>
                <a:gd name="T43" fmla="*/ 0 h 1172"/>
                <a:gd name="T44" fmla="*/ 0 w 1114"/>
                <a:gd name="T45" fmla="*/ 0 h 1172"/>
                <a:gd name="T46" fmla="*/ 0 w 1114"/>
                <a:gd name="T47" fmla="*/ 0 h 1172"/>
                <a:gd name="T48" fmla="*/ 0 w 1114"/>
                <a:gd name="T49" fmla="*/ 0 h 1172"/>
                <a:gd name="T50" fmla="*/ 0 w 1114"/>
                <a:gd name="T51" fmla="*/ 0 h 1172"/>
                <a:gd name="T52" fmla="*/ 0 w 1114"/>
                <a:gd name="T53" fmla="*/ 0 h 1172"/>
                <a:gd name="T54" fmla="*/ 0 w 1114"/>
                <a:gd name="T55" fmla="*/ 0 h 1172"/>
                <a:gd name="T56" fmla="*/ 0 w 1114"/>
                <a:gd name="T57" fmla="*/ 0 h 1172"/>
                <a:gd name="T58" fmla="*/ 0 w 1114"/>
                <a:gd name="T59" fmla="*/ 0 h 1172"/>
                <a:gd name="T60" fmla="*/ 0 w 1114"/>
                <a:gd name="T61" fmla="*/ 0 h 1172"/>
                <a:gd name="T62" fmla="*/ 0 w 1114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2"/>
                <a:gd name="T98" fmla="*/ 1114 w 1114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2">
                  <a:moveTo>
                    <a:pt x="0" y="586"/>
                  </a:moveTo>
                  <a:lnTo>
                    <a:pt x="2" y="525"/>
                  </a:lnTo>
                  <a:lnTo>
                    <a:pt x="11" y="468"/>
                  </a:lnTo>
                  <a:lnTo>
                    <a:pt x="24" y="411"/>
                  </a:lnTo>
                  <a:lnTo>
                    <a:pt x="43" y="357"/>
                  </a:lnTo>
                  <a:lnTo>
                    <a:pt x="66" y="306"/>
                  </a:lnTo>
                  <a:lnTo>
                    <a:pt x="95" y="258"/>
                  </a:lnTo>
                  <a:lnTo>
                    <a:pt x="126" y="212"/>
                  </a:lnTo>
                  <a:lnTo>
                    <a:pt x="163" y="171"/>
                  </a:lnTo>
                  <a:lnTo>
                    <a:pt x="202" y="132"/>
                  </a:lnTo>
                  <a:lnTo>
                    <a:pt x="245" y="100"/>
                  </a:lnTo>
                  <a:lnTo>
                    <a:pt x="291" y="70"/>
                  </a:lnTo>
                  <a:lnTo>
                    <a:pt x="339" y="45"/>
                  </a:lnTo>
                  <a:lnTo>
                    <a:pt x="391" y="25"/>
                  </a:lnTo>
                  <a:lnTo>
                    <a:pt x="445" y="11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8" y="11"/>
                  </a:lnTo>
                  <a:lnTo>
                    <a:pt x="722" y="25"/>
                  </a:lnTo>
                  <a:lnTo>
                    <a:pt x="773" y="45"/>
                  </a:lnTo>
                  <a:lnTo>
                    <a:pt x="822" y="70"/>
                  </a:lnTo>
                  <a:lnTo>
                    <a:pt x="867" y="100"/>
                  </a:lnTo>
                  <a:lnTo>
                    <a:pt x="911" y="132"/>
                  </a:lnTo>
                  <a:lnTo>
                    <a:pt x="950" y="171"/>
                  </a:lnTo>
                  <a:lnTo>
                    <a:pt x="986" y="212"/>
                  </a:lnTo>
                  <a:lnTo>
                    <a:pt x="1018" y="258"/>
                  </a:lnTo>
                  <a:lnTo>
                    <a:pt x="1046" y="306"/>
                  </a:lnTo>
                  <a:lnTo>
                    <a:pt x="1069" y="357"/>
                  </a:lnTo>
                  <a:lnTo>
                    <a:pt x="1088" y="411"/>
                  </a:lnTo>
                  <a:lnTo>
                    <a:pt x="1102" y="468"/>
                  </a:lnTo>
                  <a:lnTo>
                    <a:pt x="1111" y="525"/>
                  </a:lnTo>
                  <a:lnTo>
                    <a:pt x="1114" y="586"/>
                  </a:lnTo>
                  <a:lnTo>
                    <a:pt x="1111" y="645"/>
                  </a:lnTo>
                  <a:lnTo>
                    <a:pt x="1102" y="704"/>
                  </a:lnTo>
                  <a:lnTo>
                    <a:pt x="1088" y="760"/>
                  </a:lnTo>
                  <a:lnTo>
                    <a:pt x="1069" y="813"/>
                  </a:lnTo>
                  <a:lnTo>
                    <a:pt x="1046" y="864"/>
                  </a:lnTo>
                  <a:lnTo>
                    <a:pt x="1018" y="913"/>
                  </a:lnTo>
                  <a:lnTo>
                    <a:pt x="986" y="958"/>
                  </a:lnTo>
                  <a:lnTo>
                    <a:pt x="950" y="1000"/>
                  </a:lnTo>
                  <a:lnTo>
                    <a:pt x="911" y="1038"/>
                  </a:lnTo>
                  <a:lnTo>
                    <a:pt x="867" y="1072"/>
                  </a:lnTo>
                  <a:lnTo>
                    <a:pt x="822" y="1101"/>
                  </a:lnTo>
                  <a:lnTo>
                    <a:pt x="773" y="1125"/>
                  </a:lnTo>
                  <a:lnTo>
                    <a:pt x="722" y="1145"/>
                  </a:lnTo>
                  <a:lnTo>
                    <a:pt x="668" y="1159"/>
                  </a:lnTo>
                  <a:lnTo>
                    <a:pt x="613" y="1169"/>
                  </a:lnTo>
                  <a:lnTo>
                    <a:pt x="557" y="1172"/>
                  </a:lnTo>
                  <a:lnTo>
                    <a:pt x="499" y="1169"/>
                  </a:lnTo>
                  <a:lnTo>
                    <a:pt x="445" y="1159"/>
                  </a:lnTo>
                  <a:lnTo>
                    <a:pt x="391" y="1145"/>
                  </a:lnTo>
                  <a:lnTo>
                    <a:pt x="339" y="1125"/>
                  </a:lnTo>
                  <a:lnTo>
                    <a:pt x="291" y="1101"/>
                  </a:lnTo>
                  <a:lnTo>
                    <a:pt x="245" y="1072"/>
                  </a:lnTo>
                  <a:lnTo>
                    <a:pt x="202" y="1038"/>
                  </a:lnTo>
                  <a:lnTo>
                    <a:pt x="163" y="1000"/>
                  </a:lnTo>
                  <a:lnTo>
                    <a:pt x="126" y="958"/>
                  </a:lnTo>
                  <a:lnTo>
                    <a:pt x="95" y="913"/>
                  </a:lnTo>
                  <a:lnTo>
                    <a:pt x="66" y="864"/>
                  </a:lnTo>
                  <a:lnTo>
                    <a:pt x="43" y="813"/>
                  </a:lnTo>
                  <a:lnTo>
                    <a:pt x="24" y="760"/>
                  </a:lnTo>
                  <a:lnTo>
                    <a:pt x="11" y="704"/>
                  </a:lnTo>
                  <a:lnTo>
                    <a:pt x="2" y="645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83"/>
            <p:cNvSpPr>
              <a:spLocks/>
            </p:cNvSpPr>
            <p:nvPr/>
          </p:nvSpPr>
          <p:spPr bwMode="auto">
            <a:xfrm>
              <a:off x="4123" y="2629"/>
              <a:ext cx="69" cy="78"/>
            </a:xfrm>
            <a:custGeom>
              <a:avLst/>
              <a:gdLst>
                <a:gd name="T0" fmla="*/ 0 w 1114"/>
                <a:gd name="T1" fmla="*/ 0 h 1172"/>
                <a:gd name="T2" fmla="*/ 0 w 1114"/>
                <a:gd name="T3" fmla="*/ 0 h 1172"/>
                <a:gd name="T4" fmla="*/ 0 w 1114"/>
                <a:gd name="T5" fmla="*/ 0 h 1172"/>
                <a:gd name="T6" fmla="*/ 0 w 1114"/>
                <a:gd name="T7" fmla="*/ 0 h 1172"/>
                <a:gd name="T8" fmla="*/ 0 w 1114"/>
                <a:gd name="T9" fmla="*/ 0 h 1172"/>
                <a:gd name="T10" fmla="*/ 0 w 1114"/>
                <a:gd name="T11" fmla="*/ 0 h 1172"/>
                <a:gd name="T12" fmla="*/ 0 w 1114"/>
                <a:gd name="T13" fmla="*/ 0 h 1172"/>
                <a:gd name="T14" fmla="*/ 0 w 1114"/>
                <a:gd name="T15" fmla="*/ 0 h 1172"/>
                <a:gd name="T16" fmla="*/ 0 w 1114"/>
                <a:gd name="T17" fmla="*/ 0 h 1172"/>
                <a:gd name="T18" fmla="*/ 0 w 1114"/>
                <a:gd name="T19" fmla="*/ 0 h 1172"/>
                <a:gd name="T20" fmla="*/ 0 w 1114"/>
                <a:gd name="T21" fmla="*/ 0 h 1172"/>
                <a:gd name="T22" fmla="*/ 0 w 1114"/>
                <a:gd name="T23" fmla="*/ 0 h 1172"/>
                <a:gd name="T24" fmla="*/ 0 w 1114"/>
                <a:gd name="T25" fmla="*/ 0 h 1172"/>
                <a:gd name="T26" fmla="*/ 0 w 1114"/>
                <a:gd name="T27" fmla="*/ 0 h 1172"/>
                <a:gd name="T28" fmla="*/ 0 w 1114"/>
                <a:gd name="T29" fmla="*/ 0 h 1172"/>
                <a:gd name="T30" fmla="*/ 0 w 1114"/>
                <a:gd name="T31" fmla="*/ 0 h 1172"/>
                <a:gd name="T32" fmla="*/ 0 w 1114"/>
                <a:gd name="T33" fmla="*/ 0 h 1172"/>
                <a:gd name="T34" fmla="*/ 0 w 1114"/>
                <a:gd name="T35" fmla="*/ 0 h 1172"/>
                <a:gd name="T36" fmla="*/ 0 w 1114"/>
                <a:gd name="T37" fmla="*/ 0 h 1172"/>
                <a:gd name="T38" fmla="*/ 0 w 1114"/>
                <a:gd name="T39" fmla="*/ 0 h 1172"/>
                <a:gd name="T40" fmla="*/ 0 w 1114"/>
                <a:gd name="T41" fmla="*/ 0 h 1172"/>
                <a:gd name="T42" fmla="*/ 0 w 1114"/>
                <a:gd name="T43" fmla="*/ 0 h 1172"/>
                <a:gd name="T44" fmla="*/ 0 w 1114"/>
                <a:gd name="T45" fmla="*/ 0 h 1172"/>
                <a:gd name="T46" fmla="*/ 0 w 1114"/>
                <a:gd name="T47" fmla="*/ 0 h 1172"/>
                <a:gd name="T48" fmla="*/ 0 w 1114"/>
                <a:gd name="T49" fmla="*/ 0 h 1172"/>
                <a:gd name="T50" fmla="*/ 0 w 1114"/>
                <a:gd name="T51" fmla="*/ 0 h 1172"/>
                <a:gd name="T52" fmla="*/ 0 w 1114"/>
                <a:gd name="T53" fmla="*/ 0 h 1172"/>
                <a:gd name="T54" fmla="*/ 0 w 1114"/>
                <a:gd name="T55" fmla="*/ 0 h 1172"/>
                <a:gd name="T56" fmla="*/ 0 w 1114"/>
                <a:gd name="T57" fmla="*/ 0 h 1172"/>
                <a:gd name="T58" fmla="*/ 0 w 1114"/>
                <a:gd name="T59" fmla="*/ 0 h 1172"/>
                <a:gd name="T60" fmla="*/ 0 w 1114"/>
                <a:gd name="T61" fmla="*/ 0 h 1172"/>
                <a:gd name="T62" fmla="*/ 0 w 1114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2"/>
                <a:gd name="T98" fmla="*/ 1114 w 1114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2">
                  <a:moveTo>
                    <a:pt x="0" y="586"/>
                  </a:moveTo>
                  <a:lnTo>
                    <a:pt x="2" y="525"/>
                  </a:lnTo>
                  <a:lnTo>
                    <a:pt x="11" y="467"/>
                  </a:lnTo>
                  <a:lnTo>
                    <a:pt x="24" y="411"/>
                  </a:lnTo>
                  <a:lnTo>
                    <a:pt x="43" y="357"/>
                  </a:lnTo>
                  <a:lnTo>
                    <a:pt x="67" y="306"/>
                  </a:lnTo>
                  <a:lnTo>
                    <a:pt x="94" y="257"/>
                  </a:lnTo>
                  <a:lnTo>
                    <a:pt x="126" y="213"/>
                  </a:lnTo>
                  <a:lnTo>
                    <a:pt x="163" y="171"/>
                  </a:lnTo>
                  <a:lnTo>
                    <a:pt x="202" y="133"/>
                  </a:lnTo>
                  <a:lnTo>
                    <a:pt x="245" y="99"/>
                  </a:lnTo>
                  <a:lnTo>
                    <a:pt x="291" y="70"/>
                  </a:lnTo>
                  <a:lnTo>
                    <a:pt x="340" y="46"/>
                  </a:lnTo>
                  <a:lnTo>
                    <a:pt x="390" y="25"/>
                  </a:lnTo>
                  <a:lnTo>
                    <a:pt x="444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68" y="12"/>
                  </a:lnTo>
                  <a:lnTo>
                    <a:pt x="722" y="25"/>
                  </a:lnTo>
                  <a:lnTo>
                    <a:pt x="773" y="46"/>
                  </a:lnTo>
                  <a:lnTo>
                    <a:pt x="822" y="70"/>
                  </a:lnTo>
                  <a:lnTo>
                    <a:pt x="867" y="99"/>
                  </a:lnTo>
                  <a:lnTo>
                    <a:pt x="911" y="133"/>
                  </a:lnTo>
                  <a:lnTo>
                    <a:pt x="950" y="171"/>
                  </a:lnTo>
                  <a:lnTo>
                    <a:pt x="987" y="213"/>
                  </a:lnTo>
                  <a:lnTo>
                    <a:pt x="1018" y="257"/>
                  </a:lnTo>
                  <a:lnTo>
                    <a:pt x="1046" y="306"/>
                  </a:lnTo>
                  <a:lnTo>
                    <a:pt x="1069" y="357"/>
                  </a:lnTo>
                  <a:lnTo>
                    <a:pt x="1089" y="411"/>
                  </a:lnTo>
                  <a:lnTo>
                    <a:pt x="1102" y="467"/>
                  </a:lnTo>
                  <a:lnTo>
                    <a:pt x="1111" y="525"/>
                  </a:lnTo>
                  <a:lnTo>
                    <a:pt x="1114" y="586"/>
                  </a:lnTo>
                  <a:lnTo>
                    <a:pt x="1111" y="646"/>
                  </a:lnTo>
                  <a:lnTo>
                    <a:pt x="1102" y="703"/>
                  </a:lnTo>
                  <a:lnTo>
                    <a:pt x="1089" y="760"/>
                  </a:lnTo>
                  <a:lnTo>
                    <a:pt x="1069" y="814"/>
                  </a:lnTo>
                  <a:lnTo>
                    <a:pt x="1046" y="865"/>
                  </a:lnTo>
                  <a:lnTo>
                    <a:pt x="1018" y="913"/>
                  </a:lnTo>
                  <a:lnTo>
                    <a:pt x="987" y="958"/>
                  </a:lnTo>
                  <a:lnTo>
                    <a:pt x="950" y="1000"/>
                  </a:lnTo>
                  <a:lnTo>
                    <a:pt x="911" y="1038"/>
                  </a:lnTo>
                  <a:lnTo>
                    <a:pt x="867" y="1071"/>
                  </a:lnTo>
                  <a:lnTo>
                    <a:pt x="822" y="1101"/>
                  </a:lnTo>
                  <a:lnTo>
                    <a:pt x="773" y="1125"/>
                  </a:lnTo>
                  <a:lnTo>
                    <a:pt x="722" y="1146"/>
                  </a:lnTo>
                  <a:lnTo>
                    <a:pt x="668" y="1160"/>
                  </a:lnTo>
                  <a:lnTo>
                    <a:pt x="614" y="1169"/>
                  </a:lnTo>
                  <a:lnTo>
                    <a:pt x="557" y="1172"/>
                  </a:lnTo>
                  <a:lnTo>
                    <a:pt x="499" y="1169"/>
                  </a:lnTo>
                  <a:lnTo>
                    <a:pt x="444" y="1160"/>
                  </a:lnTo>
                  <a:lnTo>
                    <a:pt x="390" y="1146"/>
                  </a:lnTo>
                  <a:lnTo>
                    <a:pt x="340" y="1125"/>
                  </a:lnTo>
                  <a:lnTo>
                    <a:pt x="291" y="1101"/>
                  </a:lnTo>
                  <a:lnTo>
                    <a:pt x="245" y="1071"/>
                  </a:lnTo>
                  <a:lnTo>
                    <a:pt x="202" y="1038"/>
                  </a:lnTo>
                  <a:lnTo>
                    <a:pt x="163" y="1000"/>
                  </a:lnTo>
                  <a:lnTo>
                    <a:pt x="126" y="958"/>
                  </a:lnTo>
                  <a:lnTo>
                    <a:pt x="94" y="913"/>
                  </a:lnTo>
                  <a:lnTo>
                    <a:pt x="67" y="865"/>
                  </a:lnTo>
                  <a:lnTo>
                    <a:pt x="43" y="814"/>
                  </a:lnTo>
                  <a:lnTo>
                    <a:pt x="24" y="760"/>
                  </a:lnTo>
                  <a:lnTo>
                    <a:pt x="11" y="703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84"/>
            <p:cNvSpPr>
              <a:spLocks/>
            </p:cNvSpPr>
            <p:nvPr/>
          </p:nvSpPr>
          <p:spPr bwMode="auto">
            <a:xfrm>
              <a:off x="4159" y="2686"/>
              <a:ext cx="69" cy="78"/>
            </a:xfrm>
            <a:custGeom>
              <a:avLst/>
              <a:gdLst>
                <a:gd name="T0" fmla="*/ 0 w 1114"/>
                <a:gd name="T1" fmla="*/ 0 h 1172"/>
                <a:gd name="T2" fmla="*/ 0 w 1114"/>
                <a:gd name="T3" fmla="*/ 0 h 1172"/>
                <a:gd name="T4" fmla="*/ 0 w 1114"/>
                <a:gd name="T5" fmla="*/ 0 h 1172"/>
                <a:gd name="T6" fmla="*/ 0 w 1114"/>
                <a:gd name="T7" fmla="*/ 0 h 1172"/>
                <a:gd name="T8" fmla="*/ 0 w 1114"/>
                <a:gd name="T9" fmla="*/ 0 h 1172"/>
                <a:gd name="T10" fmla="*/ 0 w 1114"/>
                <a:gd name="T11" fmla="*/ 0 h 1172"/>
                <a:gd name="T12" fmla="*/ 0 w 1114"/>
                <a:gd name="T13" fmla="*/ 0 h 1172"/>
                <a:gd name="T14" fmla="*/ 0 w 1114"/>
                <a:gd name="T15" fmla="*/ 0 h 1172"/>
                <a:gd name="T16" fmla="*/ 0 w 1114"/>
                <a:gd name="T17" fmla="*/ 0 h 1172"/>
                <a:gd name="T18" fmla="*/ 0 w 1114"/>
                <a:gd name="T19" fmla="*/ 0 h 1172"/>
                <a:gd name="T20" fmla="*/ 0 w 1114"/>
                <a:gd name="T21" fmla="*/ 0 h 1172"/>
                <a:gd name="T22" fmla="*/ 0 w 1114"/>
                <a:gd name="T23" fmla="*/ 0 h 1172"/>
                <a:gd name="T24" fmla="*/ 0 w 1114"/>
                <a:gd name="T25" fmla="*/ 0 h 1172"/>
                <a:gd name="T26" fmla="*/ 0 w 1114"/>
                <a:gd name="T27" fmla="*/ 0 h 1172"/>
                <a:gd name="T28" fmla="*/ 0 w 1114"/>
                <a:gd name="T29" fmla="*/ 0 h 1172"/>
                <a:gd name="T30" fmla="*/ 0 w 1114"/>
                <a:gd name="T31" fmla="*/ 0 h 1172"/>
                <a:gd name="T32" fmla="*/ 0 w 1114"/>
                <a:gd name="T33" fmla="*/ 0 h 1172"/>
                <a:gd name="T34" fmla="*/ 0 w 1114"/>
                <a:gd name="T35" fmla="*/ 0 h 1172"/>
                <a:gd name="T36" fmla="*/ 0 w 1114"/>
                <a:gd name="T37" fmla="*/ 0 h 1172"/>
                <a:gd name="T38" fmla="*/ 0 w 1114"/>
                <a:gd name="T39" fmla="*/ 0 h 1172"/>
                <a:gd name="T40" fmla="*/ 0 w 1114"/>
                <a:gd name="T41" fmla="*/ 0 h 1172"/>
                <a:gd name="T42" fmla="*/ 0 w 1114"/>
                <a:gd name="T43" fmla="*/ 0 h 1172"/>
                <a:gd name="T44" fmla="*/ 0 w 1114"/>
                <a:gd name="T45" fmla="*/ 0 h 1172"/>
                <a:gd name="T46" fmla="*/ 0 w 1114"/>
                <a:gd name="T47" fmla="*/ 0 h 1172"/>
                <a:gd name="T48" fmla="*/ 0 w 1114"/>
                <a:gd name="T49" fmla="*/ 0 h 1172"/>
                <a:gd name="T50" fmla="*/ 0 w 1114"/>
                <a:gd name="T51" fmla="*/ 0 h 1172"/>
                <a:gd name="T52" fmla="*/ 0 w 1114"/>
                <a:gd name="T53" fmla="*/ 0 h 1172"/>
                <a:gd name="T54" fmla="*/ 0 w 1114"/>
                <a:gd name="T55" fmla="*/ 0 h 1172"/>
                <a:gd name="T56" fmla="*/ 0 w 1114"/>
                <a:gd name="T57" fmla="*/ 0 h 1172"/>
                <a:gd name="T58" fmla="*/ 0 w 1114"/>
                <a:gd name="T59" fmla="*/ 0 h 1172"/>
                <a:gd name="T60" fmla="*/ 0 w 1114"/>
                <a:gd name="T61" fmla="*/ 0 h 1172"/>
                <a:gd name="T62" fmla="*/ 0 w 1114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2"/>
                <a:gd name="T98" fmla="*/ 1114 w 1114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2">
                  <a:moveTo>
                    <a:pt x="0" y="586"/>
                  </a:moveTo>
                  <a:lnTo>
                    <a:pt x="2" y="525"/>
                  </a:lnTo>
                  <a:lnTo>
                    <a:pt x="11" y="468"/>
                  </a:lnTo>
                  <a:lnTo>
                    <a:pt x="24" y="411"/>
                  </a:lnTo>
                  <a:lnTo>
                    <a:pt x="44" y="357"/>
                  </a:lnTo>
                  <a:lnTo>
                    <a:pt x="67" y="306"/>
                  </a:lnTo>
                  <a:lnTo>
                    <a:pt x="94" y="258"/>
                  </a:lnTo>
                  <a:lnTo>
                    <a:pt x="126" y="212"/>
                  </a:lnTo>
                  <a:lnTo>
                    <a:pt x="163" y="171"/>
                  </a:lnTo>
                  <a:lnTo>
                    <a:pt x="202" y="133"/>
                  </a:lnTo>
                  <a:lnTo>
                    <a:pt x="245" y="100"/>
                  </a:lnTo>
                  <a:lnTo>
                    <a:pt x="291" y="70"/>
                  </a:lnTo>
                  <a:lnTo>
                    <a:pt x="340" y="45"/>
                  </a:lnTo>
                  <a:lnTo>
                    <a:pt x="390" y="25"/>
                  </a:lnTo>
                  <a:lnTo>
                    <a:pt x="444" y="11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68" y="11"/>
                  </a:lnTo>
                  <a:lnTo>
                    <a:pt x="722" y="25"/>
                  </a:lnTo>
                  <a:lnTo>
                    <a:pt x="773" y="45"/>
                  </a:lnTo>
                  <a:lnTo>
                    <a:pt x="822" y="70"/>
                  </a:lnTo>
                  <a:lnTo>
                    <a:pt x="867" y="100"/>
                  </a:lnTo>
                  <a:lnTo>
                    <a:pt x="911" y="133"/>
                  </a:lnTo>
                  <a:lnTo>
                    <a:pt x="950" y="171"/>
                  </a:lnTo>
                  <a:lnTo>
                    <a:pt x="987" y="212"/>
                  </a:lnTo>
                  <a:lnTo>
                    <a:pt x="1018" y="258"/>
                  </a:lnTo>
                  <a:lnTo>
                    <a:pt x="1046" y="306"/>
                  </a:lnTo>
                  <a:lnTo>
                    <a:pt x="1070" y="357"/>
                  </a:lnTo>
                  <a:lnTo>
                    <a:pt x="1089" y="411"/>
                  </a:lnTo>
                  <a:lnTo>
                    <a:pt x="1102" y="468"/>
                  </a:lnTo>
                  <a:lnTo>
                    <a:pt x="1111" y="525"/>
                  </a:lnTo>
                  <a:lnTo>
                    <a:pt x="1114" y="586"/>
                  </a:lnTo>
                  <a:lnTo>
                    <a:pt x="1111" y="645"/>
                  </a:lnTo>
                  <a:lnTo>
                    <a:pt x="1102" y="704"/>
                  </a:lnTo>
                  <a:lnTo>
                    <a:pt x="1089" y="760"/>
                  </a:lnTo>
                  <a:lnTo>
                    <a:pt x="1070" y="813"/>
                  </a:lnTo>
                  <a:lnTo>
                    <a:pt x="1046" y="865"/>
                  </a:lnTo>
                  <a:lnTo>
                    <a:pt x="1018" y="913"/>
                  </a:lnTo>
                  <a:lnTo>
                    <a:pt x="987" y="958"/>
                  </a:lnTo>
                  <a:lnTo>
                    <a:pt x="950" y="1000"/>
                  </a:lnTo>
                  <a:lnTo>
                    <a:pt x="911" y="1038"/>
                  </a:lnTo>
                  <a:lnTo>
                    <a:pt x="867" y="1072"/>
                  </a:lnTo>
                  <a:lnTo>
                    <a:pt x="822" y="1101"/>
                  </a:lnTo>
                  <a:lnTo>
                    <a:pt x="773" y="1125"/>
                  </a:lnTo>
                  <a:lnTo>
                    <a:pt x="722" y="1145"/>
                  </a:lnTo>
                  <a:lnTo>
                    <a:pt x="668" y="1159"/>
                  </a:lnTo>
                  <a:lnTo>
                    <a:pt x="614" y="1169"/>
                  </a:lnTo>
                  <a:lnTo>
                    <a:pt x="557" y="1172"/>
                  </a:lnTo>
                  <a:lnTo>
                    <a:pt x="499" y="1169"/>
                  </a:lnTo>
                  <a:lnTo>
                    <a:pt x="444" y="1159"/>
                  </a:lnTo>
                  <a:lnTo>
                    <a:pt x="390" y="1145"/>
                  </a:lnTo>
                  <a:lnTo>
                    <a:pt x="340" y="1125"/>
                  </a:lnTo>
                  <a:lnTo>
                    <a:pt x="291" y="1101"/>
                  </a:lnTo>
                  <a:lnTo>
                    <a:pt x="245" y="1072"/>
                  </a:lnTo>
                  <a:lnTo>
                    <a:pt x="202" y="1038"/>
                  </a:lnTo>
                  <a:lnTo>
                    <a:pt x="163" y="1000"/>
                  </a:lnTo>
                  <a:lnTo>
                    <a:pt x="126" y="958"/>
                  </a:lnTo>
                  <a:lnTo>
                    <a:pt x="94" y="913"/>
                  </a:lnTo>
                  <a:lnTo>
                    <a:pt x="67" y="865"/>
                  </a:lnTo>
                  <a:lnTo>
                    <a:pt x="44" y="813"/>
                  </a:lnTo>
                  <a:lnTo>
                    <a:pt x="24" y="760"/>
                  </a:lnTo>
                  <a:lnTo>
                    <a:pt x="11" y="704"/>
                  </a:lnTo>
                  <a:lnTo>
                    <a:pt x="2" y="645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85"/>
            <p:cNvSpPr>
              <a:spLocks/>
            </p:cNvSpPr>
            <p:nvPr/>
          </p:nvSpPr>
          <p:spPr bwMode="auto">
            <a:xfrm>
              <a:off x="4221" y="2701"/>
              <a:ext cx="70" cy="78"/>
            </a:xfrm>
            <a:custGeom>
              <a:avLst/>
              <a:gdLst>
                <a:gd name="T0" fmla="*/ 0 w 1114"/>
                <a:gd name="T1" fmla="*/ 0 h 1172"/>
                <a:gd name="T2" fmla="*/ 0 w 1114"/>
                <a:gd name="T3" fmla="*/ 0 h 1172"/>
                <a:gd name="T4" fmla="*/ 0 w 1114"/>
                <a:gd name="T5" fmla="*/ 0 h 1172"/>
                <a:gd name="T6" fmla="*/ 0 w 1114"/>
                <a:gd name="T7" fmla="*/ 0 h 1172"/>
                <a:gd name="T8" fmla="*/ 0 w 1114"/>
                <a:gd name="T9" fmla="*/ 0 h 1172"/>
                <a:gd name="T10" fmla="*/ 0 w 1114"/>
                <a:gd name="T11" fmla="*/ 0 h 1172"/>
                <a:gd name="T12" fmla="*/ 0 w 1114"/>
                <a:gd name="T13" fmla="*/ 0 h 1172"/>
                <a:gd name="T14" fmla="*/ 0 w 1114"/>
                <a:gd name="T15" fmla="*/ 0 h 1172"/>
                <a:gd name="T16" fmla="*/ 0 w 1114"/>
                <a:gd name="T17" fmla="*/ 0 h 1172"/>
                <a:gd name="T18" fmla="*/ 0 w 1114"/>
                <a:gd name="T19" fmla="*/ 0 h 1172"/>
                <a:gd name="T20" fmla="*/ 0 w 1114"/>
                <a:gd name="T21" fmla="*/ 0 h 1172"/>
                <a:gd name="T22" fmla="*/ 0 w 1114"/>
                <a:gd name="T23" fmla="*/ 0 h 1172"/>
                <a:gd name="T24" fmla="*/ 0 w 1114"/>
                <a:gd name="T25" fmla="*/ 0 h 1172"/>
                <a:gd name="T26" fmla="*/ 0 w 1114"/>
                <a:gd name="T27" fmla="*/ 0 h 1172"/>
                <a:gd name="T28" fmla="*/ 0 w 1114"/>
                <a:gd name="T29" fmla="*/ 0 h 1172"/>
                <a:gd name="T30" fmla="*/ 0 w 1114"/>
                <a:gd name="T31" fmla="*/ 0 h 1172"/>
                <a:gd name="T32" fmla="*/ 0 w 1114"/>
                <a:gd name="T33" fmla="*/ 0 h 1172"/>
                <a:gd name="T34" fmla="*/ 0 w 1114"/>
                <a:gd name="T35" fmla="*/ 0 h 1172"/>
                <a:gd name="T36" fmla="*/ 0 w 1114"/>
                <a:gd name="T37" fmla="*/ 0 h 1172"/>
                <a:gd name="T38" fmla="*/ 0 w 1114"/>
                <a:gd name="T39" fmla="*/ 0 h 1172"/>
                <a:gd name="T40" fmla="*/ 0 w 1114"/>
                <a:gd name="T41" fmla="*/ 0 h 1172"/>
                <a:gd name="T42" fmla="*/ 0 w 1114"/>
                <a:gd name="T43" fmla="*/ 0 h 1172"/>
                <a:gd name="T44" fmla="*/ 0 w 1114"/>
                <a:gd name="T45" fmla="*/ 0 h 1172"/>
                <a:gd name="T46" fmla="*/ 0 w 1114"/>
                <a:gd name="T47" fmla="*/ 0 h 1172"/>
                <a:gd name="T48" fmla="*/ 0 w 1114"/>
                <a:gd name="T49" fmla="*/ 0 h 1172"/>
                <a:gd name="T50" fmla="*/ 0 w 1114"/>
                <a:gd name="T51" fmla="*/ 0 h 1172"/>
                <a:gd name="T52" fmla="*/ 0 w 1114"/>
                <a:gd name="T53" fmla="*/ 0 h 1172"/>
                <a:gd name="T54" fmla="*/ 0 w 1114"/>
                <a:gd name="T55" fmla="*/ 0 h 1172"/>
                <a:gd name="T56" fmla="*/ 0 w 1114"/>
                <a:gd name="T57" fmla="*/ 0 h 1172"/>
                <a:gd name="T58" fmla="*/ 0 w 1114"/>
                <a:gd name="T59" fmla="*/ 0 h 1172"/>
                <a:gd name="T60" fmla="*/ 0 w 1114"/>
                <a:gd name="T61" fmla="*/ 0 h 1172"/>
                <a:gd name="T62" fmla="*/ 0 w 1114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2"/>
                <a:gd name="T98" fmla="*/ 1114 w 1114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2">
                  <a:moveTo>
                    <a:pt x="0" y="586"/>
                  </a:moveTo>
                  <a:lnTo>
                    <a:pt x="2" y="526"/>
                  </a:lnTo>
                  <a:lnTo>
                    <a:pt x="11" y="467"/>
                  </a:lnTo>
                  <a:lnTo>
                    <a:pt x="24" y="411"/>
                  </a:lnTo>
                  <a:lnTo>
                    <a:pt x="43" y="357"/>
                  </a:lnTo>
                  <a:lnTo>
                    <a:pt x="67" y="306"/>
                  </a:lnTo>
                  <a:lnTo>
                    <a:pt x="95" y="257"/>
                  </a:lnTo>
                  <a:lnTo>
                    <a:pt x="126" y="213"/>
                  </a:lnTo>
                  <a:lnTo>
                    <a:pt x="163" y="171"/>
                  </a:lnTo>
                  <a:lnTo>
                    <a:pt x="202" y="133"/>
                  </a:lnTo>
                  <a:lnTo>
                    <a:pt x="245" y="99"/>
                  </a:lnTo>
                  <a:lnTo>
                    <a:pt x="291" y="70"/>
                  </a:lnTo>
                  <a:lnTo>
                    <a:pt x="339" y="46"/>
                  </a:lnTo>
                  <a:lnTo>
                    <a:pt x="391" y="26"/>
                  </a:lnTo>
                  <a:lnTo>
                    <a:pt x="445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9" y="12"/>
                  </a:lnTo>
                  <a:lnTo>
                    <a:pt x="723" y="26"/>
                  </a:lnTo>
                  <a:lnTo>
                    <a:pt x="773" y="46"/>
                  </a:lnTo>
                  <a:lnTo>
                    <a:pt x="822" y="70"/>
                  </a:lnTo>
                  <a:lnTo>
                    <a:pt x="868" y="100"/>
                  </a:lnTo>
                  <a:lnTo>
                    <a:pt x="911" y="133"/>
                  </a:lnTo>
                  <a:lnTo>
                    <a:pt x="950" y="171"/>
                  </a:lnTo>
                  <a:lnTo>
                    <a:pt x="986" y="213"/>
                  </a:lnTo>
                  <a:lnTo>
                    <a:pt x="1019" y="259"/>
                  </a:lnTo>
                  <a:lnTo>
                    <a:pt x="1046" y="306"/>
                  </a:lnTo>
                  <a:lnTo>
                    <a:pt x="1069" y="357"/>
                  </a:lnTo>
                  <a:lnTo>
                    <a:pt x="1088" y="412"/>
                  </a:lnTo>
                  <a:lnTo>
                    <a:pt x="1102" y="468"/>
                  </a:lnTo>
                  <a:lnTo>
                    <a:pt x="1111" y="526"/>
                  </a:lnTo>
                  <a:lnTo>
                    <a:pt x="1114" y="586"/>
                  </a:lnTo>
                  <a:lnTo>
                    <a:pt x="1111" y="646"/>
                  </a:lnTo>
                  <a:lnTo>
                    <a:pt x="1102" y="703"/>
                  </a:lnTo>
                  <a:lnTo>
                    <a:pt x="1088" y="760"/>
                  </a:lnTo>
                  <a:lnTo>
                    <a:pt x="1069" y="814"/>
                  </a:lnTo>
                  <a:lnTo>
                    <a:pt x="1046" y="865"/>
                  </a:lnTo>
                  <a:lnTo>
                    <a:pt x="1019" y="913"/>
                  </a:lnTo>
                  <a:lnTo>
                    <a:pt x="986" y="959"/>
                  </a:lnTo>
                  <a:lnTo>
                    <a:pt x="950" y="1000"/>
                  </a:lnTo>
                  <a:lnTo>
                    <a:pt x="911" y="1038"/>
                  </a:lnTo>
                  <a:lnTo>
                    <a:pt x="868" y="1071"/>
                  </a:lnTo>
                  <a:lnTo>
                    <a:pt x="822" y="1101"/>
                  </a:lnTo>
                  <a:lnTo>
                    <a:pt x="773" y="1126"/>
                  </a:lnTo>
                  <a:lnTo>
                    <a:pt x="723" y="1146"/>
                  </a:lnTo>
                  <a:lnTo>
                    <a:pt x="669" y="1160"/>
                  </a:lnTo>
                  <a:lnTo>
                    <a:pt x="613" y="1169"/>
                  </a:lnTo>
                  <a:lnTo>
                    <a:pt x="557" y="1172"/>
                  </a:lnTo>
                  <a:lnTo>
                    <a:pt x="499" y="1169"/>
                  </a:lnTo>
                  <a:lnTo>
                    <a:pt x="445" y="1160"/>
                  </a:lnTo>
                  <a:lnTo>
                    <a:pt x="391" y="1146"/>
                  </a:lnTo>
                  <a:lnTo>
                    <a:pt x="339" y="1126"/>
                  </a:lnTo>
                  <a:lnTo>
                    <a:pt x="291" y="1101"/>
                  </a:lnTo>
                  <a:lnTo>
                    <a:pt x="245" y="1071"/>
                  </a:lnTo>
                  <a:lnTo>
                    <a:pt x="202" y="1038"/>
                  </a:lnTo>
                  <a:lnTo>
                    <a:pt x="163" y="1000"/>
                  </a:lnTo>
                  <a:lnTo>
                    <a:pt x="126" y="959"/>
                  </a:lnTo>
                  <a:lnTo>
                    <a:pt x="95" y="913"/>
                  </a:lnTo>
                  <a:lnTo>
                    <a:pt x="67" y="865"/>
                  </a:lnTo>
                  <a:lnTo>
                    <a:pt x="43" y="814"/>
                  </a:lnTo>
                  <a:lnTo>
                    <a:pt x="24" y="760"/>
                  </a:lnTo>
                  <a:lnTo>
                    <a:pt x="11" y="703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86"/>
            <p:cNvSpPr>
              <a:spLocks/>
            </p:cNvSpPr>
            <p:nvPr/>
          </p:nvSpPr>
          <p:spPr bwMode="auto">
            <a:xfrm>
              <a:off x="4284" y="2722"/>
              <a:ext cx="69" cy="78"/>
            </a:xfrm>
            <a:custGeom>
              <a:avLst/>
              <a:gdLst>
                <a:gd name="T0" fmla="*/ 0 w 1113"/>
                <a:gd name="T1" fmla="*/ 0 h 1174"/>
                <a:gd name="T2" fmla="*/ 0 w 1113"/>
                <a:gd name="T3" fmla="*/ 0 h 1174"/>
                <a:gd name="T4" fmla="*/ 0 w 1113"/>
                <a:gd name="T5" fmla="*/ 0 h 1174"/>
                <a:gd name="T6" fmla="*/ 0 w 1113"/>
                <a:gd name="T7" fmla="*/ 0 h 1174"/>
                <a:gd name="T8" fmla="*/ 0 w 1113"/>
                <a:gd name="T9" fmla="*/ 0 h 1174"/>
                <a:gd name="T10" fmla="*/ 0 w 1113"/>
                <a:gd name="T11" fmla="*/ 0 h 1174"/>
                <a:gd name="T12" fmla="*/ 0 w 1113"/>
                <a:gd name="T13" fmla="*/ 0 h 1174"/>
                <a:gd name="T14" fmla="*/ 0 w 1113"/>
                <a:gd name="T15" fmla="*/ 0 h 1174"/>
                <a:gd name="T16" fmla="*/ 0 w 1113"/>
                <a:gd name="T17" fmla="*/ 0 h 1174"/>
                <a:gd name="T18" fmla="*/ 0 w 1113"/>
                <a:gd name="T19" fmla="*/ 0 h 1174"/>
                <a:gd name="T20" fmla="*/ 0 w 1113"/>
                <a:gd name="T21" fmla="*/ 0 h 1174"/>
                <a:gd name="T22" fmla="*/ 0 w 1113"/>
                <a:gd name="T23" fmla="*/ 0 h 1174"/>
                <a:gd name="T24" fmla="*/ 0 w 1113"/>
                <a:gd name="T25" fmla="*/ 0 h 1174"/>
                <a:gd name="T26" fmla="*/ 0 w 1113"/>
                <a:gd name="T27" fmla="*/ 0 h 1174"/>
                <a:gd name="T28" fmla="*/ 0 w 1113"/>
                <a:gd name="T29" fmla="*/ 0 h 1174"/>
                <a:gd name="T30" fmla="*/ 0 w 1113"/>
                <a:gd name="T31" fmla="*/ 0 h 1174"/>
                <a:gd name="T32" fmla="*/ 0 w 1113"/>
                <a:gd name="T33" fmla="*/ 0 h 1174"/>
                <a:gd name="T34" fmla="*/ 0 w 1113"/>
                <a:gd name="T35" fmla="*/ 0 h 1174"/>
                <a:gd name="T36" fmla="*/ 0 w 1113"/>
                <a:gd name="T37" fmla="*/ 0 h 1174"/>
                <a:gd name="T38" fmla="*/ 0 w 1113"/>
                <a:gd name="T39" fmla="*/ 0 h 1174"/>
                <a:gd name="T40" fmla="*/ 0 w 1113"/>
                <a:gd name="T41" fmla="*/ 0 h 1174"/>
                <a:gd name="T42" fmla="*/ 0 w 1113"/>
                <a:gd name="T43" fmla="*/ 0 h 1174"/>
                <a:gd name="T44" fmla="*/ 0 w 1113"/>
                <a:gd name="T45" fmla="*/ 0 h 1174"/>
                <a:gd name="T46" fmla="*/ 0 w 1113"/>
                <a:gd name="T47" fmla="*/ 0 h 1174"/>
                <a:gd name="T48" fmla="*/ 0 w 1113"/>
                <a:gd name="T49" fmla="*/ 0 h 1174"/>
                <a:gd name="T50" fmla="*/ 0 w 1113"/>
                <a:gd name="T51" fmla="*/ 0 h 1174"/>
                <a:gd name="T52" fmla="*/ 0 w 1113"/>
                <a:gd name="T53" fmla="*/ 0 h 1174"/>
                <a:gd name="T54" fmla="*/ 0 w 1113"/>
                <a:gd name="T55" fmla="*/ 0 h 1174"/>
                <a:gd name="T56" fmla="*/ 0 w 1113"/>
                <a:gd name="T57" fmla="*/ 0 h 1174"/>
                <a:gd name="T58" fmla="*/ 0 w 1113"/>
                <a:gd name="T59" fmla="*/ 0 h 1174"/>
                <a:gd name="T60" fmla="*/ 0 w 1113"/>
                <a:gd name="T61" fmla="*/ 0 h 1174"/>
                <a:gd name="T62" fmla="*/ 0 w 1113"/>
                <a:gd name="T63" fmla="*/ 0 h 11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3"/>
                <a:gd name="T97" fmla="*/ 0 h 1174"/>
                <a:gd name="T98" fmla="*/ 1113 w 1113"/>
                <a:gd name="T99" fmla="*/ 1174 h 117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3" h="1174">
                  <a:moveTo>
                    <a:pt x="0" y="587"/>
                  </a:moveTo>
                  <a:lnTo>
                    <a:pt x="2" y="527"/>
                  </a:lnTo>
                  <a:lnTo>
                    <a:pt x="11" y="469"/>
                  </a:lnTo>
                  <a:lnTo>
                    <a:pt x="24" y="413"/>
                  </a:lnTo>
                  <a:lnTo>
                    <a:pt x="43" y="359"/>
                  </a:lnTo>
                  <a:lnTo>
                    <a:pt x="66" y="308"/>
                  </a:lnTo>
                  <a:lnTo>
                    <a:pt x="95" y="259"/>
                  </a:lnTo>
                  <a:lnTo>
                    <a:pt x="126" y="214"/>
                  </a:lnTo>
                  <a:lnTo>
                    <a:pt x="162" y="172"/>
                  </a:lnTo>
                  <a:lnTo>
                    <a:pt x="202" y="134"/>
                  </a:lnTo>
                  <a:lnTo>
                    <a:pt x="245" y="100"/>
                  </a:lnTo>
                  <a:lnTo>
                    <a:pt x="291" y="70"/>
                  </a:lnTo>
                  <a:lnTo>
                    <a:pt x="339" y="46"/>
                  </a:lnTo>
                  <a:lnTo>
                    <a:pt x="391" y="26"/>
                  </a:lnTo>
                  <a:lnTo>
                    <a:pt x="444" y="12"/>
                  </a:lnTo>
                  <a:lnTo>
                    <a:pt x="499" y="2"/>
                  </a:lnTo>
                  <a:lnTo>
                    <a:pt x="556" y="0"/>
                  </a:lnTo>
                  <a:lnTo>
                    <a:pt x="613" y="2"/>
                  </a:lnTo>
                  <a:lnTo>
                    <a:pt x="669" y="12"/>
                  </a:lnTo>
                  <a:lnTo>
                    <a:pt x="722" y="26"/>
                  </a:lnTo>
                  <a:lnTo>
                    <a:pt x="773" y="46"/>
                  </a:lnTo>
                  <a:lnTo>
                    <a:pt x="821" y="70"/>
                  </a:lnTo>
                  <a:lnTo>
                    <a:pt x="868" y="100"/>
                  </a:lnTo>
                  <a:lnTo>
                    <a:pt x="910" y="134"/>
                  </a:lnTo>
                  <a:lnTo>
                    <a:pt x="950" y="172"/>
                  </a:lnTo>
                  <a:lnTo>
                    <a:pt x="986" y="214"/>
                  </a:lnTo>
                  <a:lnTo>
                    <a:pt x="1018" y="259"/>
                  </a:lnTo>
                  <a:lnTo>
                    <a:pt x="1046" y="308"/>
                  </a:lnTo>
                  <a:lnTo>
                    <a:pt x="1069" y="359"/>
                  </a:lnTo>
                  <a:lnTo>
                    <a:pt x="1088" y="413"/>
                  </a:lnTo>
                  <a:lnTo>
                    <a:pt x="1101" y="469"/>
                  </a:lnTo>
                  <a:lnTo>
                    <a:pt x="1110" y="527"/>
                  </a:lnTo>
                  <a:lnTo>
                    <a:pt x="1113" y="587"/>
                  </a:lnTo>
                  <a:lnTo>
                    <a:pt x="1110" y="647"/>
                  </a:lnTo>
                  <a:lnTo>
                    <a:pt x="1101" y="704"/>
                  </a:lnTo>
                  <a:lnTo>
                    <a:pt x="1088" y="761"/>
                  </a:lnTo>
                  <a:lnTo>
                    <a:pt x="1069" y="815"/>
                  </a:lnTo>
                  <a:lnTo>
                    <a:pt x="1046" y="866"/>
                  </a:lnTo>
                  <a:lnTo>
                    <a:pt x="1018" y="914"/>
                  </a:lnTo>
                  <a:lnTo>
                    <a:pt x="986" y="960"/>
                  </a:lnTo>
                  <a:lnTo>
                    <a:pt x="950" y="1001"/>
                  </a:lnTo>
                  <a:lnTo>
                    <a:pt x="910" y="1040"/>
                  </a:lnTo>
                  <a:lnTo>
                    <a:pt x="868" y="1072"/>
                  </a:lnTo>
                  <a:lnTo>
                    <a:pt x="821" y="1102"/>
                  </a:lnTo>
                  <a:lnTo>
                    <a:pt x="773" y="1127"/>
                  </a:lnTo>
                  <a:lnTo>
                    <a:pt x="722" y="1147"/>
                  </a:lnTo>
                  <a:lnTo>
                    <a:pt x="669" y="1161"/>
                  </a:lnTo>
                  <a:lnTo>
                    <a:pt x="613" y="1170"/>
                  </a:lnTo>
                  <a:lnTo>
                    <a:pt x="556" y="1174"/>
                  </a:lnTo>
                  <a:lnTo>
                    <a:pt x="499" y="1170"/>
                  </a:lnTo>
                  <a:lnTo>
                    <a:pt x="444" y="1161"/>
                  </a:lnTo>
                  <a:lnTo>
                    <a:pt x="391" y="1147"/>
                  </a:lnTo>
                  <a:lnTo>
                    <a:pt x="339" y="1127"/>
                  </a:lnTo>
                  <a:lnTo>
                    <a:pt x="291" y="1102"/>
                  </a:lnTo>
                  <a:lnTo>
                    <a:pt x="245" y="1072"/>
                  </a:lnTo>
                  <a:lnTo>
                    <a:pt x="202" y="1040"/>
                  </a:lnTo>
                  <a:lnTo>
                    <a:pt x="162" y="1001"/>
                  </a:lnTo>
                  <a:lnTo>
                    <a:pt x="126" y="960"/>
                  </a:lnTo>
                  <a:lnTo>
                    <a:pt x="95" y="914"/>
                  </a:lnTo>
                  <a:lnTo>
                    <a:pt x="66" y="866"/>
                  </a:lnTo>
                  <a:lnTo>
                    <a:pt x="43" y="815"/>
                  </a:lnTo>
                  <a:lnTo>
                    <a:pt x="24" y="761"/>
                  </a:lnTo>
                  <a:lnTo>
                    <a:pt x="11" y="704"/>
                  </a:lnTo>
                  <a:lnTo>
                    <a:pt x="2" y="647"/>
                  </a:lnTo>
                  <a:lnTo>
                    <a:pt x="0" y="587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87"/>
            <p:cNvSpPr>
              <a:spLocks/>
            </p:cNvSpPr>
            <p:nvPr/>
          </p:nvSpPr>
          <p:spPr bwMode="auto">
            <a:xfrm>
              <a:off x="4348" y="2743"/>
              <a:ext cx="70" cy="79"/>
            </a:xfrm>
            <a:custGeom>
              <a:avLst/>
              <a:gdLst>
                <a:gd name="T0" fmla="*/ 0 w 1114"/>
                <a:gd name="T1" fmla="*/ 0 h 1173"/>
                <a:gd name="T2" fmla="*/ 0 w 1114"/>
                <a:gd name="T3" fmla="*/ 0 h 1173"/>
                <a:gd name="T4" fmla="*/ 0 w 1114"/>
                <a:gd name="T5" fmla="*/ 0 h 1173"/>
                <a:gd name="T6" fmla="*/ 0 w 1114"/>
                <a:gd name="T7" fmla="*/ 0 h 1173"/>
                <a:gd name="T8" fmla="*/ 0 w 1114"/>
                <a:gd name="T9" fmla="*/ 0 h 1173"/>
                <a:gd name="T10" fmla="*/ 0 w 1114"/>
                <a:gd name="T11" fmla="*/ 0 h 1173"/>
                <a:gd name="T12" fmla="*/ 0 w 1114"/>
                <a:gd name="T13" fmla="*/ 0 h 1173"/>
                <a:gd name="T14" fmla="*/ 0 w 1114"/>
                <a:gd name="T15" fmla="*/ 0 h 1173"/>
                <a:gd name="T16" fmla="*/ 0 w 1114"/>
                <a:gd name="T17" fmla="*/ 0 h 1173"/>
                <a:gd name="T18" fmla="*/ 0 w 1114"/>
                <a:gd name="T19" fmla="*/ 0 h 1173"/>
                <a:gd name="T20" fmla="*/ 0 w 1114"/>
                <a:gd name="T21" fmla="*/ 0 h 1173"/>
                <a:gd name="T22" fmla="*/ 0 w 1114"/>
                <a:gd name="T23" fmla="*/ 0 h 1173"/>
                <a:gd name="T24" fmla="*/ 0 w 1114"/>
                <a:gd name="T25" fmla="*/ 0 h 1173"/>
                <a:gd name="T26" fmla="*/ 0 w 1114"/>
                <a:gd name="T27" fmla="*/ 0 h 1173"/>
                <a:gd name="T28" fmla="*/ 0 w 1114"/>
                <a:gd name="T29" fmla="*/ 0 h 1173"/>
                <a:gd name="T30" fmla="*/ 0 w 1114"/>
                <a:gd name="T31" fmla="*/ 0 h 1173"/>
                <a:gd name="T32" fmla="*/ 0 w 1114"/>
                <a:gd name="T33" fmla="*/ 0 h 1173"/>
                <a:gd name="T34" fmla="*/ 0 w 1114"/>
                <a:gd name="T35" fmla="*/ 0 h 1173"/>
                <a:gd name="T36" fmla="*/ 0 w 1114"/>
                <a:gd name="T37" fmla="*/ 0 h 1173"/>
                <a:gd name="T38" fmla="*/ 0 w 1114"/>
                <a:gd name="T39" fmla="*/ 0 h 1173"/>
                <a:gd name="T40" fmla="*/ 0 w 1114"/>
                <a:gd name="T41" fmla="*/ 0 h 1173"/>
                <a:gd name="T42" fmla="*/ 0 w 1114"/>
                <a:gd name="T43" fmla="*/ 0 h 1173"/>
                <a:gd name="T44" fmla="*/ 0 w 1114"/>
                <a:gd name="T45" fmla="*/ 0 h 1173"/>
                <a:gd name="T46" fmla="*/ 0 w 1114"/>
                <a:gd name="T47" fmla="*/ 0 h 1173"/>
                <a:gd name="T48" fmla="*/ 0 w 1114"/>
                <a:gd name="T49" fmla="*/ 0 h 1173"/>
                <a:gd name="T50" fmla="*/ 0 w 1114"/>
                <a:gd name="T51" fmla="*/ 0 h 1173"/>
                <a:gd name="T52" fmla="*/ 0 w 1114"/>
                <a:gd name="T53" fmla="*/ 0 h 1173"/>
                <a:gd name="T54" fmla="*/ 0 w 1114"/>
                <a:gd name="T55" fmla="*/ 0 h 1173"/>
                <a:gd name="T56" fmla="*/ 0 w 1114"/>
                <a:gd name="T57" fmla="*/ 0 h 1173"/>
                <a:gd name="T58" fmla="*/ 0 w 1114"/>
                <a:gd name="T59" fmla="*/ 0 h 1173"/>
                <a:gd name="T60" fmla="*/ 0 w 1114"/>
                <a:gd name="T61" fmla="*/ 0 h 1173"/>
                <a:gd name="T62" fmla="*/ 0 w 1114"/>
                <a:gd name="T63" fmla="*/ 0 h 11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3"/>
                <a:gd name="T98" fmla="*/ 1114 w 1114"/>
                <a:gd name="T99" fmla="*/ 1173 h 11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3">
                  <a:moveTo>
                    <a:pt x="0" y="587"/>
                  </a:moveTo>
                  <a:lnTo>
                    <a:pt x="2" y="526"/>
                  </a:lnTo>
                  <a:lnTo>
                    <a:pt x="11" y="467"/>
                  </a:lnTo>
                  <a:lnTo>
                    <a:pt x="24" y="411"/>
                  </a:lnTo>
                  <a:lnTo>
                    <a:pt x="43" y="358"/>
                  </a:lnTo>
                  <a:lnTo>
                    <a:pt x="66" y="307"/>
                  </a:lnTo>
                  <a:lnTo>
                    <a:pt x="95" y="258"/>
                  </a:lnTo>
                  <a:lnTo>
                    <a:pt x="127" y="213"/>
                  </a:lnTo>
                  <a:lnTo>
                    <a:pt x="163" y="172"/>
                  </a:lnTo>
                  <a:lnTo>
                    <a:pt x="203" y="133"/>
                  </a:lnTo>
                  <a:lnTo>
                    <a:pt x="245" y="99"/>
                  </a:lnTo>
                  <a:lnTo>
                    <a:pt x="292" y="71"/>
                  </a:lnTo>
                  <a:lnTo>
                    <a:pt x="340" y="46"/>
                  </a:lnTo>
                  <a:lnTo>
                    <a:pt x="392" y="26"/>
                  </a:lnTo>
                  <a:lnTo>
                    <a:pt x="445" y="12"/>
                  </a:lnTo>
                  <a:lnTo>
                    <a:pt x="500" y="2"/>
                  </a:lnTo>
                  <a:lnTo>
                    <a:pt x="558" y="0"/>
                  </a:lnTo>
                  <a:lnTo>
                    <a:pt x="614" y="2"/>
                  </a:lnTo>
                  <a:lnTo>
                    <a:pt x="669" y="12"/>
                  </a:lnTo>
                  <a:lnTo>
                    <a:pt x="722" y="26"/>
                  </a:lnTo>
                  <a:lnTo>
                    <a:pt x="774" y="46"/>
                  </a:lnTo>
                  <a:lnTo>
                    <a:pt x="822" y="71"/>
                  </a:lnTo>
                  <a:lnTo>
                    <a:pt x="868" y="99"/>
                  </a:lnTo>
                  <a:lnTo>
                    <a:pt x="911" y="133"/>
                  </a:lnTo>
                  <a:lnTo>
                    <a:pt x="951" y="172"/>
                  </a:lnTo>
                  <a:lnTo>
                    <a:pt x="987" y="213"/>
                  </a:lnTo>
                  <a:lnTo>
                    <a:pt x="1018" y="258"/>
                  </a:lnTo>
                  <a:lnTo>
                    <a:pt x="1047" y="307"/>
                  </a:lnTo>
                  <a:lnTo>
                    <a:pt x="1070" y="358"/>
                  </a:lnTo>
                  <a:lnTo>
                    <a:pt x="1089" y="411"/>
                  </a:lnTo>
                  <a:lnTo>
                    <a:pt x="1102" y="467"/>
                  </a:lnTo>
                  <a:lnTo>
                    <a:pt x="1111" y="526"/>
                  </a:lnTo>
                  <a:lnTo>
                    <a:pt x="1114" y="587"/>
                  </a:lnTo>
                  <a:lnTo>
                    <a:pt x="1111" y="646"/>
                  </a:lnTo>
                  <a:lnTo>
                    <a:pt x="1102" y="704"/>
                  </a:lnTo>
                  <a:lnTo>
                    <a:pt x="1089" y="760"/>
                  </a:lnTo>
                  <a:lnTo>
                    <a:pt x="1070" y="814"/>
                  </a:lnTo>
                  <a:lnTo>
                    <a:pt x="1047" y="865"/>
                  </a:lnTo>
                  <a:lnTo>
                    <a:pt x="1018" y="913"/>
                  </a:lnTo>
                  <a:lnTo>
                    <a:pt x="987" y="959"/>
                  </a:lnTo>
                  <a:lnTo>
                    <a:pt x="951" y="1000"/>
                  </a:lnTo>
                  <a:lnTo>
                    <a:pt x="911" y="1039"/>
                  </a:lnTo>
                  <a:lnTo>
                    <a:pt x="868" y="1072"/>
                  </a:lnTo>
                  <a:lnTo>
                    <a:pt x="822" y="1101"/>
                  </a:lnTo>
                  <a:lnTo>
                    <a:pt x="774" y="1126"/>
                  </a:lnTo>
                  <a:lnTo>
                    <a:pt x="722" y="1146"/>
                  </a:lnTo>
                  <a:lnTo>
                    <a:pt x="669" y="1160"/>
                  </a:lnTo>
                  <a:lnTo>
                    <a:pt x="614" y="1170"/>
                  </a:lnTo>
                  <a:lnTo>
                    <a:pt x="558" y="1173"/>
                  </a:lnTo>
                  <a:lnTo>
                    <a:pt x="500" y="1170"/>
                  </a:lnTo>
                  <a:lnTo>
                    <a:pt x="445" y="1160"/>
                  </a:lnTo>
                  <a:lnTo>
                    <a:pt x="392" y="1146"/>
                  </a:lnTo>
                  <a:lnTo>
                    <a:pt x="340" y="1126"/>
                  </a:lnTo>
                  <a:lnTo>
                    <a:pt x="292" y="1101"/>
                  </a:lnTo>
                  <a:lnTo>
                    <a:pt x="245" y="1072"/>
                  </a:lnTo>
                  <a:lnTo>
                    <a:pt x="203" y="1039"/>
                  </a:lnTo>
                  <a:lnTo>
                    <a:pt x="163" y="1000"/>
                  </a:lnTo>
                  <a:lnTo>
                    <a:pt x="127" y="959"/>
                  </a:lnTo>
                  <a:lnTo>
                    <a:pt x="95" y="913"/>
                  </a:lnTo>
                  <a:lnTo>
                    <a:pt x="66" y="865"/>
                  </a:lnTo>
                  <a:lnTo>
                    <a:pt x="43" y="814"/>
                  </a:lnTo>
                  <a:lnTo>
                    <a:pt x="24" y="760"/>
                  </a:lnTo>
                  <a:lnTo>
                    <a:pt x="11" y="704"/>
                  </a:lnTo>
                  <a:lnTo>
                    <a:pt x="2" y="646"/>
                  </a:lnTo>
                  <a:lnTo>
                    <a:pt x="0" y="587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88"/>
            <p:cNvSpPr>
              <a:spLocks/>
            </p:cNvSpPr>
            <p:nvPr/>
          </p:nvSpPr>
          <p:spPr bwMode="auto">
            <a:xfrm>
              <a:off x="4411" y="2758"/>
              <a:ext cx="69" cy="78"/>
            </a:xfrm>
            <a:custGeom>
              <a:avLst/>
              <a:gdLst>
                <a:gd name="T0" fmla="*/ 0 w 1114"/>
                <a:gd name="T1" fmla="*/ 0 h 1172"/>
                <a:gd name="T2" fmla="*/ 0 w 1114"/>
                <a:gd name="T3" fmla="*/ 0 h 1172"/>
                <a:gd name="T4" fmla="*/ 0 w 1114"/>
                <a:gd name="T5" fmla="*/ 0 h 1172"/>
                <a:gd name="T6" fmla="*/ 0 w 1114"/>
                <a:gd name="T7" fmla="*/ 0 h 1172"/>
                <a:gd name="T8" fmla="*/ 0 w 1114"/>
                <a:gd name="T9" fmla="*/ 0 h 1172"/>
                <a:gd name="T10" fmla="*/ 0 w 1114"/>
                <a:gd name="T11" fmla="*/ 0 h 1172"/>
                <a:gd name="T12" fmla="*/ 0 w 1114"/>
                <a:gd name="T13" fmla="*/ 0 h 1172"/>
                <a:gd name="T14" fmla="*/ 0 w 1114"/>
                <a:gd name="T15" fmla="*/ 0 h 1172"/>
                <a:gd name="T16" fmla="*/ 0 w 1114"/>
                <a:gd name="T17" fmla="*/ 0 h 1172"/>
                <a:gd name="T18" fmla="*/ 0 w 1114"/>
                <a:gd name="T19" fmla="*/ 0 h 1172"/>
                <a:gd name="T20" fmla="*/ 0 w 1114"/>
                <a:gd name="T21" fmla="*/ 0 h 1172"/>
                <a:gd name="T22" fmla="*/ 0 w 1114"/>
                <a:gd name="T23" fmla="*/ 0 h 1172"/>
                <a:gd name="T24" fmla="*/ 0 w 1114"/>
                <a:gd name="T25" fmla="*/ 0 h 1172"/>
                <a:gd name="T26" fmla="*/ 0 w 1114"/>
                <a:gd name="T27" fmla="*/ 0 h 1172"/>
                <a:gd name="T28" fmla="*/ 0 w 1114"/>
                <a:gd name="T29" fmla="*/ 0 h 1172"/>
                <a:gd name="T30" fmla="*/ 0 w 1114"/>
                <a:gd name="T31" fmla="*/ 0 h 1172"/>
                <a:gd name="T32" fmla="*/ 0 w 1114"/>
                <a:gd name="T33" fmla="*/ 0 h 1172"/>
                <a:gd name="T34" fmla="*/ 0 w 1114"/>
                <a:gd name="T35" fmla="*/ 0 h 1172"/>
                <a:gd name="T36" fmla="*/ 0 w 1114"/>
                <a:gd name="T37" fmla="*/ 0 h 1172"/>
                <a:gd name="T38" fmla="*/ 0 w 1114"/>
                <a:gd name="T39" fmla="*/ 0 h 1172"/>
                <a:gd name="T40" fmla="*/ 0 w 1114"/>
                <a:gd name="T41" fmla="*/ 0 h 1172"/>
                <a:gd name="T42" fmla="*/ 0 w 1114"/>
                <a:gd name="T43" fmla="*/ 0 h 1172"/>
                <a:gd name="T44" fmla="*/ 0 w 1114"/>
                <a:gd name="T45" fmla="*/ 0 h 1172"/>
                <a:gd name="T46" fmla="*/ 0 w 1114"/>
                <a:gd name="T47" fmla="*/ 0 h 1172"/>
                <a:gd name="T48" fmla="*/ 0 w 1114"/>
                <a:gd name="T49" fmla="*/ 0 h 1172"/>
                <a:gd name="T50" fmla="*/ 0 w 1114"/>
                <a:gd name="T51" fmla="*/ 0 h 1172"/>
                <a:gd name="T52" fmla="*/ 0 w 1114"/>
                <a:gd name="T53" fmla="*/ 0 h 1172"/>
                <a:gd name="T54" fmla="*/ 0 w 1114"/>
                <a:gd name="T55" fmla="*/ 0 h 1172"/>
                <a:gd name="T56" fmla="*/ 0 w 1114"/>
                <a:gd name="T57" fmla="*/ 0 h 1172"/>
                <a:gd name="T58" fmla="*/ 0 w 1114"/>
                <a:gd name="T59" fmla="*/ 0 h 1172"/>
                <a:gd name="T60" fmla="*/ 0 w 1114"/>
                <a:gd name="T61" fmla="*/ 0 h 1172"/>
                <a:gd name="T62" fmla="*/ 0 w 1114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2"/>
                <a:gd name="T98" fmla="*/ 1114 w 1114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2">
                  <a:moveTo>
                    <a:pt x="0" y="586"/>
                  </a:moveTo>
                  <a:lnTo>
                    <a:pt x="2" y="525"/>
                  </a:lnTo>
                  <a:lnTo>
                    <a:pt x="11" y="468"/>
                  </a:lnTo>
                  <a:lnTo>
                    <a:pt x="25" y="411"/>
                  </a:lnTo>
                  <a:lnTo>
                    <a:pt x="44" y="357"/>
                  </a:lnTo>
                  <a:lnTo>
                    <a:pt x="67" y="306"/>
                  </a:lnTo>
                  <a:lnTo>
                    <a:pt x="94" y="258"/>
                  </a:lnTo>
                  <a:lnTo>
                    <a:pt x="127" y="212"/>
                  </a:lnTo>
                  <a:lnTo>
                    <a:pt x="163" y="171"/>
                  </a:lnTo>
                  <a:lnTo>
                    <a:pt x="202" y="133"/>
                  </a:lnTo>
                  <a:lnTo>
                    <a:pt x="245" y="100"/>
                  </a:lnTo>
                  <a:lnTo>
                    <a:pt x="291" y="70"/>
                  </a:lnTo>
                  <a:lnTo>
                    <a:pt x="340" y="45"/>
                  </a:lnTo>
                  <a:lnTo>
                    <a:pt x="390" y="25"/>
                  </a:lnTo>
                  <a:lnTo>
                    <a:pt x="444" y="11"/>
                  </a:lnTo>
                  <a:lnTo>
                    <a:pt x="500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68" y="11"/>
                  </a:lnTo>
                  <a:lnTo>
                    <a:pt x="722" y="25"/>
                  </a:lnTo>
                  <a:lnTo>
                    <a:pt x="774" y="45"/>
                  </a:lnTo>
                  <a:lnTo>
                    <a:pt x="822" y="70"/>
                  </a:lnTo>
                  <a:lnTo>
                    <a:pt x="868" y="100"/>
                  </a:lnTo>
                  <a:lnTo>
                    <a:pt x="911" y="134"/>
                  </a:lnTo>
                  <a:lnTo>
                    <a:pt x="950" y="171"/>
                  </a:lnTo>
                  <a:lnTo>
                    <a:pt x="987" y="214"/>
                  </a:lnTo>
                  <a:lnTo>
                    <a:pt x="1018" y="258"/>
                  </a:lnTo>
                  <a:lnTo>
                    <a:pt x="1046" y="306"/>
                  </a:lnTo>
                  <a:lnTo>
                    <a:pt x="1070" y="358"/>
                  </a:lnTo>
                  <a:lnTo>
                    <a:pt x="1089" y="411"/>
                  </a:lnTo>
                  <a:lnTo>
                    <a:pt x="1102" y="468"/>
                  </a:lnTo>
                  <a:lnTo>
                    <a:pt x="1111" y="525"/>
                  </a:lnTo>
                  <a:lnTo>
                    <a:pt x="1114" y="586"/>
                  </a:lnTo>
                  <a:lnTo>
                    <a:pt x="1111" y="645"/>
                  </a:lnTo>
                  <a:lnTo>
                    <a:pt x="1102" y="704"/>
                  </a:lnTo>
                  <a:lnTo>
                    <a:pt x="1089" y="760"/>
                  </a:lnTo>
                  <a:lnTo>
                    <a:pt x="1070" y="814"/>
                  </a:lnTo>
                  <a:lnTo>
                    <a:pt x="1046" y="865"/>
                  </a:lnTo>
                  <a:lnTo>
                    <a:pt x="1018" y="914"/>
                  </a:lnTo>
                  <a:lnTo>
                    <a:pt x="987" y="958"/>
                  </a:lnTo>
                  <a:lnTo>
                    <a:pt x="950" y="1000"/>
                  </a:lnTo>
                  <a:lnTo>
                    <a:pt x="911" y="1038"/>
                  </a:lnTo>
                  <a:lnTo>
                    <a:pt x="868" y="1072"/>
                  </a:lnTo>
                  <a:lnTo>
                    <a:pt x="822" y="1101"/>
                  </a:lnTo>
                  <a:lnTo>
                    <a:pt x="774" y="1125"/>
                  </a:lnTo>
                  <a:lnTo>
                    <a:pt x="722" y="1145"/>
                  </a:lnTo>
                  <a:lnTo>
                    <a:pt x="668" y="1159"/>
                  </a:lnTo>
                  <a:lnTo>
                    <a:pt x="614" y="1169"/>
                  </a:lnTo>
                  <a:lnTo>
                    <a:pt x="557" y="1172"/>
                  </a:lnTo>
                  <a:lnTo>
                    <a:pt x="500" y="1169"/>
                  </a:lnTo>
                  <a:lnTo>
                    <a:pt x="444" y="1159"/>
                  </a:lnTo>
                  <a:lnTo>
                    <a:pt x="390" y="1145"/>
                  </a:lnTo>
                  <a:lnTo>
                    <a:pt x="340" y="1125"/>
                  </a:lnTo>
                  <a:lnTo>
                    <a:pt x="291" y="1101"/>
                  </a:lnTo>
                  <a:lnTo>
                    <a:pt x="245" y="1072"/>
                  </a:lnTo>
                  <a:lnTo>
                    <a:pt x="202" y="1038"/>
                  </a:lnTo>
                  <a:lnTo>
                    <a:pt x="163" y="1000"/>
                  </a:lnTo>
                  <a:lnTo>
                    <a:pt x="127" y="958"/>
                  </a:lnTo>
                  <a:lnTo>
                    <a:pt x="94" y="914"/>
                  </a:lnTo>
                  <a:lnTo>
                    <a:pt x="67" y="865"/>
                  </a:lnTo>
                  <a:lnTo>
                    <a:pt x="44" y="814"/>
                  </a:lnTo>
                  <a:lnTo>
                    <a:pt x="25" y="760"/>
                  </a:lnTo>
                  <a:lnTo>
                    <a:pt x="11" y="704"/>
                  </a:lnTo>
                  <a:lnTo>
                    <a:pt x="2" y="645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89"/>
            <p:cNvSpPr>
              <a:spLocks/>
            </p:cNvSpPr>
            <p:nvPr/>
          </p:nvSpPr>
          <p:spPr bwMode="auto">
            <a:xfrm>
              <a:off x="4506" y="2766"/>
              <a:ext cx="70" cy="79"/>
            </a:xfrm>
            <a:custGeom>
              <a:avLst/>
              <a:gdLst>
                <a:gd name="T0" fmla="*/ 0 w 1115"/>
                <a:gd name="T1" fmla="*/ 0 h 1172"/>
                <a:gd name="T2" fmla="*/ 0 w 1115"/>
                <a:gd name="T3" fmla="*/ 0 h 1172"/>
                <a:gd name="T4" fmla="*/ 0 w 1115"/>
                <a:gd name="T5" fmla="*/ 0 h 1172"/>
                <a:gd name="T6" fmla="*/ 0 w 1115"/>
                <a:gd name="T7" fmla="*/ 0 h 1172"/>
                <a:gd name="T8" fmla="*/ 0 w 1115"/>
                <a:gd name="T9" fmla="*/ 0 h 1172"/>
                <a:gd name="T10" fmla="*/ 0 w 1115"/>
                <a:gd name="T11" fmla="*/ 0 h 1172"/>
                <a:gd name="T12" fmla="*/ 0 w 1115"/>
                <a:gd name="T13" fmla="*/ 0 h 1172"/>
                <a:gd name="T14" fmla="*/ 0 w 1115"/>
                <a:gd name="T15" fmla="*/ 0 h 1172"/>
                <a:gd name="T16" fmla="*/ 0 w 1115"/>
                <a:gd name="T17" fmla="*/ 0 h 1172"/>
                <a:gd name="T18" fmla="*/ 0 w 1115"/>
                <a:gd name="T19" fmla="*/ 0 h 1172"/>
                <a:gd name="T20" fmla="*/ 0 w 1115"/>
                <a:gd name="T21" fmla="*/ 0 h 1172"/>
                <a:gd name="T22" fmla="*/ 0 w 1115"/>
                <a:gd name="T23" fmla="*/ 0 h 1172"/>
                <a:gd name="T24" fmla="*/ 0 w 1115"/>
                <a:gd name="T25" fmla="*/ 0 h 1172"/>
                <a:gd name="T26" fmla="*/ 0 w 1115"/>
                <a:gd name="T27" fmla="*/ 0 h 1172"/>
                <a:gd name="T28" fmla="*/ 0 w 1115"/>
                <a:gd name="T29" fmla="*/ 0 h 1172"/>
                <a:gd name="T30" fmla="*/ 0 w 1115"/>
                <a:gd name="T31" fmla="*/ 0 h 1172"/>
                <a:gd name="T32" fmla="*/ 0 w 1115"/>
                <a:gd name="T33" fmla="*/ 0 h 1172"/>
                <a:gd name="T34" fmla="*/ 0 w 1115"/>
                <a:gd name="T35" fmla="*/ 0 h 1172"/>
                <a:gd name="T36" fmla="*/ 0 w 1115"/>
                <a:gd name="T37" fmla="*/ 0 h 1172"/>
                <a:gd name="T38" fmla="*/ 0 w 1115"/>
                <a:gd name="T39" fmla="*/ 0 h 1172"/>
                <a:gd name="T40" fmla="*/ 0 w 1115"/>
                <a:gd name="T41" fmla="*/ 0 h 1172"/>
                <a:gd name="T42" fmla="*/ 0 w 1115"/>
                <a:gd name="T43" fmla="*/ 0 h 1172"/>
                <a:gd name="T44" fmla="*/ 0 w 1115"/>
                <a:gd name="T45" fmla="*/ 0 h 1172"/>
                <a:gd name="T46" fmla="*/ 0 w 1115"/>
                <a:gd name="T47" fmla="*/ 0 h 1172"/>
                <a:gd name="T48" fmla="*/ 0 w 1115"/>
                <a:gd name="T49" fmla="*/ 0 h 1172"/>
                <a:gd name="T50" fmla="*/ 0 w 1115"/>
                <a:gd name="T51" fmla="*/ 0 h 1172"/>
                <a:gd name="T52" fmla="*/ 0 w 1115"/>
                <a:gd name="T53" fmla="*/ 0 h 1172"/>
                <a:gd name="T54" fmla="*/ 0 w 1115"/>
                <a:gd name="T55" fmla="*/ 0 h 1172"/>
                <a:gd name="T56" fmla="*/ 0 w 1115"/>
                <a:gd name="T57" fmla="*/ 0 h 1172"/>
                <a:gd name="T58" fmla="*/ 0 w 1115"/>
                <a:gd name="T59" fmla="*/ 0 h 1172"/>
                <a:gd name="T60" fmla="*/ 0 w 1115"/>
                <a:gd name="T61" fmla="*/ 0 h 1172"/>
                <a:gd name="T62" fmla="*/ 0 w 1115"/>
                <a:gd name="T63" fmla="*/ 0 h 11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5"/>
                <a:gd name="T97" fmla="*/ 0 h 1172"/>
                <a:gd name="T98" fmla="*/ 1115 w 1115"/>
                <a:gd name="T99" fmla="*/ 1172 h 11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5" h="1172">
                  <a:moveTo>
                    <a:pt x="0" y="586"/>
                  </a:moveTo>
                  <a:lnTo>
                    <a:pt x="2" y="526"/>
                  </a:lnTo>
                  <a:lnTo>
                    <a:pt x="11" y="467"/>
                  </a:lnTo>
                  <a:lnTo>
                    <a:pt x="25" y="411"/>
                  </a:lnTo>
                  <a:lnTo>
                    <a:pt x="44" y="357"/>
                  </a:lnTo>
                  <a:lnTo>
                    <a:pt x="67" y="305"/>
                  </a:lnTo>
                  <a:lnTo>
                    <a:pt x="95" y="257"/>
                  </a:lnTo>
                  <a:lnTo>
                    <a:pt x="127" y="212"/>
                  </a:lnTo>
                  <a:lnTo>
                    <a:pt x="163" y="170"/>
                  </a:lnTo>
                  <a:lnTo>
                    <a:pt x="202" y="133"/>
                  </a:lnTo>
                  <a:lnTo>
                    <a:pt x="246" y="99"/>
                  </a:lnTo>
                  <a:lnTo>
                    <a:pt x="291" y="69"/>
                  </a:lnTo>
                  <a:lnTo>
                    <a:pt x="340" y="45"/>
                  </a:lnTo>
                  <a:lnTo>
                    <a:pt x="391" y="26"/>
                  </a:lnTo>
                  <a:lnTo>
                    <a:pt x="445" y="11"/>
                  </a:lnTo>
                  <a:lnTo>
                    <a:pt x="500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69" y="12"/>
                  </a:lnTo>
                  <a:lnTo>
                    <a:pt x="722" y="26"/>
                  </a:lnTo>
                  <a:lnTo>
                    <a:pt x="774" y="46"/>
                  </a:lnTo>
                  <a:lnTo>
                    <a:pt x="822" y="70"/>
                  </a:lnTo>
                  <a:lnTo>
                    <a:pt x="869" y="99"/>
                  </a:lnTo>
                  <a:lnTo>
                    <a:pt x="911" y="133"/>
                  </a:lnTo>
                  <a:lnTo>
                    <a:pt x="951" y="171"/>
                  </a:lnTo>
                  <a:lnTo>
                    <a:pt x="987" y="213"/>
                  </a:lnTo>
                  <a:lnTo>
                    <a:pt x="1019" y="257"/>
                  </a:lnTo>
                  <a:lnTo>
                    <a:pt x="1047" y="306"/>
                  </a:lnTo>
                  <a:lnTo>
                    <a:pt x="1071" y="357"/>
                  </a:lnTo>
                  <a:lnTo>
                    <a:pt x="1090" y="411"/>
                  </a:lnTo>
                  <a:lnTo>
                    <a:pt x="1103" y="467"/>
                  </a:lnTo>
                  <a:lnTo>
                    <a:pt x="1112" y="526"/>
                  </a:lnTo>
                  <a:lnTo>
                    <a:pt x="1115" y="586"/>
                  </a:lnTo>
                  <a:lnTo>
                    <a:pt x="1112" y="646"/>
                  </a:lnTo>
                  <a:lnTo>
                    <a:pt x="1103" y="703"/>
                  </a:lnTo>
                  <a:lnTo>
                    <a:pt x="1090" y="760"/>
                  </a:lnTo>
                  <a:lnTo>
                    <a:pt x="1071" y="813"/>
                  </a:lnTo>
                  <a:lnTo>
                    <a:pt x="1047" y="865"/>
                  </a:lnTo>
                  <a:lnTo>
                    <a:pt x="1019" y="913"/>
                  </a:lnTo>
                  <a:lnTo>
                    <a:pt x="987" y="957"/>
                  </a:lnTo>
                  <a:lnTo>
                    <a:pt x="951" y="1000"/>
                  </a:lnTo>
                  <a:lnTo>
                    <a:pt x="911" y="1037"/>
                  </a:lnTo>
                  <a:lnTo>
                    <a:pt x="869" y="1071"/>
                  </a:lnTo>
                  <a:lnTo>
                    <a:pt x="822" y="1101"/>
                  </a:lnTo>
                  <a:lnTo>
                    <a:pt x="774" y="1126"/>
                  </a:lnTo>
                  <a:lnTo>
                    <a:pt x="722" y="1146"/>
                  </a:lnTo>
                  <a:lnTo>
                    <a:pt x="669" y="1160"/>
                  </a:lnTo>
                  <a:lnTo>
                    <a:pt x="614" y="1169"/>
                  </a:lnTo>
                  <a:lnTo>
                    <a:pt x="557" y="1172"/>
                  </a:lnTo>
                  <a:lnTo>
                    <a:pt x="500" y="1169"/>
                  </a:lnTo>
                  <a:lnTo>
                    <a:pt x="445" y="1160"/>
                  </a:lnTo>
                  <a:lnTo>
                    <a:pt x="391" y="1146"/>
                  </a:lnTo>
                  <a:lnTo>
                    <a:pt x="340" y="1126"/>
                  </a:lnTo>
                  <a:lnTo>
                    <a:pt x="291" y="1101"/>
                  </a:lnTo>
                  <a:lnTo>
                    <a:pt x="246" y="1071"/>
                  </a:lnTo>
                  <a:lnTo>
                    <a:pt x="202" y="1037"/>
                  </a:lnTo>
                  <a:lnTo>
                    <a:pt x="163" y="1000"/>
                  </a:lnTo>
                  <a:lnTo>
                    <a:pt x="127" y="957"/>
                  </a:lnTo>
                  <a:lnTo>
                    <a:pt x="95" y="913"/>
                  </a:lnTo>
                  <a:lnTo>
                    <a:pt x="67" y="865"/>
                  </a:lnTo>
                  <a:lnTo>
                    <a:pt x="44" y="813"/>
                  </a:lnTo>
                  <a:lnTo>
                    <a:pt x="25" y="760"/>
                  </a:lnTo>
                  <a:lnTo>
                    <a:pt x="11" y="703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90"/>
            <p:cNvSpPr>
              <a:spLocks/>
            </p:cNvSpPr>
            <p:nvPr/>
          </p:nvSpPr>
          <p:spPr bwMode="auto">
            <a:xfrm>
              <a:off x="4537" y="2841"/>
              <a:ext cx="70" cy="78"/>
            </a:xfrm>
            <a:custGeom>
              <a:avLst/>
              <a:gdLst>
                <a:gd name="T0" fmla="*/ 0 w 1114"/>
                <a:gd name="T1" fmla="*/ 0 h 1173"/>
                <a:gd name="T2" fmla="*/ 0 w 1114"/>
                <a:gd name="T3" fmla="*/ 0 h 1173"/>
                <a:gd name="T4" fmla="*/ 0 w 1114"/>
                <a:gd name="T5" fmla="*/ 0 h 1173"/>
                <a:gd name="T6" fmla="*/ 0 w 1114"/>
                <a:gd name="T7" fmla="*/ 0 h 1173"/>
                <a:gd name="T8" fmla="*/ 0 w 1114"/>
                <a:gd name="T9" fmla="*/ 0 h 1173"/>
                <a:gd name="T10" fmla="*/ 0 w 1114"/>
                <a:gd name="T11" fmla="*/ 0 h 1173"/>
                <a:gd name="T12" fmla="*/ 0 w 1114"/>
                <a:gd name="T13" fmla="*/ 0 h 1173"/>
                <a:gd name="T14" fmla="*/ 0 w 1114"/>
                <a:gd name="T15" fmla="*/ 0 h 1173"/>
                <a:gd name="T16" fmla="*/ 0 w 1114"/>
                <a:gd name="T17" fmla="*/ 0 h 1173"/>
                <a:gd name="T18" fmla="*/ 0 w 1114"/>
                <a:gd name="T19" fmla="*/ 0 h 1173"/>
                <a:gd name="T20" fmla="*/ 0 w 1114"/>
                <a:gd name="T21" fmla="*/ 0 h 1173"/>
                <a:gd name="T22" fmla="*/ 0 w 1114"/>
                <a:gd name="T23" fmla="*/ 0 h 1173"/>
                <a:gd name="T24" fmla="*/ 0 w 1114"/>
                <a:gd name="T25" fmla="*/ 0 h 1173"/>
                <a:gd name="T26" fmla="*/ 0 w 1114"/>
                <a:gd name="T27" fmla="*/ 0 h 1173"/>
                <a:gd name="T28" fmla="*/ 0 w 1114"/>
                <a:gd name="T29" fmla="*/ 0 h 1173"/>
                <a:gd name="T30" fmla="*/ 0 w 1114"/>
                <a:gd name="T31" fmla="*/ 0 h 1173"/>
                <a:gd name="T32" fmla="*/ 0 w 1114"/>
                <a:gd name="T33" fmla="*/ 0 h 1173"/>
                <a:gd name="T34" fmla="*/ 0 w 1114"/>
                <a:gd name="T35" fmla="*/ 0 h 1173"/>
                <a:gd name="T36" fmla="*/ 0 w 1114"/>
                <a:gd name="T37" fmla="*/ 0 h 1173"/>
                <a:gd name="T38" fmla="*/ 0 w 1114"/>
                <a:gd name="T39" fmla="*/ 0 h 1173"/>
                <a:gd name="T40" fmla="*/ 0 w 1114"/>
                <a:gd name="T41" fmla="*/ 0 h 1173"/>
                <a:gd name="T42" fmla="*/ 0 w 1114"/>
                <a:gd name="T43" fmla="*/ 0 h 1173"/>
                <a:gd name="T44" fmla="*/ 0 w 1114"/>
                <a:gd name="T45" fmla="*/ 0 h 1173"/>
                <a:gd name="T46" fmla="*/ 0 w 1114"/>
                <a:gd name="T47" fmla="*/ 0 h 1173"/>
                <a:gd name="T48" fmla="*/ 0 w 1114"/>
                <a:gd name="T49" fmla="*/ 0 h 1173"/>
                <a:gd name="T50" fmla="*/ 0 w 1114"/>
                <a:gd name="T51" fmla="*/ 0 h 1173"/>
                <a:gd name="T52" fmla="*/ 0 w 1114"/>
                <a:gd name="T53" fmla="*/ 0 h 1173"/>
                <a:gd name="T54" fmla="*/ 0 w 1114"/>
                <a:gd name="T55" fmla="*/ 0 h 1173"/>
                <a:gd name="T56" fmla="*/ 0 w 1114"/>
                <a:gd name="T57" fmla="*/ 0 h 1173"/>
                <a:gd name="T58" fmla="*/ 0 w 1114"/>
                <a:gd name="T59" fmla="*/ 0 h 1173"/>
                <a:gd name="T60" fmla="*/ 0 w 1114"/>
                <a:gd name="T61" fmla="*/ 0 h 1173"/>
                <a:gd name="T62" fmla="*/ 0 w 1114"/>
                <a:gd name="T63" fmla="*/ 0 h 11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3"/>
                <a:gd name="T98" fmla="*/ 1114 w 1114"/>
                <a:gd name="T99" fmla="*/ 1173 h 11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3">
                  <a:moveTo>
                    <a:pt x="0" y="587"/>
                  </a:moveTo>
                  <a:lnTo>
                    <a:pt x="2" y="526"/>
                  </a:lnTo>
                  <a:lnTo>
                    <a:pt x="11" y="468"/>
                  </a:lnTo>
                  <a:lnTo>
                    <a:pt x="24" y="412"/>
                  </a:lnTo>
                  <a:lnTo>
                    <a:pt x="43" y="359"/>
                  </a:lnTo>
                  <a:lnTo>
                    <a:pt x="67" y="307"/>
                  </a:lnTo>
                  <a:lnTo>
                    <a:pt x="94" y="259"/>
                  </a:lnTo>
                  <a:lnTo>
                    <a:pt x="126" y="214"/>
                  </a:lnTo>
                  <a:lnTo>
                    <a:pt x="163" y="172"/>
                  </a:lnTo>
                  <a:lnTo>
                    <a:pt x="202" y="134"/>
                  </a:lnTo>
                  <a:lnTo>
                    <a:pt x="244" y="100"/>
                  </a:lnTo>
                  <a:lnTo>
                    <a:pt x="291" y="71"/>
                  </a:lnTo>
                  <a:lnTo>
                    <a:pt x="339" y="46"/>
                  </a:lnTo>
                  <a:lnTo>
                    <a:pt x="390" y="26"/>
                  </a:lnTo>
                  <a:lnTo>
                    <a:pt x="444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8" y="12"/>
                  </a:lnTo>
                  <a:lnTo>
                    <a:pt x="722" y="26"/>
                  </a:lnTo>
                  <a:lnTo>
                    <a:pt x="773" y="46"/>
                  </a:lnTo>
                  <a:lnTo>
                    <a:pt x="822" y="71"/>
                  </a:lnTo>
                  <a:lnTo>
                    <a:pt x="867" y="100"/>
                  </a:lnTo>
                  <a:lnTo>
                    <a:pt x="911" y="134"/>
                  </a:lnTo>
                  <a:lnTo>
                    <a:pt x="950" y="172"/>
                  </a:lnTo>
                  <a:lnTo>
                    <a:pt x="986" y="214"/>
                  </a:lnTo>
                  <a:lnTo>
                    <a:pt x="1018" y="259"/>
                  </a:lnTo>
                  <a:lnTo>
                    <a:pt x="1046" y="307"/>
                  </a:lnTo>
                  <a:lnTo>
                    <a:pt x="1069" y="359"/>
                  </a:lnTo>
                  <a:lnTo>
                    <a:pt x="1088" y="412"/>
                  </a:lnTo>
                  <a:lnTo>
                    <a:pt x="1102" y="468"/>
                  </a:lnTo>
                  <a:lnTo>
                    <a:pt x="1111" y="526"/>
                  </a:lnTo>
                  <a:lnTo>
                    <a:pt x="1114" y="587"/>
                  </a:lnTo>
                  <a:lnTo>
                    <a:pt x="1111" y="646"/>
                  </a:lnTo>
                  <a:lnTo>
                    <a:pt x="1102" y="705"/>
                  </a:lnTo>
                  <a:lnTo>
                    <a:pt x="1088" y="761"/>
                  </a:lnTo>
                  <a:lnTo>
                    <a:pt x="1069" y="814"/>
                  </a:lnTo>
                  <a:lnTo>
                    <a:pt x="1046" y="865"/>
                  </a:lnTo>
                  <a:lnTo>
                    <a:pt x="1018" y="914"/>
                  </a:lnTo>
                  <a:lnTo>
                    <a:pt x="986" y="959"/>
                  </a:lnTo>
                  <a:lnTo>
                    <a:pt x="950" y="1000"/>
                  </a:lnTo>
                  <a:lnTo>
                    <a:pt x="911" y="1039"/>
                  </a:lnTo>
                  <a:lnTo>
                    <a:pt x="867" y="1073"/>
                  </a:lnTo>
                  <a:lnTo>
                    <a:pt x="822" y="1101"/>
                  </a:lnTo>
                  <a:lnTo>
                    <a:pt x="773" y="1126"/>
                  </a:lnTo>
                  <a:lnTo>
                    <a:pt x="722" y="1146"/>
                  </a:lnTo>
                  <a:lnTo>
                    <a:pt x="668" y="1160"/>
                  </a:lnTo>
                  <a:lnTo>
                    <a:pt x="613" y="1170"/>
                  </a:lnTo>
                  <a:lnTo>
                    <a:pt x="557" y="1173"/>
                  </a:lnTo>
                  <a:lnTo>
                    <a:pt x="499" y="1170"/>
                  </a:lnTo>
                  <a:lnTo>
                    <a:pt x="444" y="1160"/>
                  </a:lnTo>
                  <a:lnTo>
                    <a:pt x="390" y="1146"/>
                  </a:lnTo>
                  <a:lnTo>
                    <a:pt x="339" y="1126"/>
                  </a:lnTo>
                  <a:lnTo>
                    <a:pt x="291" y="1101"/>
                  </a:lnTo>
                  <a:lnTo>
                    <a:pt x="244" y="1073"/>
                  </a:lnTo>
                  <a:lnTo>
                    <a:pt x="202" y="1039"/>
                  </a:lnTo>
                  <a:lnTo>
                    <a:pt x="163" y="1000"/>
                  </a:lnTo>
                  <a:lnTo>
                    <a:pt x="126" y="959"/>
                  </a:lnTo>
                  <a:lnTo>
                    <a:pt x="94" y="914"/>
                  </a:lnTo>
                  <a:lnTo>
                    <a:pt x="67" y="865"/>
                  </a:lnTo>
                  <a:lnTo>
                    <a:pt x="43" y="814"/>
                  </a:lnTo>
                  <a:lnTo>
                    <a:pt x="24" y="761"/>
                  </a:lnTo>
                  <a:lnTo>
                    <a:pt x="11" y="705"/>
                  </a:lnTo>
                  <a:lnTo>
                    <a:pt x="2" y="646"/>
                  </a:lnTo>
                  <a:lnTo>
                    <a:pt x="0" y="587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91"/>
            <p:cNvSpPr>
              <a:spLocks/>
            </p:cNvSpPr>
            <p:nvPr/>
          </p:nvSpPr>
          <p:spPr bwMode="auto">
            <a:xfrm>
              <a:off x="4525" y="2907"/>
              <a:ext cx="70" cy="78"/>
            </a:xfrm>
            <a:custGeom>
              <a:avLst/>
              <a:gdLst>
                <a:gd name="T0" fmla="*/ 0 w 1114"/>
                <a:gd name="T1" fmla="*/ 0 h 1174"/>
                <a:gd name="T2" fmla="*/ 0 w 1114"/>
                <a:gd name="T3" fmla="*/ 0 h 1174"/>
                <a:gd name="T4" fmla="*/ 0 w 1114"/>
                <a:gd name="T5" fmla="*/ 0 h 1174"/>
                <a:gd name="T6" fmla="*/ 0 w 1114"/>
                <a:gd name="T7" fmla="*/ 0 h 1174"/>
                <a:gd name="T8" fmla="*/ 0 w 1114"/>
                <a:gd name="T9" fmla="*/ 0 h 1174"/>
                <a:gd name="T10" fmla="*/ 0 w 1114"/>
                <a:gd name="T11" fmla="*/ 0 h 1174"/>
                <a:gd name="T12" fmla="*/ 0 w 1114"/>
                <a:gd name="T13" fmla="*/ 0 h 1174"/>
                <a:gd name="T14" fmla="*/ 0 w 1114"/>
                <a:gd name="T15" fmla="*/ 0 h 1174"/>
                <a:gd name="T16" fmla="*/ 0 w 1114"/>
                <a:gd name="T17" fmla="*/ 0 h 1174"/>
                <a:gd name="T18" fmla="*/ 0 w 1114"/>
                <a:gd name="T19" fmla="*/ 0 h 1174"/>
                <a:gd name="T20" fmla="*/ 0 w 1114"/>
                <a:gd name="T21" fmla="*/ 0 h 1174"/>
                <a:gd name="T22" fmla="*/ 0 w 1114"/>
                <a:gd name="T23" fmla="*/ 0 h 1174"/>
                <a:gd name="T24" fmla="*/ 0 w 1114"/>
                <a:gd name="T25" fmla="*/ 0 h 1174"/>
                <a:gd name="T26" fmla="*/ 0 w 1114"/>
                <a:gd name="T27" fmla="*/ 0 h 1174"/>
                <a:gd name="T28" fmla="*/ 0 w 1114"/>
                <a:gd name="T29" fmla="*/ 0 h 1174"/>
                <a:gd name="T30" fmla="*/ 0 w 1114"/>
                <a:gd name="T31" fmla="*/ 0 h 1174"/>
                <a:gd name="T32" fmla="*/ 0 w 1114"/>
                <a:gd name="T33" fmla="*/ 0 h 1174"/>
                <a:gd name="T34" fmla="*/ 0 w 1114"/>
                <a:gd name="T35" fmla="*/ 0 h 1174"/>
                <a:gd name="T36" fmla="*/ 0 w 1114"/>
                <a:gd name="T37" fmla="*/ 0 h 1174"/>
                <a:gd name="T38" fmla="*/ 0 w 1114"/>
                <a:gd name="T39" fmla="*/ 0 h 1174"/>
                <a:gd name="T40" fmla="*/ 0 w 1114"/>
                <a:gd name="T41" fmla="*/ 0 h 1174"/>
                <a:gd name="T42" fmla="*/ 0 w 1114"/>
                <a:gd name="T43" fmla="*/ 0 h 1174"/>
                <a:gd name="T44" fmla="*/ 0 w 1114"/>
                <a:gd name="T45" fmla="*/ 0 h 1174"/>
                <a:gd name="T46" fmla="*/ 0 w 1114"/>
                <a:gd name="T47" fmla="*/ 0 h 1174"/>
                <a:gd name="T48" fmla="*/ 0 w 1114"/>
                <a:gd name="T49" fmla="*/ 0 h 1174"/>
                <a:gd name="T50" fmla="*/ 0 w 1114"/>
                <a:gd name="T51" fmla="*/ 0 h 1174"/>
                <a:gd name="T52" fmla="*/ 0 w 1114"/>
                <a:gd name="T53" fmla="*/ 0 h 1174"/>
                <a:gd name="T54" fmla="*/ 0 w 1114"/>
                <a:gd name="T55" fmla="*/ 0 h 1174"/>
                <a:gd name="T56" fmla="*/ 0 w 1114"/>
                <a:gd name="T57" fmla="*/ 0 h 1174"/>
                <a:gd name="T58" fmla="*/ 0 w 1114"/>
                <a:gd name="T59" fmla="*/ 0 h 1174"/>
                <a:gd name="T60" fmla="*/ 0 w 1114"/>
                <a:gd name="T61" fmla="*/ 0 h 1174"/>
                <a:gd name="T62" fmla="*/ 0 w 1114"/>
                <a:gd name="T63" fmla="*/ 0 h 11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4"/>
                <a:gd name="T98" fmla="*/ 1114 w 1114"/>
                <a:gd name="T99" fmla="*/ 1174 h 117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4">
                  <a:moveTo>
                    <a:pt x="0" y="588"/>
                  </a:moveTo>
                  <a:lnTo>
                    <a:pt x="2" y="527"/>
                  </a:lnTo>
                  <a:lnTo>
                    <a:pt x="11" y="469"/>
                  </a:lnTo>
                  <a:lnTo>
                    <a:pt x="24" y="413"/>
                  </a:lnTo>
                  <a:lnTo>
                    <a:pt x="44" y="359"/>
                  </a:lnTo>
                  <a:lnTo>
                    <a:pt x="67" y="308"/>
                  </a:lnTo>
                  <a:lnTo>
                    <a:pt x="94" y="259"/>
                  </a:lnTo>
                  <a:lnTo>
                    <a:pt x="127" y="214"/>
                  </a:lnTo>
                  <a:lnTo>
                    <a:pt x="163" y="173"/>
                  </a:lnTo>
                  <a:lnTo>
                    <a:pt x="202" y="134"/>
                  </a:lnTo>
                  <a:lnTo>
                    <a:pt x="245" y="100"/>
                  </a:lnTo>
                  <a:lnTo>
                    <a:pt x="291" y="70"/>
                  </a:lnTo>
                  <a:lnTo>
                    <a:pt x="340" y="46"/>
                  </a:lnTo>
                  <a:lnTo>
                    <a:pt x="390" y="26"/>
                  </a:lnTo>
                  <a:lnTo>
                    <a:pt x="444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4" y="2"/>
                  </a:lnTo>
                  <a:lnTo>
                    <a:pt x="668" y="12"/>
                  </a:lnTo>
                  <a:lnTo>
                    <a:pt x="722" y="26"/>
                  </a:lnTo>
                  <a:lnTo>
                    <a:pt x="773" y="46"/>
                  </a:lnTo>
                  <a:lnTo>
                    <a:pt x="822" y="70"/>
                  </a:lnTo>
                  <a:lnTo>
                    <a:pt x="867" y="100"/>
                  </a:lnTo>
                  <a:lnTo>
                    <a:pt x="911" y="134"/>
                  </a:lnTo>
                  <a:lnTo>
                    <a:pt x="950" y="173"/>
                  </a:lnTo>
                  <a:lnTo>
                    <a:pt x="987" y="214"/>
                  </a:lnTo>
                  <a:lnTo>
                    <a:pt x="1018" y="259"/>
                  </a:lnTo>
                  <a:lnTo>
                    <a:pt x="1046" y="308"/>
                  </a:lnTo>
                  <a:lnTo>
                    <a:pt x="1070" y="359"/>
                  </a:lnTo>
                  <a:lnTo>
                    <a:pt x="1089" y="413"/>
                  </a:lnTo>
                  <a:lnTo>
                    <a:pt x="1102" y="469"/>
                  </a:lnTo>
                  <a:lnTo>
                    <a:pt x="1111" y="527"/>
                  </a:lnTo>
                  <a:lnTo>
                    <a:pt x="1114" y="588"/>
                  </a:lnTo>
                  <a:lnTo>
                    <a:pt x="1111" y="647"/>
                  </a:lnTo>
                  <a:lnTo>
                    <a:pt x="1102" y="705"/>
                  </a:lnTo>
                  <a:lnTo>
                    <a:pt x="1089" y="761"/>
                  </a:lnTo>
                  <a:lnTo>
                    <a:pt x="1070" y="815"/>
                  </a:lnTo>
                  <a:lnTo>
                    <a:pt x="1046" y="866"/>
                  </a:lnTo>
                  <a:lnTo>
                    <a:pt x="1018" y="914"/>
                  </a:lnTo>
                  <a:lnTo>
                    <a:pt x="987" y="960"/>
                  </a:lnTo>
                  <a:lnTo>
                    <a:pt x="950" y="1001"/>
                  </a:lnTo>
                  <a:lnTo>
                    <a:pt x="911" y="1040"/>
                  </a:lnTo>
                  <a:lnTo>
                    <a:pt x="867" y="1073"/>
                  </a:lnTo>
                  <a:lnTo>
                    <a:pt x="822" y="1102"/>
                  </a:lnTo>
                  <a:lnTo>
                    <a:pt x="773" y="1127"/>
                  </a:lnTo>
                  <a:lnTo>
                    <a:pt x="722" y="1147"/>
                  </a:lnTo>
                  <a:lnTo>
                    <a:pt x="668" y="1161"/>
                  </a:lnTo>
                  <a:lnTo>
                    <a:pt x="614" y="1171"/>
                  </a:lnTo>
                  <a:lnTo>
                    <a:pt x="557" y="1174"/>
                  </a:lnTo>
                  <a:lnTo>
                    <a:pt x="499" y="1171"/>
                  </a:lnTo>
                  <a:lnTo>
                    <a:pt x="444" y="1161"/>
                  </a:lnTo>
                  <a:lnTo>
                    <a:pt x="390" y="1147"/>
                  </a:lnTo>
                  <a:lnTo>
                    <a:pt x="340" y="1127"/>
                  </a:lnTo>
                  <a:lnTo>
                    <a:pt x="291" y="1102"/>
                  </a:lnTo>
                  <a:lnTo>
                    <a:pt x="245" y="1073"/>
                  </a:lnTo>
                  <a:lnTo>
                    <a:pt x="202" y="1040"/>
                  </a:lnTo>
                  <a:lnTo>
                    <a:pt x="163" y="1001"/>
                  </a:lnTo>
                  <a:lnTo>
                    <a:pt x="127" y="960"/>
                  </a:lnTo>
                  <a:lnTo>
                    <a:pt x="94" y="914"/>
                  </a:lnTo>
                  <a:lnTo>
                    <a:pt x="67" y="866"/>
                  </a:lnTo>
                  <a:lnTo>
                    <a:pt x="44" y="815"/>
                  </a:lnTo>
                  <a:lnTo>
                    <a:pt x="24" y="761"/>
                  </a:lnTo>
                  <a:lnTo>
                    <a:pt x="11" y="705"/>
                  </a:lnTo>
                  <a:lnTo>
                    <a:pt x="2" y="647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92"/>
            <p:cNvSpPr>
              <a:spLocks/>
            </p:cNvSpPr>
            <p:nvPr/>
          </p:nvSpPr>
          <p:spPr bwMode="auto">
            <a:xfrm>
              <a:off x="4508" y="2985"/>
              <a:ext cx="69" cy="78"/>
            </a:xfrm>
            <a:custGeom>
              <a:avLst/>
              <a:gdLst>
                <a:gd name="T0" fmla="*/ 0 w 1114"/>
                <a:gd name="T1" fmla="*/ 0 h 1173"/>
                <a:gd name="T2" fmla="*/ 0 w 1114"/>
                <a:gd name="T3" fmla="*/ 0 h 1173"/>
                <a:gd name="T4" fmla="*/ 0 w 1114"/>
                <a:gd name="T5" fmla="*/ 0 h 1173"/>
                <a:gd name="T6" fmla="*/ 0 w 1114"/>
                <a:gd name="T7" fmla="*/ 0 h 1173"/>
                <a:gd name="T8" fmla="*/ 0 w 1114"/>
                <a:gd name="T9" fmla="*/ 0 h 1173"/>
                <a:gd name="T10" fmla="*/ 0 w 1114"/>
                <a:gd name="T11" fmla="*/ 0 h 1173"/>
                <a:gd name="T12" fmla="*/ 0 w 1114"/>
                <a:gd name="T13" fmla="*/ 0 h 1173"/>
                <a:gd name="T14" fmla="*/ 0 w 1114"/>
                <a:gd name="T15" fmla="*/ 0 h 1173"/>
                <a:gd name="T16" fmla="*/ 0 w 1114"/>
                <a:gd name="T17" fmla="*/ 0 h 1173"/>
                <a:gd name="T18" fmla="*/ 0 w 1114"/>
                <a:gd name="T19" fmla="*/ 0 h 1173"/>
                <a:gd name="T20" fmla="*/ 0 w 1114"/>
                <a:gd name="T21" fmla="*/ 0 h 1173"/>
                <a:gd name="T22" fmla="*/ 0 w 1114"/>
                <a:gd name="T23" fmla="*/ 0 h 1173"/>
                <a:gd name="T24" fmla="*/ 0 w 1114"/>
                <a:gd name="T25" fmla="*/ 0 h 1173"/>
                <a:gd name="T26" fmla="*/ 0 w 1114"/>
                <a:gd name="T27" fmla="*/ 0 h 1173"/>
                <a:gd name="T28" fmla="*/ 0 w 1114"/>
                <a:gd name="T29" fmla="*/ 0 h 1173"/>
                <a:gd name="T30" fmla="*/ 0 w 1114"/>
                <a:gd name="T31" fmla="*/ 0 h 1173"/>
                <a:gd name="T32" fmla="*/ 0 w 1114"/>
                <a:gd name="T33" fmla="*/ 0 h 1173"/>
                <a:gd name="T34" fmla="*/ 0 w 1114"/>
                <a:gd name="T35" fmla="*/ 0 h 1173"/>
                <a:gd name="T36" fmla="*/ 0 w 1114"/>
                <a:gd name="T37" fmla="*/ 0 h 1173"/>
                <a:gd name="T38" fmla="*/ 0 w 1114"/>
                <a:gd name="T39" fmla="*/ 0 h 1173"/>
                <a:gd name="T40" fmla="*/ 0 w 1114"/>
                <a:gd name="T41" fmla="*/ 0 h 1173"/>
                <a:gd name="T42" fmla="*/ 0 w 1114"/>
                <a:gd name="T43" fmla="*/ 0 h 1173"/>
                <a:gd name="T44" fmla="*/ 0 w 1114"/>
                <a:gd name="T45" fmla="*/ 0 h 1173"/>
                <a:gd name="T46" fmla="*/ 0 w 1114"/>
                <a:gd name="T47" fmla="*/ 0 h 1173"/>
                <a:gd name="T48" fmla="*/ 0 w 1114"/>
                <a:gd name="T49" fmla="*/ 0 h 1173"/>
                <a:gd name="T50" fmla="*/ 0 w 1114"/>
                <a:gd name="T51" fmla="*/ 0 h 1173"/>
                <a:gd name="T52" fmla="*/ 0 w 1114"/>
                <a:gd name="T53" fmla="*/ 0 h 1173"/>
                <a:gd name="T54" fmla="*/ 0 w 1114"/>
                <a:gd name="T55" fmla="*/ 0 h 1173"/>
                <a:gd name="T56" fmla="*/ 0 w 1114"/>
                <a:gd name="T57" fmla="*/ 0 h 1173"/>
                <a:gd name="T58" fmla="*/ 0 w 1114"/>
                <a:gd name="T59" fmla="*/ 0 h 1173"/>
                <a:gd name="T60" fmla="*/ 0 w 1114"/>
                <a:gd name="T61" fmla="*/ 0 h 1173"/>
                <a:gd name="T62" fmla="*/ 0 w 1114"/>
                <a:gd name="T63" fmla="*/ 0 h 11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3"/>
                <a:gd name="T98" fmla="*/ 1114 w 1114"/>
                <a:gd name="T99" fmla="*/ 1173 h 11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3">
                  <a:moveTo>
                    <a:pt x="0" y="587"/>
                  </a:moveTo>
                  <a:lnTo>
                    <a:pt x="2" y="526"/>
                  </a:lnTo>
                  <a:lnTo>
                    <a:pt x="11" y="469"/>
                  </a:lnTo>
                  <a:lnTo>
                    <a:pt x="24" y="412"/>
                  </a:lnTo>
                  <a:lnTo>
                    <a:pt x="43" y="358"/>
                  </a:lnTo>
                  <a:lnTo>
                    <a:pt x="67" y="307"/>
                  </a:lnTo>
                  <a:lnTo>
                    <a:pt x="94" y="259"/>
                  </a:lnTo>
                  <a:lnTo>
                    <a:pt x="126" y="213"/>
                  </a:lnTo>
                  <a:lnTo>
                    <a:pt x="163" y="172"/>
                  </a:lnTo>
                  <a:lnTo>
                    <a:pt x="202" y="133"/>
                  </a:lnTo>
                  <a:lnTo>
                    <a:pt x="245" y="100"/>
                  </a:lnTo>
                  <a:lnTo>
                    <a:pt x="291" y="71"/>
                  </a:lnTo>
                  <a:lnTo>
                    <a:pt x="340" y="46"/>
                  </a:lnTo>
                  <a:lnTo>
                    <a:pt x="390" y="26"/>
                  </a:lnTo>
                  <a:lnTo>
                    <a:pt x="444" y="12"/>
                  </a:lnTo>
                  <a:lnTo>
                    <a:pt x="499" y="3"/>
                  </a:lnTo>
                  <a:lnTo>
                    <a:pt x="557" y="0"/>
                  </a:lnTo>
                  <a:lnTo>
                    <a:pt x="614" y="3"/>
                  </a:lnTo>
                  <a:lnTo>
                    <a:pt x="668" y="12"/>
                  </a:lnTo>
                  <a:lnTo>
                    <a:pt x="722" y="26"/>
                  </a:lnTo>
                  <a:lnTo>
                    <a:pt x="773" y="46"/>
                  </a:lnTo>
                  <a:lnTo>
                    <a:pt x="822" y="71"/>
                  </a:lnTo>
                  <a:lnTo>
                    <a:pt x="867" y="100"/>
                  </a:lnTo>
                  <a:lnTo>
                    <a:pt x="911" y="133"/>
                  </a:lnTo>
                  <a:lnTo>
                    <a:pt x="950" y="172"/>
                  </a:lnTo>
                  <a:lnTo>
                    <a:pt x="986" y="213"/>
                  </a:lnTo>
                  <a:lnTo>
                    <a:pt x="1018" y="259"/>
                  </a:lnTo>
                  <a:lnTo>
                    <a:pt x="1046" y="307"/>
                  </a:lnTo>
                  <a:lnTo>
                    <a:pt x="1069" y="358"/>
                  </a:lnTo>
                  <a:lnTo>
                    <a:pt x="1089" y="412"/>
                  </a:lnTo>
                  <a:lnTo>
                    <a:pt x="1102" y="469"/>
                  </a:lnTo>
                  <a:lnTo>
                    <a:pt x="1111" y="526"/>
                  </a:lnTo>
                  <a:lnTo>
                    <a:pt x="1114" y="587"/>
                  </a:lnTo>
                  <a:lnTo>
                    <a:pt x="1111" y="646"/>
                  </a:lnTo>
                  <a:lnTo>
                    <a:pt x="1102" y="705"/>
                  </a:lnTo>
                  <a:lnTo>
                    <a:pt x="1089" y="761"/>
                  </a:lnTo>
                  <a:lnTo>
                    <a:pt x="1069" y="814"/>
                  </a:lnTo>
                  <a:lnTo>
                    <a:pt x="1046" y="865"/>
                  </a:lnTo>
                  <a:lnTo>
                    <a:pt x="1018" y="914"/>
                  </a:lnTo>
                  <a:lnTo>
                    <a:pt x="986" y="959"/>
                  </a:lnTo>
                  <a:lnTo>
                    <a:pt x="950" y="1000"/>
                  </a:lnTo>
                  <a:lnTo>
                    <a:pt x="911" y="1039"/>
                  </a:lnTo>
                  <a:lnTo>
                    <a:pt x="867" y="1073"/>
                  </a:lnTo>
                  <a:lnTo>
                    <a:pt x="822" y="1102"/>
                  </a:lnTo>
                  <a:lnTo>
                    <a:pt x="773" y="1126"/>
                  </a:lnTo>
                  <a:lnTo>
                    <a:pt x="722" y="1146"/>
                  </a:lnTo>
                  <a:lnTo>
                    <a:pt x="668" y="1160"/>
                  </a:lnTo>
                  <a:lnTo>
                    <a:pt x="614" y="1170"/>
                  </a:lnTo>
                  <a:lnTo>
                    <a:pt x="557" y="1173"/>
                  </a:lnTo>
                  <a:lnTo>
                    <a:pt x="499" y="1170"/>
                  </a:lnTo>
                  <a:lnTo>
                    <a:pt x="444" y="1160"/>
                  </a:lnTo>
                  <a:lnTo>
                    <a:pt x="390" y="1146"/>
                  </a:lnTo>
                  <a:lnTo>
                    <a:pt x="340" y="1126"/>
                  </a:lnTo>
                  <a:lnTo>
                    <a:pt x="291" y="1102"/>
                  </a:lnTo>
                  <a:lnTo>
                    <a:pt x="245" y="1073"/>
                  </a:lnTo>
                  <a:lnTo>
                    <a:pt x="202" y="1039"/>
                  </a:lnTo>
                  <a:lnTo>
                    <a:pt x="163" y="1000"/>
                  </a:lnTo>
                  <a:lnTo>
                    <a:pt x="126" y="959"/>
                  </a:lnTo>
                  <a:lnTo>
                    <a:pt x="94" y="914"/>
                  </a:lnTo>
                  <a:lnTo>
                    <a:pt x="67" y="865"/>
                  </a:lnTo>
                  <a:lnTo>
                    <a:pt x="43" y="814"/>
                  </a:lnTo>
                  <a:lnTo>
                    <a:pt x="24" y="761"/>
                  </a:lnTo>
                  <a:lnTo>
                    <a:pt x="11" y="705"/>
                  </a:lnTo>
                  <a:lnTo>
                    <a:pt x="2" y="646"/>
                  </a:lnTo>
                  <a:lnTo>
                    <a:pt x="0" y="587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93"/>
            <p:cNvSpPr>
              <a:spLocks/>
            </p:cNvSpPr>
            <p:nvPr/>
          </p:nvSpPr>
          <p:spPr bwMode="auto">
            <a:xfrm>
              <a:off x="4331" y="2497"/>
              <a:ext cx="70" cy="78"/>
            </a:xfrm>
            <a:custGeom>
              <a:avLst/>
              <a:gdLst>
                <a:gd name="T0" fmla="*/ 0 w 1114"/>
                <a:gd name="T1" fmla="*/ 0 h 1173"/>
                <a:gd name="T2" fmla="*/ 0 w 1114"/>
                <a:gd name="T3" fmla="*/ 0 h 1173"/>
                <a:gd name="T4" fmla="*/ 0 w 1114"/>
                <a:gd name="T5" fmla="*/ 0 h 1173"/>
                <a:gd name="T6" fmla="*/ 0 w 1114"/>
                <a:gd name="T7" fmla="*/ 0 h 1173"/>
                <a:gd name="T8" fmla="*/ 0 w 1114"/>
                <a:gd name="T9" fmla="*/ 0 h 1173"/>
                <a:gd name="T10" fmla="*/ 0 w 1114"/>
                <a:gd name="T11" fmla="*/ 0 h 1173"/>
                <a:gd name="T12" fmla="*/ 0 w 1114"/>
                <a:gd name="T13" fmla="*/ 0 h 1173"/>
                <a:gd name="T14" fmla="*/ 0 w 1114"/>
                <a:gd name="T15" fmla="*/ 0 h 1173"/>
                <a:gd name="T16" fmla="*/ 0 w 1114"/>
                <a:gd name="T17" fmla="*/ 0 h 1173"/>
                <a:gd name="T18" fmla="*/ 0 w 1114"/>
                <a:gd name="T19" fmla="*/ 0 h 1173"/>
                <a:gd name="T20" fmla="*/ 0 w 1114"/>
                <a:gd name="T21" fmla="*/ 0 h 1173"/>
                <a:gd name="T22" fmla="*/ 0 w 1114"/>
                <a:gd name="T23" fmla="*/ 0 h 1173"/>
                <a:gd name="T24" fmla="*/ 0 w 1114"/>
                <a:gd name="T25" fmla="*/ 0 h 1173"/>
                <a:gd name="T26" fmla="*/ 0 w 1114"/>
                <a:gd name="T27" fmla="*/ 0 h 1173"/>
                <a:gd name="T28" fmla="*/ 0 w 1114"/>
                <a:gd name="T29" fmla="*/ 0 h 1173"/>
                <a:gd name="T30" fmla="*/ 0 w 1114"/>
                <a:gd name="T31" fmla="*/ 0 h 1173"/>
                <a:gd name="T32" fmla="*/ 0 w 1114"/>
                <a:gd name="T33" fmla="*/ 0 h 1173"/>
                <a:gd name="T34" fmla="*/ 0 w 1114"/>
                <a:gd name="T35" fmla="*/ 0 h 1173"/>
                <a:gd name="T36" fmla="*/ 0 w 1114"/>
                <a:gd name="T37" fmla="*/ 0 h 1173"/>
                <a:gd name="T38" fmla="*/ 0 w 1114"/>
                <a:gd name="T39" fmla="*/ 0 h 1173"/>
                <a:gd name="T40" fmla="*/ 0 w 1114"/>
                <a:gd name="T41" fmla="*/ 0 h 1173"/>
                <a:gd name="T42" fmla="*/ 0 w 1114"/>
                <a:gd name="T43" fmla="*/ 0 h 1173"/>
                <a:gd name="T44" fmla="*/ 0 w 1114"/>
                <a:gd name="T45" fmla="*/ 0 h 1173"/>
                <a:gd name="T46" fmla="*/ 0 w 1114"/>
                <a:gd name="T47" fmla="*/ 0 h 1173"/>
                <a:gd name="T48" fmla="*/ 0 w 1114"/>
                <a:gd name="T49" fmla="*/ 0 h 1173"/>
                <a:gd name="T50" fmla="*/ 0 w 1114"/>
                <a:gd name="T51" fmla="*/ 0 h 1173"/>
                <a:gd name="T52" fmla="*/ 0 w 1114"/>
                <a:gd name="T53" fmla="*/ 0 h 1173"/>
                <a:gd name="T54" fmla="*/ 0 w 1114"/>
                <a:gd name="T55" fmla="*/ 0 h 1173"/>
                <a:gd name="T56" fmla="*/ 0 w 1114"/>
                <a:gd name="T57" fmla="*/ 0 h 1173"/>
                <a:gd name="T58" fmla="*/ 0 w 1114"/>
                <a:gd name="T59" fmla="*/ 0 h 1173"/>
                <a:gd name="T60" fmla="*/ 0 w 1114"/>
                <a:gd name="T61" fmla="*/ 0 h 1173"/>
                <a:gd name="T62" fmla="*/ 0 w 1114"/>
                <a:gd name="T63" fmla="*/ 0 h 11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4"/>
                <a:gd name="T97" fmla="*/ 0 h 1173"/>
                <a:gd name="T98" fmla="*/ 1114 w 1114"/>
                <a:gd name="T99" fmla="*/ 1173 h 11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4" h="1173">
                  <a:moveTo>
                    <a:pt x="0" y="586"/>
                  </a:moveTo>
                  <a:lnTo>
                    <a:pt x="2" y="526"/>
                  </a:lnTo>
                  <a:lnTo>
                    <a:pt x="11" y="467"/>
                  </a:lnTo>
                  <a:lnTo>
                    <a:pt x="24" y="411"/>
                  </a:lnTo>
                  <a:lnTo>
                    <a:pt x="43" y="358"/>
                  </a:lnTo>
                  <a:lnTo>
                    <a:pt x="66" y="307"/>
                  </a:lnTo>
                  <a:lnTo>
                    <a:pt x="94" y="258"/>
                  </a:lnTo>
                  <a:lnTo>
                    <a:pt x="126" y="213"/>
                  </a:lnTo>
                  <a:lnTo>
                    <a:pt x="162" y="172"/>
                  </a:lnTo>
                  <a:lnTo>
                    <a:pt x="202" y="133"/>
                  </a:lnTo>
                  <a:lnTo>
                    <a:pt x="244" y="99"/>
                  </a:lnTo>
                  <a:lnTo>
                    <a:pt x="291" y="70"/>
                  </a:lnTo>
                  <a:lnTo>
                    <a:pt x="339" y="46"/>
                  </a:lnTo>
                  <a:lnTo>
                    <a:pt x="390" y="26"/>
                  </a:lnTo>
                  <a:lnTo>
                    <a:pt x="443" y="12"/>
                  </a:lnTo>
                  <a:lnTo>
                    <a:pt x="499" y="2"/>
                  </a:lnTo>
                  <a:lnTo>
                    <a:pt x="557" y="0"/>
                  </a:lnTo>
                  <a:lnTo>
                    <a:pt x="613" y="2"/>
                  </a:lnTo>
                  <a:lnTo>
                    <a:pt x="668" y="12"/>
                  </a:lnTo>
                  <a:lnTo>
                    <a:pt x="721" y="26"/>
                  </a:lnTo>
                  <a:lnTo>
                    <a:pt x="773" y="46"/>
                  </a:lnTo>
                  <a:lnTo>
                    <a:pt x="821" y="70"/>
                  </a:lnTo>
                  <a:lnTo>
                    <a:pt x="867" y="99"/>
                  </a:lnTo>
                  <a:lnTo>
                    <a:pt x="910" y="133"/>
                  </a:lnTo>
                  <a:lnTo>
                    <a:pt x="950" y="172"/>
                  </a:lnTo>
                  <a:lnTo>
                    <a:pt x="986" y="213"/>
                  </a:lnTo>
                  <a:lnTo>
                    <a:pt x="1018" y="258"/>
                  </a:lnTo>
                  <a:lnTo>
                    <a:pt x="1046" y="307"/>
                  </a:lnTo>
                  <a:lnTo>
                    <a:pt x="1069" y="358"/>
                  </a:lnTo>
                  <a:lnTo>
                    <a:pt x="1088" y="411"/>
                  </a:lnTo>
                  <a:lnTo>
                    <a:pt x="1101" y="467"/>
                  </a:lnTo>
                  <a:lnTo>
                    <a:pt x="1111" y="526"/>
                  </a:lnTo>
                  <a:lnTo>
                    <a:pt x="1114" y="586"/>
                  </a:lnTo>
                  <a:lnTo>
                    <a:pt x="1111" y="646"/>
                  </a:lnTo>
                  <a:lnTo>
                    <a:pt x="1101" y="703"/>
                  </a:lnTo>
                  <a:lnTo>
                    <a:pt x="1088" y="760"/>
                  </a:lnTo>
                  <a:lnTo>
                    <a:pt x="1069" y="814"/>
                  </a:lnTo>
                  <a:lnTo>
                    <a:pt x="1046" y="865"/>
                  </a:lnTo>
                  <a:lnTo>
                    <a:pt x="1018" y="913"/>
                  </a:lnTo>
                  <a:lnTo>
                    <a:pt x="986" y="959"/>
                  </a:lnTo>
                  <a:lnTo>
                    <a:pt x="950" y="1000"/>
                  </a:lnTo>
                  <a:lnTo>
                    <a:pt x="910" y="1039"/>
                  </a:lnTo>
                  <a:lnTo>
                    <a:pt x="867" y="1072"/>
                  </a:lnTo>
                  <a:lnTo>
                    <a:pt x="821" y="1101"/>
                  </a:lnTo>
                  <a:lnTo>
                    <a:pt x="773" y="1126"/>
                  </a:lnTo>
                  <a:lnTo>
                    <a:pt x="721" y="1146"/>
                  </a:lnTo>
                  <a:lnTo>
                    <a:pt x="668" y="1160"/>
                  </a:lnTo>
                  <a:lnTo>
                    <a:pt x="613" y="1169"/>
                  </a:lnTo>
                  <a:lnTo>
                    <a:pt x="557" y="1173"/>
                  </a:lnTo>
                  <a:lnTo>
                    <a:pt x="499" y="1169"/>
                  </a:lnTo>
                  <a:lnTo>
                    <a:pt x="443" y="1160"/>
                  </a:lnTo>
                  <a:lnTo>
                    <a:pt x="390" y="1146"/>
                  </a:lnTo>
                  <a:lnTo>
                    <a:pt x="339" y="1126"/>
                  </a:lnTo>
                  <a:lnTo>
                    <a:pt x="291" y="1101"/>
                  </a:lnTo>
                  <a:lnTo>
                    <a:pt x="244" y="1072"/>
                  </a:lnTo>
                  <a:lnTo>
                    <a:pt x="202" y="1039"/>
                  </a:lnTo>
                  <a:lnTo>
                    <a:pt x="162" y="1000"/>
                  </a:lnTo>
                  <a:lnTo>
                    <a:pt x="126" y="959"/>
                  </a:lnTo>
                  <a:lnTo>
                    <a:pt x="94" y="913"/>
                  </a:lnTo>
                  <a:lnTo>
                    <a:pt x="66" y="865"/>
                  </a:lnTo>
                  <a:lnTo>
                    <a:pt x="43" y="814"/>
                  </a:lnTo>
                  <a:lnTo>
                    <a:pt x="24" y="760"/>
                  </a:lnTo>
                  <a:lnTo>
                    <a:pt x="11" y="703"/>
                  </a:lnTo>
                  <a:lnTo>
                    <a:pt x="2" y="64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FF99"/>
            </a:solidFill>
            <a:ln w="7938">
              <a:solidFill>
                <a:srgbClr val="091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Oval 94"/>
            <p:cNvSpPr>
              <a:spLocks noChangeArrowheads="1"/>
            </p:cNvSpPr>
            <p:nvPr/>
          </p:nvSpPr>
          <p:spPr bwMode="auto">
            <a:xfrm>
              <a:off x="4562" y="2598"/>
              <a:ext cx="66" cy="74"/>
            </a:xfrm>
            <a:prstGeom prst="ellipse">
              <a:avLst/>
            </a:prstGeom>
            <a:solidFill>
              <a:srgbClr val="FF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n-US" sz="1800">
                <a:cs typeface="Arial" panose="020B0604020202020204" pitchFamily="34" charset="0"/>
              </a:endParaRPr>
            </a:p>
          </p:txBody>
        </p:sp>
        <p:pic>
          <p:nvPicPr>
            <p:cNvPr id="57" name="Picture 96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" y="2011"/>
              <a:ext cx="512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0" name="Line 95"/>
          <p:cNvSpPr>
            <a:spLocks noChangeShapeType="1"/>
          </p:cNvSpPr>
          <p:nvPr/>
        </p:nvSpPr>
        <p:spPr bwMode="auto">
          <a:xfrm flipH="1">
            <a:off x="7944222" y="4079876"/>
            <a:ext cx="360000" cy="28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1" name="Text Box 104"/>
          <p:cNvSpPr txBox="1">
            <a:spLocks noChangeArrowheads="1"/>
          </p:cNvSpPr>
          <p:nvPr/>
        </p:nvSpPr>
        <p:spPr bwMode="auto">
          <a:xfrm>
            <a:off x="7650733" y="2713832"/>
            <a:ext cx="288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/>
                <a:cs typeface="Arial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90523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7</a:t>
            </a:fld>
            <a:endParaRPr lang="sr-Latn-CS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579438" y="1130733"/>
            <a:ext cx="73453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cs typeface="Arial" panose="020B0604020202020204" pitchFamily="34" charset="0"/>
              </a:rPr>
              <a:t>Genes to be </a:t>
            </a:r>
            <a:r>
              <a:rPr lang="en-US" altLang="en-US" sz="2400" b="1" dirty="0" smtClean="0">
                <a:cs typeface="Arial" panose="020B0604020202020204" pitchFamily="34" charset="0"/>
              </a:rPr>
              <a:t>tested…..</a:t>
            </a:r>
            <a:endParaRPr lang="el-GR" altLang="en-US" sz="2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27162" y="1961031"/>
            <a:ext cx="2160587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l-GR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>
                <a:cs typeface="Arial" panose="020B0604020202020204" pitchFamily="34" charset="0"/>
              </a:rPr>
              <a:t>CYP</a:t>
            </a:r>
            <a:r>
              <a:rPr lang="el-GR" altLang="en-US" sz="1800" dirty="0">
                <a:cs typeface="Arial" panose="020B0604020202020204" pitchFamily="34" charset="0"/>
              </a:rPr>
              <a:t>2</a:t>
            </a:r>
            <a:r>
              <a:rPr lang="en-US" altLang="en-US" sz="1800" dirty="0">
                <a:cs typeface="Arial" panose="020B0604020202020204" pitchFamily="34" charset="0"/>
              </a:rPr>
              <a:t>D</a:t>
            </a:r>
            <a:r>
              <a:rPr lang="el-GR" altLang="en-US" sz="1800" dirty="0">
                <a:cs typeface="Arial" panose="020B0604020202020204" pitchFamily="34" charset="0"/>
              </a:rPr>
              <a:t>6</a:t>
            </a: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</a:pPr>
            <a:endParaRPr lang="el-GR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l-GR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>
                <a:cs typeface="Arial" panose="020B0604020202020204" pitchFamily="34" charset="0"/>
              </a:rPr>
              <a:t>CYP</a:t>
            </a:r>
            <a:r>
              <a:rPr lang="el-GR" altLang="en-US" sz="1800" dirty="0">
                <a:cs typeface="Arial" panose="020B0604020202020204" pitchFamily="34" charset="0"/>
              </a:rPr>
              <a:t>2</a:t>
            </a:r>
            <a:r>
              <a:rPr lang="en-US" altLang="en-US" sz="1800" dirty="0">
                <a:cs typeface="Arial" panose="020B0604020202020204" pitchFamily="34" charset="0"/>
              </a:rPr>
              <a:t>C</a:t>
            </a:r>
            <a:r>
              <a:rPr lang="el-GR" altLang="en-US" sz="1800" dirty="0">
                <a:cs typeface="Arial" panose="020B0604020202020204" pitchFamily="34" charset="0"/>
              </a:rPr>
              <a:t>9 </a:t>
            </a: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</a:pPr>
            <a:endParaRPr lang="el-GR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l-GR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>
                <a:cs typeface="Arial" panose="020B0604020202020204" pitchFamily="34" charset="0"/>
              </a:rPr>
              <a:t>CYP</a:t>
            </a:r>
            <a:r>
              <a:rPr lang="el-GR" altLang="en-US" sz="1800" dirty="0">
                <a:cs typeface="Arial" panose="020B0604020202020204" pitchFamily="34" charset="0"/>
              </a:rPr>
              <a:t>2</a:t>
            </a:r>
            <a:r>
              <a:rPr lang="en-US" altLang="en-US" sz="1800" dirty="0">
                <a:cs typeface="Arial" panose="020B0604020202020204" pitchFamily="34" charset="0"/>
              </a:rPr>
              <a:t>C</a:t>
            </a:r>
            <a:r>
              <a:rPr lang="el-GR" altLang="en-US" sz="1800" dirty="0">
                <a:cs typeface="Arial" panose="020B0604020202020204" pitchFamily="34" charset="0"/>
              </a:rPr>
              <a:t>19</a:t>
            </a: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</a:pPr>
            <a:r>
              <a:rPr lang="el-GR" altLang="en-US" sz="18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l-GR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>
                <a:cs typeface="Arial" panose="020B0604020202020204" pitchFamily="34" charset="0"/>
              </a:rPr>
              <a:t>CYP</a:t>
            </a:r>
            <a:r>
              <a:rPr lang="el-GR" altLang="en-US" sz="1800" dirty="0">
                <a:cs typeface="Arial" panose="020B0604020202020204" pitchFamily="34" charset="0"/>
              </a:rPr>
              <a:t>3</a:t>
            </a:r>
            <a:r>
              <a:rPr lang="en-US" altLang="en-US" sz="1800" dirty="0">
                <a:cs typeface="Arial" panose="020B0604020202020204" pitchFamily="34" charset="0"/>
              </a:rPr>
              <a:t>A</a:t>
            </a:r>
            <a:r>
              <a:rPr lang="el-GR" altLang="en-US" sz="1800" dirty="0">
                <a:cs typeface="Arial" panose="020B0604020202020204" pitchFamily="34" charset="0"/>
              </a:rPr>
              <a:t>4</a:t>
            </a: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</a:pPr>
            <a:endParaRPr lang="el-GR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l-GR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>
                <a:cs typeface="Arial" panose="020B0604020202020204" pitchFamily="34" charset="0"/>
              </a:rPr>
              <a:t>CYP</a:t>
            </a:r>
            <a:r>
              <a:rPr lang="el-GR" altLang="en-US" sz="1800" dirty="0">
                <a:cs typeface="Arial" panose="020B0604020202020204" pitchFamily="34" charset="0"/>
              </a:rPr>
              <a:t>3</a:t>
            </a:r>
            <a:r>
              <a:rPr lang="en-US" altLang="en-US" sz="1800" dirty="0">
                <a:cs typeface="Arial" panose="020B0604020202020204" pitchFamily="34" charset="0"/>
              </a:rPr>
              <a:t>A</a:t>
            </a:r>
            <a:r>
              <a:rPr lang="el-GR" altLang="en-US" sz="1800" dirty="0">
                <a:cs typeface="Arial" panose="020B0604020202020204" pitchFamily="34" charset="0"/>
              </a:rPr>
              <a:t>5</a:t>
            </a: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</a:pPr>
            <a:endParaRPr lang="el-GR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l-GR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>
                <a:cs typeface="Arial" panose="020B0604020202020204" pitchFamily="34" charset="0"/>
              </a:rPr>
              <a:t>CYP</a:t>
            </a:r>
            <a:r>
              <a:rPr lang="el-GR" altLang="en-US" sz="1800" dirty="0">
                <a:cs typeface="Arial" panose="020B0604020202020204" pitchFamily="34" charset="0"/>
              </a:rPr>
              <a:t>1</a:t>
            </a:r>
            <a:r>
              <a:rPr lang="en-US" altLang="en-US" sz="1800" dirty="0">
                <a:cs typeface="Arial" panose="020B0604020202020204" pitchFamily="34" charset="0"/>
              </a:rPr>
              <a:t>A</a:t>
            </a:r>
            <a:r>
              <a:rPr lang="el-GR" altLang="en-US" sz="1800" dirty="0">
                <a:cs typeface="Arial" panose="020B060402020202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</a:pPr>
            <a:endParaRPr lang="el-GR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l-GR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>
                <a:cs typeface="Arial" panose="020B0604020202020204" pitchFamily="34" charset="0"/>
              </a:rPr>
              <a:t>COMT</a:t>
            </a: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pic>
        <p:nvPicPr>
          <p:cNvPr id="5" name="Picture 7" descr="untitl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72106"/>
            <a:ext cx="2592387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ene-dn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422"/>
          <a:stretch>
            <a:fillRect/>
          </a:stretch>
        </p:blipFill>
        <p:spPr bwMode="auto">
          <a:xfrm>
            <a:off x="6876256" y="3222983"/>
            <a:ext cx="16827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303537" y="1961031"/>
            <a:ext cx="2160588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l-GR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>
                <a:cs typeface="Arial" panose="020B0604020202020204" pitchFamily="34" charset="0"/>
              </a:rPr>
              <a:t>VCORC1</a:t>
            </a:r>
            <a:endParaRPr lang="el-GR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</a:pPr>
            <a:endParaRPr lang="en-GB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GB" altLang="en-US" sz="1800" dirty="0">
                <a:cs typeface="Arial" panose="020B0604020202020204" pitchFamily="34" charset="0"/>
              </a:rPr>
              <a:t> HTR1A</a:t>
            </a:r>
            <a:endParaRPr lang="el-GR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</a:pPr>
            <a:endParaRPr lang="en-GB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GB" altLang="en-US" sz="1800" dirty="0">
                <a:cs typeface="Arial" panose="020B0604020202020204" pitchFamily="34" charset="0"/>
              </a:rPr>
              <a:t> HTR2A</a:t>
            </a:r>
            <a:endParaRPr lang="el-GR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</a:pPr>
            <a:endParaRPr lang="en-GB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GB" altLang="en-US" sz="1800" dirty="0">
                <a:cs typeface="Arial" panose="020B0604020202020204" pitchFamily="34" charset="0"/>
              </a:rPr>
              <a:t> HTR2C</a:t>
            </a:r>
            <a:endParaRPr lang="el-GR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l-GR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>
                <a:cs typeface="Arial" panose="020B0604020202020204" pitchFamily="34" charset="0"/>
              </a:rPr>
              <a:t>SLCO1B1</a:t>
            </a:r>
            <a:endParaRPr lang="el-GR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GB" altLang="en-US" sz="1800" dirty="0">
                <a:cs typeface="Arial" panose="020B0604020202020204" pitchFamily="34" charset="0"/>
              </a:rPr>
              <a:t>SLC6A2</a:t>
            </a:r>
            <a:endParaRPr lang="el-GR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</a:pPr>
            <a:endParaRPr lang="en-GB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GB" altLang="en-US" sz="1800" dirty="0">
                <a:cs typeface="Arial" panose="020B0604020202020204" pitchFamily="34" charset="0"/>
              </a:rPr>
              <a:t> SLC6A4</a:t>
            </a:r>
          </a:p>
          <a:p>
            <a:pPr eaLnBrk="1" hangingPunct="1">
              <a:spcBef>
                <a:spcPct val="0"/>
              </a:spcBef>
              <a:buClr>
                <a:srgbClr val="0000FF"/>
              </a:buClr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301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8</a:t>
            </a:fld>
            <a:endParaRPr lang="sr-Latn-C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11560" y="980728"/>
            <a:ext cx="8303840" cy="5648672"/>
          </a:xfrm>
          <a:prstGeom prst="rect">
            <a:avLst/>
          </a:prstGeom>
          <a:solidFill>
            <a:srgbClr val="F2F3F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l-GR" altLang="en-US" sz="2400">
              <a:solidFill>
                <a:srgbClr val="FD1E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6" descr="liver_diagram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23"/>
          <a:stretch>
            <a:fillRect/>
          </a:stretch>
        </p:blipFill>
        <p:spPr bwMode="auto">
          <a:xfrm>
            <a:off x="753456" y="3375098"/>
            <a:ext cx="4010024" cy="26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99"/>
          <a:stretch>
            <a:fillRect/>
          </a:stretch>
        </p:blipFill>
        <p:spPr bwMode="auto">
          <a:xfrm>
            <a:off x="4808601" y="3375098"/>
            <a:ext cx="4063938" cy="26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33463" y="1685013"/>
            <a:ext cx="727233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The majority of drugs is metabolized via liver. The main liver mechanism for biotransformation includes family of enzymes </a:t>
            </a:r>
            <a:r>
              <a:rPr lang="en-US" altLang="en-US" sz="1800" dirty="0">
                <a:solidFill>
                  <a:srgbClr val="0078BE"/>
                </a:solidFill>
                <a:cs typeface="Arial" panose="020B0604020202020204" pitchFamily="34" charset="0"/>
              </a:rPr>
              <a:t>P</a:t>
            </a:r>
            <a:r>
              <a:rPr lang="el-GR" altLang="en-US" sz="1800" dirty="0">
                <a:solidFill>
                  <a:srgbClr val="0078BE"/>
                </a:solidFill>
                <a:cs typeface="Arial" panose="020B0604020202020204" pitchFamily="34" charset="0"/>
              </a:rPr>
              <a:t>-450 </a:t>
            </a:r>
            <a:r>
              <a:rPr lang="en-US" altLang="en-US" sz="1800" dirty="0">
                <a:cs typeface="Arial" panose="020B0604020202020204" pitchFamily="34" charset="0"/>
              </a:rPr>
              <a:t>which consists more than 50 </a:t>
            </a:r>
            <a:r>
              <a:rPr lang="en-US" altLang="en-US" sz="1800" dirty="0" err="1">
                <a:cs typeface="Arial" panose="020B0604020202020204" pitchFamily="34" charset="0"/>
              </a:rPr>
              <a:t>isoenzymes</a:t>
            </a:r>
            <a:r>
              <a:rPr lang="el-GR" altLang="en-US" sz="18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l-GR" altLang="en-US" sz="180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Regularly, more than one enzyme is interfered in drug metabolism.</a:t>
            </a:r>
            <a:endParaRPr lang="el-GR" altLang="en-US" sz="180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l-GR" altLang="en-US" sz="180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115616" y="1039813"/>
            <a:ext cx="62646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cs typeface="Arial" panose="020B0604020202020204" pitchFamily="34" charset="0"/>
              </a:rPr>
              <a:t>Pharmacogenetics</a:t>
            </a:r>
            <a:r>
              <a:rPr lang="en-US" altLang="en-US" sz="2400" b="1" dirty="0">
                <a:cs typeface="Arial" panose="020B0604020202020204" pitchFamily="34" charset="0"/>
              </a:rPr>
              <a:t> &amp; Metabolism</a:t>
            </a:r>
          </a:p>
        </p:txBody>
      </p:sp>
    </p:spTree>
    <p:extLst>
      <p:ext uri="{BB962C8B-B14F-4D97-AF65-F5344CB8AC3E}">
        <p14:creationId xmlns:p14="http://schemas.microsoft.com/office/powerpoint/2010/main" xmlns="" val="3858771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3EDE-5593-4C5E-9DE4-0C7164FF6932}" type="slidenum">
              <a:rPr lang="sr-Latn-CS" smtClean="0"/>
              <a:pPr>
                <a:defRPr/>
              </a:pPr>
              <a:t>9</a:t>
            </a:fld>
            <a:endParaRPr lang="sr-Latn-C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53392532"/>
              </p:ext>
            </p:extLst>
          </p:nvPr>
        </p:nvGraphicFramePr>
        <p:xfrm>
          <a:off x="467544" y="620688"/>
          <a:ext cx="8219256" cy="5831707"/>
        </p:xfrm>
        <a:graphic>
          <a:graphicData uri="http://schemas.openxmlformats.org/drawingml/2006/table">
            <a:tbl>
              <a:tblPr/>
              <a:tblGrid>
                <a:gridCol w="2518890"/>
                <a:gridCol w="5700366"/>
              </a:tblGrid>
              <a:tr h="7437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Extensive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(Normal) metabolism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59908" marR="599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Patients metabolize drugs normally at the</a:t>
                      </a:r>
                      <a:r>
                        <a:rPr kumimoji="0" lang="el-G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8BE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recommended doses</a:t>
                      </a:r>
                      <a:r>
                        <a:rPr kumimoji="0" lang="el-G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8BE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.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8BE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59908" marR="599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80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Intermediate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metabolism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59908" marR="599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Patients metabolize drugs slower. They may need 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8BE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lower dose 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and there is possibility of drug accumulation causing adverse effects. It is important to monitor drug safety and efficacy in such cases.</a:t>
                      </a:r>
                    </a:p>
                  </a:txBody>
                  <a:tcPr marL="59908" marR="599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80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Poor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metabolism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59908" marR="599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Patients can metabolize drugs at a very slow rate. This kind of metabolism is 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potentially dangerous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, since there is strong possibility for 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8BE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drug accumulation</a:t>
                      </a:r>
                      <a:r>
                        <a:rPr kumimoji="0" lang="el-G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, 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leading to numerous and serious adverse events</a:t>
                      </a:r>
                      <a:r>
                        <a:rPr kumimoji="0" lang="el-G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.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59908" marR="599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19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Ultra-rapid 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metabolism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59908" marR="599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Patients in this category metabolize ultra rapidly drugs administered at the recommended doses and therefore the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8BE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therapeutic benefit is reduced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.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8BE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59908" marR="599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913308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5796</TotalTime>
  <Words>1428</Words>
  <Application>Microsoft Office PowerPoint</Application>
  <PresentationFormat>On-screen Show (4:3)</PresentationFormat>
  <Paragraphs>337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Kumovi</dc:creator>
  <cp:lastModifiedBy>Nadja</cp:lastModifiedBy>
  <cp:revision>535</cp:revision>
  <dcterms:created xsi:type="dcterms:W3CDTF">2011-09-22T16:26:08Z</dcterms:created>
  <dcterms:modified xsi:type="dcterms:W3CDTF">2014-10-16T12:36:13Z</dcterms:modified>
</cp:coreProperties>
</file>